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9" r:id="rId5"/>
    <p:sldId id="771" r:id="rId6"/>
    <p:sldId id="769" r:id="rId7"/>
    <p:sldId id="258" r:id="rId8"/>
    <p:sldId id="286" r:id="rId9"/>
    <p:sldId id="753" r:id="rId10"/>
    <p:sldId id="760" r:id="rId11"/>
    <p:sldId id="761" r:id="rId12"/>
    <p:sldId id="303" r:id="rId13"/>
    <p:sldId id="763" r:id="rId14"/>
    <p:sldId id="742" r:id="rId15"/>
    <p:sldId id="281" r:id="rId16"/>
    <p:sldId id="307" r:id="rId17"/>
    <p:sldId id="756" r:id="rId18"/>
    <p:sldId id="755" r:id="rId19"/>
    <p:sldId id="298" r:id="rId20"/>
    <p:sldId id="748" r:id="rId21"/>
    <p:sldId id="308" r:id="rId22"/>
    <p:sldId id="745" r:id="rId23"/>
    <p:sldId id="762" r:id="rId24"/>
    <p:sldId id="764" r:id="rId25"/>
    <p:sldId id="765" r:id="rId26"/>
    <p:sldId id="766" r:id="rId27"/>
    <p:sldId id="767" r:id="rId28"/>
    <p:sldId id="768" r:id="rId29"/>
    <p:sldId id="746" r:id="rId30"/>
    <p:sldId id="754" r:id="rId31"/>
    <p:sldId id="299" r:id="rId32"/>
    <p:sldId id="291" r:id="rId33"/>
    <p:sldId id="292" r:id="rId34"/>
    <p:sldId id="293" r:id="rId35"/>
    <p:sldId id="294" r:id="rId36"/>
    <p:sldId id="295" r:id="rId37"/>
    <p:sldId id="296" r:id="rId38"/>
    <p:sldId id="297" r:id="rId39"/>
    <p:sldId id="757" r:id="rId40"/>
    <p:sldId id="747" r:id="rId41"/>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C98"/>
    <a:srgbClr val="00A4CD"/>
    <a:srgbClr val="FF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38"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2E4B766C-D144-4860-8378-C8AED84E14A7}" type="datetimeFigureOut">
              <a:rPr lang="en-GB" smtClean="0"/>
              <a:t>25/03/2026</a:t>
            </a:fld>
            <a:endParaRPr lang="en-GB"/>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604FF52D-3802-4A03-8323-AE312A03D6DA}" type="slidenum">
              <a:rPr lang="en-GB" smtClean="0"/>
              <a:t>‹#›</a:t>
            </a:fld>
            <a:endParaRPr lang="en-GB"/>
          </a:p>
        </p:txBody>
      </p:sp>
    </p:spTree>
    <p:extLst>
      <p:ext uri="{BB962C8B-B14F-4D97-AF65-F5344CB8AC3E}">
        <p14:creationId xmlns:p14="http://schemas.microsoft.com/office/powerpoint/2010/main" val="42539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4</a:t>
            </a:fld>
            <a:endParaRPr lang="en-GB"/>
          </a:p>
        </p:txBody>
      </p:sp>
    </p:spTree>
    <p:extLst>
      <p:ext uri="{BB962C8B-B14F-4D97-AF65-F5344CB8AC3E}">
        <p14:creationId xmlns:p14="http://schemas.microsoft.com/office/powerpoint/2010/main" val="189650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6000"/>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4" name="Tekstin paikkamerkki 2">
            <a:extLst>
              <a:ext uri="{FF2B5EF4-FFF2-40B4-BE49-F238E27FC236}">
                <a16:creationId xmlns:a16="http://schemas.microsoft.com/office/drawing/2014/main" id="{B8723287-6A80-084A-9AEC-B88C38A27454}"/>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5D8DF8AF-2F48-5C4F-A673-BF98321FBDCA}"/>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11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1170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C5AE10C3-C2D9-4D5D-83D9-770A6B55D3C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E43151DD-7C79-4A99-864C-1B5765769848}"/>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814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p>
        </p:txBody>
      </p:sp>
    </p:spTree>
    <p:extLst>
      <p:ext uri="{BB962C8B-B14F-4D97-AF65-F5344CB8AC3E}">
        <p14:creationId xmlns:p14="http://schemas.microsoft.com/office/powerpoint/2010/main" val="1058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6000">
                <a:solidFill>
                  <a:schemeClr val="bg1"/>
                </a:solidFill>
              </a:defRPr>
            </a:lvl1p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8007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1201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60868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022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9818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6674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041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219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16"/>
          <a:stretch>
            <a:fillRect/>
          </a:stretch>
        </p:blipFill>
        <p:spPr>
          <a:xfrm>
            <a:off x="170934" y="6061887"/>
            <a:ext cx="2720547" cy="620421"/>
          </a:xfrm>
          <a:prstGeom prst="rect">
            <a:avLst/>
          </a:prstGeom>
        </p:spPr>
      </p:pic>
      <p:sp>
        <p:nvSpPr>
          <p:cNvPr id="8" name="Tekstiruutu 18">
            <a:extLst>
              <a:ext uri="{FF2B5EF4-FFF2-40B4-BE49-F238E27FC236}">
                <a16:creationId xmlns:a16="http://schemas.microsoft.com/office/drawing/2014/main" id="{3B4F48B9-42BE-EE4B-AECF-066D7BD77D75}"/>
              </a:ext>
            </a:extLst>
          </p:cNvPr>
          <p:cNvSpPr txBox="1"/>
          <p:nvPr userDrawn="1"/>
        </p:nvSpPr>
        <p:spPr>
          <a:xfrm>
            <a:off x="2753497" y="6191420"/>
            <a:ext cx="6685005" cy="369332"/>
          </a:xfrm>
          <a:prstGeom prst="rect">
            <a:avLst/>
          </a:prstGeom>
          <a:noFill/>
        </p:spPr>
        <p:txBody>
          <a:bodyPr wrap="square" rtlCol="0">
            <a:spAutoFit/>
          </a:bodyPr>
          <a:lstStyle/>
          <a:p>
            <a:pPr algn="ctr"/>
            <a:r>
              <a:rPr lang="fi-FI">
                <a:solidFill>
                  <a:schemeClr val="bg1"/>
                </a:solidFill>
                <a:latin typeface="Tahoma" panose="020B0604030504040204" pitchFamily="34" charset="0"/>
                <a:ea typeface="Tahoma" panose="020B0604030504040204" pitchFamily="34" charset="0"/>
                <a:cs typeface="Tahoma" panose="020B0604030504040204" pitchFamily="34" charset="0"/>
              </a:rPr>
              <a:t>Uudistuva ja osaava Suomi 2021–2027 </a:t>
            </a:r>
          </a:p>
        </p:txBody>
      </p:sp>
      <p:pic>
        <p:nvPicPr>
          <p:cNvPr id="5" name="Kuva 4" descr="Kuva, joka sisältää kohteen Fontti, Grafiikka, graafinen suunnittelu, kuvakaappaus&#10;&#10;Tekoälyllä luotu sisältö voi olla virheellistä.">
            <a:extLst>
              <a:ext uri="{FF2B5EF4-FFF2-40B4-BE49-F238E27FC236}">
                <a16:creationId xmlns:a16="http://schemas.microsoft.com/office/drawing/2014/main" id="{B1B42D64-3ABD-17DF-2C8C-C2FB6331788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980187" y="5894174"/>
            <a:ext cx="3106363" cy="963826"/>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62" r:id="rId5"/>
    <p:sldLayoutId id="2147483664" r:id="rId6"/>
    <p:sldLayoutId id="2147483665" r:id="rId7"/>
    <p:sldLayoutId id="2147483666" r:id="rId8"/>
    <p:sldLayoutId id="2147483668" r:id="rId9"/>
    <p:sldLayoutId id="2147483669" r:id="rId10"/>
    <p:sldLayoutId id="2147483670" r:id="rId11"/>
    <p:sldLayoutId id="2147483651" r:id="rId12"/>
    <p:sldLayoutId id="2147483654" r:id="rId13"/>
    <p:sldLayoutId id="2147483655" r:id="rId14"/>
  </p:sldLayoutIdLst>
  <p:hf sldNum="0" hdr="0" ftr="0" dt="0"/>
  <p:txStyles>
    <p:titleStyle>
      <a:lvl1pPr algn="l" defTabSz="914400" rtl="0" eaLnBrk="1" latinLnBrk="0" hangingPunct="1">
        <a:lnSpc>
          <a:spcPct val="90000"/>
        </a:lnSpc>
        <a:spcBef>
          <a:spcPct val="0"/>
        </a:spcBef>
        <a:buNone/>
        <a:defRPr sz="4000" b="1" kern="1200">
          <a:solidFill>
            <a:srgbClr val="195C98"/>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tem.fi/paatos?decisionId=0900908f8075c1db"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static.eura2021.fi/ohjeet/EURA_2021_-kaytto-ohje_hakijalle_ja_hanketoteuttajalle.pdf" TargetMode="External"/><Relationship Id="rId2" Type="http://schemas.openxmlformats.org/officeDocument/2006/relationships/hyperlink" Target="https://www.suomi.fi/valtuudet"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rakennerahastot.fi/ita-suomi/materiaalipankki"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rakennerahastot.fi/documents/91635434/120111163/Uudistuva+ja+osaava+Suomi+2021-2027+ohjelma.pdf/deb0126a-d68f-bc5d-5f2e-dac95d97a451/Uudistuva+ja+osaava+Suomi+2021-2027+ohjelma.pdf?t=1684927591791"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rakennerahastot.fi/documents/91635434/120111163/Ohjelma-asiakirja%202026%20FI.pdf/78d477c2-56e8-3449-5845-3801aa9a00ff?t=1773226540290"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rakennerahastot.fi/documents/91635434/255204441/Yleiset_valintaperusteet_FI%2016.6.2022%20lis%C3%A4ys%20tammikuu%202026.pdf/a12a0a0c-cde4-f8dd-725a-cb97c30d7bac?t=1770707576447"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9F52-D099-4F59-B334-EDEB5AD1ACE8}"/>
              </a:ext>
            </a:extLst>
          </p:cNvPr>
          <p:cNvSpPr>
            <a:spLocks noGrp="1"/>
          </p:cNvSpPr>
          <p:nvPr>
            <p:ph type="ctrTitle"/>
          </p:nvPr>
        </p:nvSpPr>
        <p:spPr>
          <a:xfrm>
            <a:off x="1121228" y="964738"/>
            <a:ext cx="10069285" cy="2387600"/>
          </a:xfrm>
        </p:spPr>
        <p:txBody>
          <a:bodyPr/>
          <a:lstStyle/>
          <a:p>
            <a:r>
              <a:rPr lang="fi-FI" sz="3600"/>
              <a:t>ESR+ -hakuinfo</a:t>
            </a:r>
            <a:br>
              <a:rPr lang="fi-FI" sz="3600"/>
            </a:br>
            <a:r>
              <a:rPr lang="fi-FI" sz="3600"/>
              <a:t>Kansalaistoimijalähtöisen kehittämisen hankehaku (1/2026)</a:t>
            </a:r>
            <a:br>
              <a:rPr lang="fi-FI" sz="3600"/>
            </a:br>
            <a:r>
              <a:rPr lang="fi-FI" sz="3200"/>
              <a:t>Erityistavoite 4.3  Yhdenvertaiseen osallisuuteen</a:t>
            </a:r>
          </a:p>
        </p:txBody>
      </p:sp>
      <p:sp>
        <p:nvSpPr>
          <p:cNvPr id="6" name="Text Placeholder 5">
            <a:extLst>
              <a:ext uri="{FF2B5EF4-FFF2-40B4-BE49-F238E27FC236}">
                <a16:creationId xmlns:a16="http://schemas.microsoft.com/office/drawing/2014/main" id="{BD122D0E-19E9-D14E-8DBD-F9B3A45FAEDF}"/>
              </a:ext>
            </a:extLst>
          </p:cNvPr>
          <p:cNvSpPr>
            <a:spLocks noGrp="1"/>
          </p:cNvSpPr>
          <p:nvPr>
            <p:ph type="body" idx="13"/>
          </p:nvPr>
        </p:nvSpPr>
        <p:spPr/>
        <p:txBody>
          <a:bodyPr>
            <a:normAutofit/>
          </a:bodyPr>
          <a:lstStyle/>
          <a:p>
            <a:r>
              <a:rPr lang="fi-FI" sz="2400"/>
              <a:t>25.3.2026</a:t>
            </a:r>
          </a:p>
        </p:txBody>
      </p:sp>
    </p:spTree>
    <p:extLst>
      <p:ext uri="{BB962C8B-B14F-4D97-AF65-F5344CB8AC3E}">
        <p14:creationId xmlns:p14="http://schemas.microsoft.com/office/powerpoint/2010/main" val="328215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70F5EA-B14F-2706-95CD-0CE7A13D0942}"/>
              </a:ext>
            </a:extLst>
          </p:cNvPr>
          <p:cNvSpPr>
            <a:spLocks noGrp="1"/>
          </p:cNvSpPr>
          <p:nvPr>
            <p:ph type="title"/>
          </p:nvPr>
        </p:nvSpPr>
        <p:spPr/>
        <p:txBody>
          <a:bodyPr anchor="ctr"/>
          <a:lstStyle/>
          <a:p>
            <a:r>
              <a:rPr kumimoji="0" lang="fi-FI" sz="3200" b="1" i="0" u="none" strike="noStrike" kern="1200" cap="none" spc="0" normalizeH="0" baseline="0" noProof="0">
                <a:ln>
                  <a:noFill/>
                </a:ln>
                <a:solidFill>
                  <a:srgbClr val="195C98"/>
                </a:solidFill>
                <a:effectLst/>
                <a:uLnTx/>
                <a:uFillTx/>
                <a:latin typeface="Tahoma"/>
                <a:ea typeface="+mj-ea"/>
                <a:cs typeface="+mj-cs"/>
              </a:rPr>
              <a:t>Hankkeen osallistujat</a:t>
            </a:r>
            <a:endParaRPr lang="fi-FI"/>
          </a:p>
        </p:txBody>
      </p:sp>
      <p:sp>
        <p:nvSpPr>
          <p:cNvPr id="3" name="Sisällön paikkamerkki 2">
            <a:extLst>
              <a:ext uri="{FF2B5EF4-FFF2-40B4-BE49-F238E27FC236}">
                <a16:creationId xmlns:a16="http://schemas.microsoft.com/office/drawing/2014/main" id="{057DE3CF-E340-999D-BB5D-69609A2F1B51}"/>
              </a:ext>
            </a:extLst>
          </p:cNvPr>
          <p:cNvSpPr>
            <a:spLocks noGrp="1"/>
          </p:cNvSpPr>
          <p:nvPr>
            <p:ph idx="1"/>
          </p:nvPr>
        </p:nvSpPr>
        <p:spPr>
          <a:xfrm>
            <a:off x="713014" y="1399032"/>
            <a:ext cx="10765971" cy="4441372"/>
          </a:xfrm>
        </p:spPr>
        <p:txBody>
          <a:bodyPr/>
          <a:lstStyle/>
          <a:p>
            <a:r>
              <a:rPr lang="fi-FI" b="1"/>
              <a:t>Määrittele</a:t>
            </a:r>
            <a:r>
              <a:rPr lang="fi-FI"/>
              <a:t> </a:t>
            </a:r>
            <a:r>
              <a:rPr lang="fi-FI" b="1"/>
              <a:t>kohderyhmä</a:t>
            </a:r>
            <a:r>
              <a:rPr lang="fi-FI"/>
              <a:t> selkeästi: Kenen tilanteeseen hankkeella halutaan vaikuttaa? </a:t>
            </a:r>
          </a:p>
          <a:p>
            <a:r>
              <a:rPr lang="fi-FI"/>
              <a:t>Kuvaa hakemukselle, kuinka kohderyhmä tavoitetaan. Sovi tarvittaessa yhteistyökumppanien kanssa kohderyhmän ohjaamisesta hankkeeseen. </a:t>
            </a:r>
            <a:r>
              <a:rPr lang="fi-FI" b="1"/>
              <a:t>Liitä yhteistyösopimukset hakemukselle.</a:t>
            </a:r>
            <a:endParaRPr lang="fi-FI"/>
          </a:p>
          <a:p>
            <a:r>
              <a:rPr lang="fi-FI"/>
              <a:t>Aseta hankkeeseen osallistuvien henkilöiden lukumäärä realistiselle tasolle.</a:t>
            </a:r>
          </a:p>
          <a:p>
            <a:r>
              <a:rPr lang="fi-FI" b="1"/>
              <a:t>Osallistujamäärään</a:t>
            </a:r>
            <a:r>
              <a:rPr lang="fi-FI"/>
              <a:t> </a:t>
            </a:r>
            <a:r>
              <a:rPr lang="fi-FI" b="1"/>
              <a:t>EI lasketa</a:t>
            </a:r>
          </a:p>
          <a:p>
            <a:pPr lvl="1">
              <a:buFont typeface="Wingdings" panose="05000000000000000000" pitchFamily="2" charset="2"/>
              <a:buChar char="Ø"/>
            </a:pPr>
            <a:r>
              <a:rPr lang="fi-FI"/>
              <a:t>Alle 5 päivää (1 – 4 päivää) hankkeen toimenpiteisiin osallistuvia henkilöitä</a:t>
            </a:r>
          </a:p>
          <a:p>
            <a:pPr lvl="1">
              <a:buFont typeface="Wingdings" panose="05000000000000000000" pitchFamily="2" charset="2"/>
              <a:buChar char="Ø"/>
            </a:pPr>
            <a:r>
              <a:rPr lang="fi-FI"/>
              <a:t>Hankkeen info- tai tiedotustilaisuuksiin, tulosten levittämisseminaareihin tai muihin vastaaviin kertaluonteisiin tilaisuuksiin osallistuneita henkilöitä</a:t>
            </a:r>
          </a:p>
          <a:p>
            <a:pPr>
              <a:buFont typeface="Wingdings" panose="05000000000000000000" pitchFamily="2" charset="2"/>
              <a:buChar char="Ø"/>
            </a:pPr>
            <a:endParaRPr lang="fi-FI"/>
          </a:p>
          <a:p>
            <a:endParaRPr lang="fi-FI"/>
          </a:p>
        </p:txBody>
      </p:sp>
    </p:spTree>
    <p:extLst>
      <p:ext uri="{BB962C8B-B14F-4D97-AF65-F5344CB8AC3E}">
        <p14:creationId xmlns:p14="http://schemas.microsoft.com/office/powerpoint/2010/main" val="297264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A46035-E2E8-BC4D-A14B-338488DB188B}"/>
              </a:ext>
            </a:extLst>
          </p:cNvPr>
          <p:cNvSpPr>
            <a:spLocks noGrp="1"/>
          </p:cNvSpPr>
          <p:nvPr>
            <p:ph type="title"/>
          </p:nvPr>
        </p:nvSpPr>
        <p:spPr>
          <a:xfrm>
            <a:off x="287676" y="412962"/>
            <a:ext cx="10830740" cy="1033907"/>
          </a:xfrm>
        </p:spPr>
        <p:txBody>
          <a:bodyPr anchor="t"/>
          <a:lstStyle/>
          <a:p>
            <a:pPr algn="ctr"/>
            <a:r>
              <a:rPr lang="fi-FI" sz="3000">
                <a:latin typeface="Arial" panose="020B0604020202020204" pitchFamily="34" charset="0"/>
                <a:cs typeface="Arial" panose="020B0604020202020204" pitchFamily="34" charset="0"/>
              </a:rPr>
              <a:t>4.3 Yhdenvertaiseen osallisuuteen: indikaattoritavoite 2029</a:t>
            </a:r>
            <a:br>
              <a:rPr lang="fi-FI" sz="3000">
                <a:latin typeface="Arial" panose="020B0604020202020204" pitchFamily="34" charset="0"/>
                <a:cs typeface="Arial" panose="020B0604020202020204" pitchFamily="34" charset="0"/>
              </a:rPr>
            </a:br>
            <a:r>
              <a:rPr lang="fi-FI" sz="3000">
                <a:latin typeface="Arial" panose="020B0604020202020204" pitchFamily="34" charset="0"/>
                <a:cs typeface="Arial" panose="020B0604020202020204" pitchFamily="34" charset="0"/>
              </a:rPr>
              <a:t>Itä-Suomi</a:t>
            </a:r>
          </a:p>
        </p:txBody>
      </p:sp>
      <p:sp>
        <p:nvSpPr>
          <p:cNvPr id="5" name="Tekstin paikkamerkki 4">
            <a:extLst>
              <a:ext uri="{FF2B5EF4-FFF2-40B4-BE49-F238E27FC236}">
                <a16:creationId xmlns:a16="http://schemas.microsoft.com/office/drawing/2014/main" id="{E744F625-3D25-A229-32CB-0D3B06CA531B}"/>
              </a:ext>
            </a:extLst>
          </p:cNvPr>
          <p:cNvSpPr>
            <a:spLocks noGrp="1"/>
          </p:cNvSpPr>
          <p:nvPr>
            <p:ph type="body" idx="11"/>
          </p:nvPr>
        </p:nvSpPr>
        <p:spPr>
          <a:xfrm>
            <a:off x="838200" y="1508854"/>
            <a:ext cx="4887478" cy="361299"/>
          </a:xfrm>
        </p:spPr>
        <p:txBody>
          <a:bodyPr/>
          <a:lstStyle/>
          <a:p>
            <a:r>
              <a:rPr lang="fi-FI"/>
              <a:t>Tuotosindikaattorit</a:t>
            </a:r>
          </a:p>
        </p:txBody>
      </p:sp>
      <p:graphicFrame>
        <p:nvGraphicFramePr>
          <p:cNvPr id="11" name="Taulukko 11">
            <a:extLst>
              <a:ext uri="{FF2B5EF4-FFF2-40B4-BE49-F238E27FC236}">
                <a16:creationId xmlns:a16="http://schemas.microsoft.com/office/drawing/2014/main" id="{72D1CE55-BEA3-46F9-2F30-C1DCE6F01699}"/>
              </a:ext>
            </a:extLst>
          </p:cNvPr>
          <p:cNvGraphicFramePr>
            <a:graphicFrameLocks noGrp="1"/>
          </p:cNvGraphicFramePr>
          <p:nvPr>
            <p:ph idx="1"/>
            <p:extLst>
              <p:ext uri="{D42A27DB-BD31-4B8C-83A1-F6EECF244321}">
                <p14:modId xmlns:p14="http://schemas.microsoft.com/office/powerpoint/2010/main" val="2385752932"/>
              </p:ext>
            </p:extLst>
          </p:nvPr>
        </p:nvGraphicFramePr>
        <p:xfrm>
          <a:off x="881743" y="1947668"/>
          <a:ext cx="4595781" cy="3148151"/>
        </p:xfrm>
        <a:graphic>
          <a:graphicData uri="http://schemas.openxmlformats.org/drawingml/2006/table">
            <a:tbl>
              <a:tblPr firstRow="1" bandRow="1">
                <a:tableStyleId>{5C22544A-7EE6-4342-B048-85BDC9FD1C3A}</a:tableStyleId>
              </a:tblPr>
              <a:tblGrid>
                <a:gridCol w="3290762">
                  <a:extLst>
                    <a:ext uri="{9D8B030D-6E8A-4147-A177-3AD203B41FA5}">
                      <a16:colId xmlns:a16="http://schemas.microsoft.com/office/drawing/2014/main" val="4203680750"/>
                    </a:ext>
                  </a:extLst>
                </a:gridCol>
                <a:gridCol w="1305019">
                  <a:extLst>
                    <a:ext uri="{9D8B030D-6E8A-4147-A177-3AD203B41FA5}">
                      <a16:colId xmlns:a16="http://schemas.microsoft.com/office/drawing/2014/main" val="3974104506"/>
                    </a:ext>
                  </a:extLst>
                </a:gridCol>
              </a:tblGrid>
              <a:tr h="404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u="none" strike="noStrike">
                          <a:solidFill>
                            <a:srgbClr val="000000"/>
                          </a:solidFill>
                          <a:effectLst/>
                          <a:ea typeface="Tahoma" panose="020B0604030504040204" pitchFamily="34" charset="0"/>
                          <a:cs typeface="Tahoma" panose="020B0604030504040204" pitchFamily="34" charset="0"/>
                        </a:rPr>
                        <a:t>Pitkäaikaistyöttömät</a:t>
                      </a:r>
                      <a:endParaRPr lang="fi-FI"/>
                    </a:p>
                  </a:txBody>
                  <a:tcPr/>
                </a:tc>
                <a:tc>
                  <a:txBody>
                    <a:bodyPr/>
                    <a:lstStyle/>
                    <a:p>
                      <a:r>
                        <a:rPr lang="fi-FI" b="0">
                          <a:solidFill>
                            <a:schemeClr val="tx1"/>
                          </a:solidFill>
                        </a:rPr>
                        <a:t>7 150</a:t>
                      </a:r>
                    </a:p>
                  </a:txBody>
                  <a:tcPr/>
                </a:tc>
                <a:extLst>
                  <a:ext uri="{0D108BD9-81ED-4DB2-BD59-A6C34878D82A}">
                    <a16:rowId xmlns:a16="http://schemas.microsoft.com/office/drawing/2014/main" val="3370022422"/>
                  </a:ext>
                </a:extLst>
              </a:tr>
              <a:tr h="404951">
                <a:tc>
                  <a:txBody>
                    <a:bodyPr/>
                    <a:lstStyle/>
                    <a:p>
                      <a:pPr indent="0" fontAlgn="b">
                        <a:spcBef>
                          <a:spcPts val="0"/>
                        </a:spcBef>
                        <a:buNone/>
                      </a:pPr>
                      <a:r>
                        <a:rPr lang="fi-FI" b="0" i="0" u="none" strike="noStrike">
                          <a:solidFill>
                            <a:srgbClr val="000000"/>
                          </a:solidFill>
                          <a:effectLst/>
                          <a:ea typeface="Tahoma" panose="020B0604030504040204" pitchFamily="34" charset="0"/>
                          <a:cs typeface="Tahoma" panose="020B0604030504040204" pitchFamily="34" charset="0"/>
                        </a:rPr>
                        <a:t>Työelämän ulkopuolella olevat</a:t>
                      </a:r>
                    </a:p>
                    <a:p>
                      <a:endParaRPr lang="fi-FI"/>
                    </a:p>
                  </a:txBody>
                  <a:tcPr/>
                </a:tc>
                <a:tc>
                  <a:txBody>
                    <a:bodyPr/>
                    <a:lstStyle/>
                    <a:p>
                      <a:r>
                        <a:rPr lang="fi-FI"/>
                        <a:t>4 900</a:t>
                      </a:r>
                    </a:p>
                  </a:txBody>
                  <a:tcPr/>
                </a:tc>
                <a:extLst>
                  <a:ext uri="{0D108BD9-81ED-4DB2-BD59-A6C34878D82A}">
                    <a16:rowId xmlns:a16="http://schemas.microsoft.com/office/drawing/2014/main" val="4151307598"/>
                  </a:ext>
                </a:extLst>
              </a:tr>
              <a:tr h="404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u="none" strike="noStrike">
                          <a:solidFill>
                            <a:srgbClr val="000000"/>
                          </a:solidFill>
                          <a:effectLst/>
                          <a:ea typeface="Tahoma" panose="020B0604030504040204" pitchFamily="34" charset="0"/>
                          <a:cs typeface="Tahoma" panose="020B0604030504040204" pitchFamily="34" charset="0"/>
                        </a:rPr>
                        <a:t>Ulkomaalaistaustaiset henkilöt</a:t>
                      </a:r>
                    </a:p>
                    <a:p>
                      <a:endParaRPr lang="fi-FI"/>
                    </a:p>
                  </a:txBody>
                  <a:tcPr/>
                </a:tc>
                <a:tc>
                  <a:txBody>
                    <a:bodyPr/>
                    <a:lstStyle/>
                    <a:p>
                      <a:r>
                        <a:rPr lang="fi-FI"/>
                        <a:t>5 060</a:t>
                      </a:r>
                    </a:p>
                  </a:txBody>
                  <a:tcPr/>
                </a:tc>
                <a:extLst>
                  <a:ext uri="{0D108BD9-81ED-4DB2-BD59-A6C34878D82A}">
                    <a16:rowId xmlns:a16="http://schemas.microsoft.com/office/drawing/2014/main" val="3978854580"/>
                  </a:ext>
                </a:extLst>
              </a:tr>
              <a:tr h="124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u="none" strike="noStrike">
                          <a:solidFill>
                            <a:srgbClr val="000000"/>
                          </a:solidFill>
                          <a:effectLst/>
                          <a:ea typeface="Tahoma" panose="020B0604030504040204" pitchFamily="34" charset="0"/>
                          <a:cs typeface="Tahoma" panose="020B0604030504040204" pitchFamily="34" charset="0"/>
                        </a:rPr>
                        <a:t>Kansallisella, alueellisella tai paikallisella tasolla tuettujen viranomaisten tai julkisten palvelujen lukumäärä</a:t>
                      </a:r>
                    </a:p>
                    <a:p>
                      <a:endParaRPr lang="fi-FI"/>
                    </a:p>
                  </a:txBody>
                  <a:tcPr/>
                </a:tc>
                <a:tc>
                  <a:txBody>
                    <a:bodyPr/>
                    <a:lstStyle/>
                    <a:p>
                      <a:r>
                        <a:rPr lang="fi-FI" dirty="0"/>
                        <a:t>25</a:t>
                      </a:r>
                    </a:p>
                  </a:txBody>
                  <a:tcPr/>
                </a:tc>
                <a:extLst>
                  <a:ext uri="{0D108BD9-81ED-4DB2-BD59-A6C34878D82A}">
                    <a16:rowId xmlns:a16="http://schemas.microsoft.com/office/drawing/2014/main" val="2568197098"/>
                  </a:ext>
                </a:extLst>
              </a:tr>
            </a:tbl>
          </a:graphicData>
        </a:graphic>
      </p:graphicFrame>
      <p:sp>
        <p:nvSpPr>
          <p:cNvPr id="6" name="Tekstin paikkamerkki 5">
            <a:extLst>
              <a:ext uri="{FF2B5EF4-FFF2-40B4-BE49-F238E27FC236}">
                <a16:creationId xmlns:a16="http://schemas.microsoft.com/office/drawing/2014/main" id="{1478DA2A-AD80-E319-0E20-0DD1CAB86358}"/>
              </a:ext>
            </a:extLst>
          </p:cNvPr>
          <p:cNvSpPr>
            <a:spLocks noGrp="1"/>
          </p:cNvSpPr>
          <p:nvPr>
            <p:ph type="body" sz="quarter" idx="3"/>
          </p:nvPr>
        </p:nvSpPr>
        <p:spPr>
          <a:xfrm>
            <a:off x="6230938" y="1508855"/>
            <a:ext cx="4887478" cy="361299"/>
          </a:xfrm>
        </p:spPr>
        <p:txBody>
          <a:bodyPr/>
          <a:lstStyle/>
          <a:p>
            <a:r>
              <a:rPr lang="fi-FI"/>
              <a:t>Tulosindikaattorit</a:t>
            </a:r>
          </a:p>
        </p:txBody>
      </p:sp>
      <p:graphicFrame>
        <p:nvGraphicFramePr>
          <p:cNvPr id="12" name="Taulukko 12">
            <a:extLst>
              <a:ext uri="{FF2B5EF4-FFF2-40B4-BE49-F238E27FC236}">
                <a16:creationId xmlns:a16="http://schemas.microsoft.com/office/drawing/2014/main" id="{72853270-8134-7DE5-827A-8F3BE054AF63}"/>
              </a:ext>
            </a:extLst>
          </p:cNvPr>
          <p:cNvGraphicFramePr>
            <a:graphicFrameLocks noGrp="1"/>
          </p:cNvGraphicFramePr>
          <p:nvPr>
            <p:ph idx="10"/>
          </p:nvPr>
        </p:nvGraphicFramePr>
        <p:xfrm>
          <a:off x="6228916" y="1947668"/>
          <a:ext cx="4889500" cy="3931920"/>
        </p:xfrm>
        <a:graphic>
          <a:graphicData uri="http://schemas.openxmlformats.org/drawingml/2006/table">
            <a:tbl>
              <a:tblPr firstRow="1" bandRow="1">
                <a:tableStyleId>{5C22544A-7EE6-4342-B048-85BDC9FD1C3A}</a:tableStyleId>
              </a:tblPr>
              <a:tblGrid>
                <a:gridCol w="2950595">
                  <a:extLst>
                    <a:ext uri="{9D8B030D-6E8A-4147-A177-3AD203B41FA5}">
                      <a16:colId xmlns:a16="http://schemas.microsoft.com/office/drawing/2014/main" val="3398541295"/>
                    </a:ext>
                  </a:extLst>
                </a:gridCol>
                <a:gridCol w="1938905">
                  <a:extLst>
                    <a:ext uri="{9D8B030D-6E8A-4147-A177-3AD203B41FA5}">
                      <a16:colId xmlns:a16="http://schemas.microsoft.com/office/drawing/2014/main" val="2743073001"/>
                    </a:ext>
                  </a:extLst>
                </a:gridCol>
              </a:tblGrid>
              <a:tr h="863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i="0" u="none" strike="noStrike">
                          <a:solidFill>
                            <a:srgbClr val="000000"/>
                          </a:solidFill>
                          <a:effectLst/>
                        </a:rPr>
                        <a:t>Osallistujat, jotka ovat ryhtyneet työnhakuun jättäessään toimen</a:t>
                      </a:r>
                      <a:endParaRPr lang="fi-FI"/>
                    </a:p>
                  </a:txBody>
                  <a:tcPr/>
                </a:tc>
                <a:tc>
                  <a:txBody>
                    <a:bodyPr/>
                    <a:lstStyle/>
                    <a:p>
                      <a:r>
                        <a:rPr lang="fi-FI">
                          <a:solidFill>
                            <a:schemeClr val="tx1"/>
                          </a:solidFill>
                        </a:rPr>
                        <a:t>10 %</a:t>
                      </a:r>
                    </a:p>
                  </a:txBody>
                  <a:tcPr/>
                </a:tc>
                <a:extLst>
                  <a:ext uri="{0D108BD9-81ED-4DB2-BD59-A6C34878D82A}">
                    <a16:rowId xmlns:a16="http://schemas.microsoft.com/office/drawing/2014/main" val="3979676170"/>
                  </a:ext>
                </a:extLst>
              </a:tr>
              <a:tr h="863580">
                <a:tc>
                  <a:txBody>
                    <a:bodyPr/>
                    <a:lstStyle/>
                    <a:p>
                      <a:r>
                        <a:rPr lang="fi-FI"/>
                        <a:t>Osallistujat, jotka ovat koulutuksessa jättäessään toimen</a:t>
                      </a:r>
                    </a:p>
                  </a:txBody>
                  <a:tcPr/>
                </a:tc>
                <a:tc>
                  <a:txBody>
                    <a:bodyPr/>
                    <a:lstStyle/>
                    <a:p>
                      <a:r>
                        <a:rPr lang="fi-FI" b="1">
                          <a:solidFill>
                            <a:schemeClr val="tx1"/>
                          </a:solidFill>
                        </a:rPr>
                        <a:t>10 %</a:t>
                      </a:r>
                    </a:p>
                  </a:txBody>
                  <a:tcPr/>
                </a:tc>
                <a:extLst>
                  <a:ext uri="{0D108BD9-81ED-4DB2-BD59-A6C34878D82A}">
                    <a16:rowId xmlns:a16="http://schemas.microsoft.com/office/drawing/2014/main" val="2491867353"/>
                  </a:ext>
                </a:extLst>
              </a:tr>
              <a:tr h="1381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i="0" u="none" strike="noStrike">
                          <a:solidFill>
                            <a:schemeClr val="tx1"/>
                          </a:solidFill>
                          <a:effectLst/>
                        </a:rPr>
                        <a:t>Osallistujat, jotka ovat työelämässä, myös itsenäisinä ammatinharjoittajina, jättäessään toimen</a:t>
                      </a:r>
                      <a:endParaRPr lang="fi-FI"/>
                    </a:p>
                  </a:txBody>
                  <a:tcPr/>
                </a:tc>
                <a:tc>
                  <a:txBody>
                    <a:bodyPr/>
                    <a:lstStyle/>
                    <a:p>
                      <a:r>
                        <a:rPr lang="fi-FI" b="1"/>
                        <a:t> 15 %</a:t>
                      </a:r>
                    </a:p>
                  </a:txBody>
                  <a:tcPr/>
                </a:tc>
                <a:extLst>
                  <a:ext uri="{0D108BD9-81ED-4DB2-BD59-A6C34878D82A}">
                    <a16:rowId xmlns:a16="http://schemas.microsoft.com/office/drawing/2014/main" val="4126855265"/>
                  </a:ext>
                </a:extLst>
              </a:tr>
              <a:tr h="604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i="0" u="none" strike="noStrike">
                          <a:solidFill>
                            <a:srgbClr val="000000"/>
                          </a:solidFill>
                          <a:effectLst/>
                        </a:rPr>
                        <a:t>Palvelun laatu</a:t>
                      </a:r>
                    </a:p>
                    <a:p>
                      <a:endParaRPr lang="fi-FI"/>
                    </a:p>
                  </a:txBody>
                  <a:tcPr/>
                </a:tc>
                <a:tc>
                  <a:txBody>
                    <a:bodyPr/>
                    <a:lstStyle/>
                    <a:p>
                      <a:r>
                        <a:rPr lang="fi-FI" b="1" dirty="0"/>
                        <a:t>4,5</a:t>
                      </a:r>
                    </a:p>
                  </a:txBody>
                  <a:tcPr/>
                </a:tc>
                <a:extLst>
                  <a:ext uri="{0D108BD9-81ED-4DB2-BD59-A6C34878D82A}">
                    <a16:rowId xmlns:a16="http://schemas.microsoft.com/office/drawing/2014/main" val="4051345819"/>
                  </a:ext>
                </a:extLst>
              </a:tr>
            </a:tbl>
          </a:graphicData>
        </a:graphic>
      </p:graphicFrame>
    </p:spTree>
    <p:extLst>
      <p:ext uri="{BB962C8B-B14F-4D97-AF65-F5344CB8AC3E}">
        <p14:creationId xmlns:p14="http://schemas.microsoft.com/office/powerpoint/2010/main" val="17652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8424D-1EFA-3121-EF61-9B6245C0C9F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9CCF0F2-21B8-438A-1552-14476D6E5E2A}"/>
              </a:ext>
            </a:extLst>
          </p:cNvPr>
          <p:cNvSpPr>
            <a:spLocks noGrp="1"/>
          </p:cNvSpPr>
          <p:nvPr>
            <p:ph type="title"/>
          </p:nvPr>
        </p:nvSpPr>
        <p:spPr>
          <a:xfrm>
            <a:off x="512893" y="446263"/>
            <a:ext cx="10681011" cy="1122525"/>
          </a:xfrm>
        </p:spPr>
        <p:txBody>
          <a:bodyPr/>
          <a:lstStyle/>
          <a:p>
            <a:pPr algn="ctr"/>
            <a:br>
              <a:rPr lang="fi-FI" sz="2800"/>
            </a:br>
            <a:br>
              <a:rPr lang="fi-FI" sz="2800"/>
            </a:br>
            <a:br>
              <a:rPr lang="fi-FI" sz="2800"/>
            </a:br>
            <a:r>
              <a:rPr lang="fi-FI" sz="2800"/>
              <a:t>Erityistavoite 4.3</a:t>
            </a:r>
            <a:br>
              <a:rPr lang="fi-FI" sz="2800"/>
            </a:br>
            <a:r>
              <a:rPr lang="fi-FI" sz="2800"/>
              <a:t>Tuotos- ja  tulosindikaattoreiden toteutuminen hankkeessa</a:t>
            </a:r>
            <a:br>
              <a:rPr lang="fi-FI" sz="2800"/>
            </a:br>
            <a:endParaRPr lang="fi-FI" sz="2800"/>
          </a:p>
        </p:txBody>
      </p:sp>
      <p:pic>
        <p:nvPicPr>
          <p:cNvPr id="5" name="Sisällön paikkamerkki 4" descr="Nainen päällä a-Villa takki">
            <a:extLst>
              <a:ext uri="{FF2B5EF4-FFF2-40B4-BE49-F238E27FC236}">
                <a16:creationId xmlns:a16="http://schemas.microsoft.com/office/drawing/2014/main" id="{8EFAB467-E6FE-8ACC-E3A4-21A1B612D3B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7910" y="1504040"/>
            <a:ext cx="1162373" cy="1620000"/>
          </a:xfrm>
        </p:spPr>
      </p:pic>
      <p:sp>
        <p:nvSpPr>
          <p:cNvPr id="3" name="Suorakulmio 2">
            <a:extLst>
              <a:ext uri="{FF2B5EF4-FFF2-40B4-BE49-F238E27FC236}">
                <a16:creationId xmlns:a16="http://schemas.microsoft.com/office/drawing/2014/main" id="{AF2E3129-266B-5873-C039-3114DB0E4FA8}"/>
              </a:ext>
            </a:extLst>
          </p:cNvPr>
          <p:cNvSpPr/>
          <p:nvPr/>
        </p:nvSpPr>
        <p:spPr>
          <a:xfrm>
            <a:off x="285821" y="3322446"/>
            <a:ext cx="3259777" cy="563076"/>
          </a:xfrm>
          <a:prstGeom prst="rect">
            <a:avLst/>
          </a:prstGeom>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2000"/>
              <a:t>TUOTOSINDIKAATTORI</a:t>
            </a:r>
          </a:p>
        </p:txBody>
      </p:sp>
      <p:sp>
        <p:nvSpPr>
          <p:cNvPr id="10" name="Tekstiruutu 9">
            <a:extLst>
              <a:ext uri="{FF2B5EF4-FFF2-40B4-BE49-F238E27FC236}">
                <a16:creationId xmlns:a16="http://schemas.microsoft.com/office/drawing/2014/main" id="{87DFF578-6D1F-660F-65F3-2D94F9F17A19}"/>
              </a:ext>
            </a:extLst>
          </p:cNvPr>
          <p:cNvSpPr txBox="1"/>
          <p:nvPr/>
        </p:nvSpPr>
        <p:spPr>
          <a:xfrm>
            <a:off x="285821" y="4083928"/>
            <a:ext cx="2925730" cy="1538883"/>
          </a:xfrm>
          <a:prstGeom prst="rect">
            <a:avLst/>
          </a:prstGeom>
          <a:noFill/>
        </p:spPr>
        <p:txBody>
          <a:bodyPr wrap="square" lIns="0" tIns="0" rIns="0" bIns="0" rtlCol="0">
            <a:spAutoFit/>
          </a:bodyPr>
          <a:lstStyle/>
          <a:p>
            <a:pPr marL="342900" indent="-342900" algn="l">
              <a:buFont typeface="Wingdings" panose="05000000000000000000" pitchFamily="2" charset="2"/>
              <a:buChar char="Ø"/>
            </a:pPr>
            <a:r>
              <a:rPr lang="fi-FI" sz="2000"/>
              <a:t>Pitkäaikaistyötön</a:t>
            </a:r>
          </a:p>
          <a:p>
            <a:pPr marL="342900" indent="-342900" algn="l">
              <a:buFont typeface="Wingdings" panose="05000000000000000000" pitchFamily="2" charset="2"/>
              <a:buChar char="Ø"/>
            </a:pPr>
            <a:r>
              <a:rPr lang="fi-FI" sz="2000"/>
              <a:t>Työelämän ulkopuolelle oleva</a:t>
            </a:r>
          </a:p>
          <a:p>
            <a:pPr marL="342900" indent="-342900" algn="l">
              <a:buFont typeface="Wingdings" panose="05000000000000000000" pitchFamily="2" charset="2"/>
              <a:buChar char="Ø"/>
            </a:pPr>
            <a:r>
              <a:rPr lang="fi-FI" sz="2000"/>
              <a:t>Ulkomaalaistaustainen henkilö</a:t>
            </a:r>
          </a:p>
        </p:txBody>
      </p:sp>
      <p:sp>
        <p:nvSpPr>
          <p:cNvPr id="14" name="Nuoli: Oikea 13" descr="Nuoli oikealle.">
            <a:extLst>
              <a:ext uri="{FF2B5EF4-FFF2-40B4-BE49-F238E27FC236}">
                <a16:creationId xmlns:a16="http://schemas.microsoft.com/office/drawing/2014/main" id="{5594053A-5303-5FFF-C984-C3A458043DA4}"/>
              </a:ext>
            </a:extLst>
          </p:cNvPr>
          <p:cNvSpPr/>
          <p:nvPr/>
        </p:nvSpPr>
        <p:spPr>
          <a:xfrm>
            <a:off x="2772680" y="2397292"/>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5E5927D5-4670-9CC4-C79E-8FB0EC037067}"/>
              </a:ext>
            </a:extLst>
          </p:cNvPr>
          <p:cNvSpPr/>
          <p:nvPr/>
        </p:nvSpPr>
        <p:spPr>
          <a:xfrm>
            <a:off x="3896815" y="1568788"/>
            <a:ext cx="2925730" cy="27132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a:ln w="0"/>
                <a:solidFill>
                  <a:schemeClr val="tx1"/>
                </a:solidFill>
                <a:effectLst>
                  <a:outerShdw blurRad="38100" dist="19050" dir="2700000" algn="tl" rotWithShape="0">
                    <a:schemeClr val="dk1">
                      <a:alpha val="40000"/>
                    </a:schemeClr>
                  </a:outerShdw>
                </a:effectLst>
              </a:rPr>
              <a:t>Osallistuu hankkeen järjestämään valmennukseen /saa henkilökohtaista ohjausta ja tukea. </a:t>
            </a:r>
          </a:p>
          <a:p>
            <a:pPr algn="ctr"/>
            <a:r>
              <a:rPr lang="fi-FI" sz="2000" b="0" i="0">
                <a:solidFill>
                  <a:srgbClr val="0E2954"/>
                </a:solidFill>
                <a:effectLst/>
                <a:latin typeface="Source Sans Pro" panose="020B0503030403020204" pitchFamily="34" charset="0"/>
              </a:rPr>
              <a:t>Alle 5 päivää osallistuvia henkilöitä ei lueta mukaan henkilömääriin.</a:t>
            </a:r>
            <a:endParaRPr lang="fi-FI" sz="2000"/>
          </a:p>
        </p:txBody>
      </p:sp>
      <p:sp>
        <p:nvSpPr>
          <p:cNvPr id="13" name="Nuoli: Oikea 12" descr="Nuoli oikealle.">
            <a:extLst>
              <a:ext uri="{FF2B5EF4-FFF2-40B4-BE49-F238E27FC236}">
                <a16:creationId xmlns:a16="http://schemas.microsoft.com/office/drawing/2014/main" id="{4C9CE331-1DA6-6611-53CA-27E3B7473B01}"/>
              </a:ext>
            </a:extLst>
          </p:cNvPr>
          <p:cNvSpPr/>
          <p:nvPr/>
        </p:nvSpPr>
        <p:spPr>
          <a:xfrm>
            <a:off x="6968273" y="2430153"/>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Ihminen.">
            <a:extLst>
              <a:ext uri="{FF2B5EF4-FFF2-40B4-BE49-F238E27FC236}">
                <a16:creationId xmlns:a16="http://schemas.microsoft.com/office/drawing/2014/main" id="{91C16720-E591-E959-9D6C-CA63042E6A49}"/>
              </a:ext>
            </a:extLst>
          </p:cNvPr>
          <p:cNvPicPr>
            <a:picLocks noChangeAspect="1"/>
          </p:cNvPicPr>
          <p:nvPr/>
        </p:nvPicPr>
        <p:blipFill>
          <a:blip r:embed="rId4"/>
          <a:stretch>
            <a:fillRect/>
          </a:stretch>
        </p:blipFill>
        <p:spPr>
          <a:xfrm>
            <a:off x="9050194" y="1500672"/>
            <a:ext cx="1193278" cy="1596916"/>
          </a:xfrm>
          <a:prstGeom prst="rect">
            <a:avLst/>
          </a:prstGeom>
        </p:spPr>
      </p:pic>
      <p:sp>
        <p:nvSpPr>
          <p:cNvPr id="4" name="Suorakulmio 3">
            <a:extLst>
              <a:ext uri="{FF2B5EF4-FFF2-40B4-BE49-F238E27FC236}">
                <a16:creationId xmlns:a16="http://schemas.microsoft.com/office/drawing/2014/main" id="{31D4D79D-1978-061A-2C30-0D75408CED7D}"/>
              </a:ext>
            </a:extLst>
          </p:cNvPr>
          <p:cNvSpPr/>
          <p:nvPr/>
        </p:nvSpPr>
        <p:spPr>
          <a:xfrm>
            <a:off x="8060090" y="3300098"/>
            <a:ext cx="3575961" cy="5630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a:solidFill>
                  <a:schemeClr val="tx1"/>
                </a:solidFill>
              </a:rPr>
              <a:t>TULOSINDIKAATTORI</a:t>
            </a:r>
          </a:p>
        </p:txBody>
      </p:sp>
      <p:sp>
        <p:nvSpPr>
          <p:cNvPr id="17" name="Tekstiruutu 16">
            <a:extLst>
              <a:ext uri="{FF2B5EF4-FFF2-40B4-BE49-F238E27FC236}">
                <a16:creationId xmlns:a16="http://schemas.microsoft.com/office/drawing/2014/main" id="{2ECF5EAE-39DA-2CB5-ED08-4D5D3556E576}"/>
              </a:ext>
            </a:extLst>
          </p:cNvPr>
          <p:cNvSpPr txBox="1"/>
          <p:nvPr/>
        </p:nvSpPr>
        <p:spPr>
          <a:xfrm>
            <a:off x="8060090" y="3986253"/>
            <a:ext cx="3653743" cy="923330"/>
          </a:xfrm>
          <a:prstGeom prst="rect">
            <a:avLst/>
          </a:prstGeom>
          <a:noFill/>
        </p:spPr>
        <p:txBody>
          <a:bodyPr wrap="square" lIns="0" tIns="0" rIns="0" bIns="0" rtlCol="0">
            <a:spAutoFit/>
          </a:bodyPr>
          <a:lstStyle/>
          <a:p>
            <a:pPr marL="342900" indent="-342900" algn="l">
              <a:buFont typeface="Wingdings" panose="05000000000000000000" pitchFamily="2" charset="2"/>
              <a:buChar char="Ø"/>
            </a:pPr>
            <a:r>
              <a:rPr lang="fi-FI" sz="2000"/>
              <a:t>Ryhtynyt työnhakuun </a:t>
            </a:r>
          </a:p>
          <a:p>
            <a:pPr marL="342900" indent="-342900" algn="l">
              <a:buFont typeface="Wingdings" panose="05000000000000000000" pitchFamily="2" charset="2"/>
              <a:buChar char="Ø"/>
            </a:pPr>
            <a:r>
              <a:rPr lang="fi-FI" sz="2000"/>
              <a:t>Koulutuksessa</a:t>
            </a:r>
          </a:p>
          <a:p>
            <a:pPr marL="342900" indent="-342900" algn="l">
              <a:buFont typeface="Wingdings" panose="05000000000000000000" pitchFamily="2" charset="2"/>
              <a:buChar char="Ø"/>
            </a:pPr>
            <a:r>
              <a:rPr lang="fi-FI" sz="2000"/>
              <a:t>Työssä</a:t>
            </a:r>
          </a:p>
        </p:txBody>
      </p:sp>
      <p:sp>
        <p:nvSpPr>
          <p:cNvPr id="30" name="Tekstiruutu 29">
            <a:extLst>
              <a:ext uri="{FF2B5EF4-FFF2-40B4-BE49-F238E27FC236}">
                <a16:creationId xmlns:a16="http://schemas.microsoft.com/office/drawing/2014/main" id="{AD5D1A94-9F70-EBBD-C702-906754E6BF7A}"/>
              </a:ext>
            </a:extLst>
          </p:cNvPr>
          <p:cNvSpPr txBox="1"/>
          <p:nvPr/>
        </p:nvSpPr>
        <p:spPr>
          <a:xfrm>
            <a:off x="8060090" y="5032662"/>
            <a:ext cx="3653743" cy="923330"/>
          </a:xfrm>
          <a:prstGeom prst="rect">
            <a:avLst/>
          </a:prstGeom>
          <a:solidFill>
            <a:srgbClr val="FF7C80"/>
          </a:solidFill>
        </p:spPr>
        <p:txBody>
          <a:bodyPr wrap="square" lIns="0" tIns="0" rIns="0" bIns="0" rtlCol="0">
            <a:spAutoFit/>
          </a:bodyPr>
          <a:lstStyle/>
          <a:p>
            <a:pPr algn="l"/>
            <a:r>
              <a:rPr lang="fi-FI" sz="2000"/>
              <a:t>Työtön, työelämän ulkopuolella hankkeen päättäessään -&gt; EI syntynyt siirtymää</a:t>
            </a:r>
          </a:p>
        </p:txBody>
      </p:sp>
    </p:spTree>
    <p:extLst>
      <p:ext uri="{BB962C8B-B14F-4D97-AF65-F5344CB8AC3E}">
        <p14:creationId xmlns:p14="http://schemas.microsoft.com/office/powerpoint/2010/main" val="59423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EAECC3-EFA4-63B7-9757-6DDFA3A814DD}"/>
              </a:ext>
            </a:extLst>
          </p:cNvPr>
          <p:cNvSpPr>
            <a:spLocks noGrp="1"/>
          </p:cNvSpPr>
          <p:nvPr>
            <p:ph type="title"/>
          </p:nvPr>
        </p:nvSpPr>
        <p:spPr>
          <a:xfrm>
            <a:off x="838200" y="365125"/>
            <a:ext cx="10515600" cy="766989"/>
          </a:xfrm>
        </p:spPr>
        <p:txBody>
          <a:bodyPr/>
          <a:lstStyle/>
          <a:p>
            <a:r>
              <a:rPr lang="fi-FI" sz="3600"/>
              <a:t>Resurssit ja budjetti</a:t>
            </a:r>
          </a:p>
        </p:txBody>
      </p:sp>
      <p:sp>
        <p:nvSpPr>
          <p:cNvPr id="3" name="Sisällön paikkamerkki 2">
            <a:extLst>
              <a:ext uri="{FF2B5EF4-FFF2-40B4-BE49-F238E27FC236}">
                <a16:creationId xmlns:a16="http://schemas.microsoft.com/office/drawing/2014/main" id="{D08CDE14-9BD5-2A91-3F48-DD32D52EAE99}"/>
              </a:ext>
            </a:extLst>
          </p:cNvPr>
          <p:cNvSpPr>
            <a:spLocks noGrp="1"/>
          </p:cNvSpPr>
          <p:nvPr>
            <p:ph idx="1"/>
          </p:nvPr>
        </p:nvSpPr>
        <p:spPr>
          <a:xfrm>
            <a:off x="838199" y="1480457"/>
            <a:ext cx="10515599" cy="4278086"/>
          </a:xfrm>
        </p:spPr>
        <p:txBody>
          <a:bodyPr vert="horz" lIns="0" tIns="0" rIns="0" bIns="0" rtlCol="0" anchor="t">
            <a:noAutofit/>
          </a:bodyPr>
          <a:lstStyle/>
          <a:p>
            <a:pPr>
              <a:buFont typeface="Wingdings" panose="05000000000000000000" pitchFamily="2" charset="2"/>
              <a:buChar char="ü"/>
            </a:pPr>
            <a:r>
              <a:rPr lang="fi-FI"/>
              <a:t> Varmista, että hankkeeseen on varattu osaavat henkilöstöresurssit.</a:t>
            </a:r>
          </a:p>
          <a:p>
            <a:pPr>
              <a:buFont typeface="Wingdings" panose="05000000000000000000" pitchFamily="2" charset="2"/>
              <a:buChar char="ü"/>
            </a:pPr>
            <a:r>
              <a:rPr lang="fi-FI"/>
              <a:t> Perustele tarvittavien työpanosten kohtuullisuus ja tarpeellisuus.</a:t>
            </a:r>
          </a:p>
          <a:p>
            <a:pPr>
              <a:buFont typeface="Wingdings" panose="05000000000000000000" pitchFamily="2" charset="2"/>
              <a:buChar char="ü"/>
            </a:pPr>
            <a:r>
              <a:rPr lang="fi-FI"/>
              <a:t> Kustannusarvio suhteessa hankkeen tavoitteisiin ja toimenpiteisiin on  perusteltu ja kohtuullinen.</a:t>
            </a:r>
          </a:p>
          <a:p>
            <a:pPr>
              <a:buFont typeface="Wingdings" panose="05000000000000000000" pitchFamily="2" charset="2"/>
              <a:buChar char="ü"/>
            </a:pPr>
            <a:r>
              <a:rPr lang="fi-FI"/>
              <a:t> Hakijaorganisaation oltava sitoutunut omarahoitusosuuteen.</a:t>
            </a:r>
          </a:p>
          <a:p>
            <a:pPr>
              <a:buFont typeface="Wingdings" panose="05000000000000000000" pitchFamily="2" charset="2"/>
              <a:buChar char="ü"/>
            </a:pPr>
            <a:r>
              <a:rPr lang="fi-FI"/>
              <a:t> Ulkopuolisesta rahoituksesta liitettävä hakemukselle sitoumus TAI hakemukselle tieto, mistä ulkopuolista rahoitusta haetaan /on haettu ja milloin päätös rahoituksesta saadaan.</a:t>
            </a:r>
          </a:p>
          <a:p>
            <a:pPr>
              <a:buFont typeface="Wingdings" panose="05000000000000000000" pitchFamily="2" charset="2"/>
              <a:buChar char="ü"/>
            </a:pPr>
            <a:endParaRPr lang="fi-FI"/>
          </a:p>
          <a:p>
            <a:pPr>
              <a:buFont typeface="Wingdings" panose="05000000000000000000" pitchFamily="2" charset="2"/>
              <a:buChar char="ü"/>
            </a:pPr>
            <a:endParaRPr lang="fi-FI"/>
          </a:p>
          <a:p>
            <a:pPr>
              <a:buFont typeface="Wingdings" panose="020B0604020202020204" pitchFamily="34" charset="0"/>
              <a:buChar char="ü"/>
            </a:pPr>
            <a:endParaRPr lang="fi-FI">
              <a:ea typeface="Tahoma"/>
              <a:cs typeface="Tahoma"/>
            </a:endParaRPr>
          </a:p>
          <a:p>
            <a:pPr marL="0" indent="0">
              <a:buNone/>
            </a:pPr>
            <a:br>
              <a:rPr lang="fi-FI"/>
            </a:br>
            <a:endParaRPr lang="fi-FI"/>
          </a:p>
          <a:p>
            <a:pPr marL="0" indent="0">
              <a:buNone/>
            </a:pPr>
            <a:endParaRPr lang="fi-FI"/>
          </a:p>
        </p:txBody>
      </p:sp>
    </p:spTree>
    <p:extLst>
      <p:ext uri="{BB962C8B-B14F-4D97-AF65-F5344CB8AC3E}">
        <p14:creationId xmlns:p14="http://schemas.microsoft.com/office/powerpoint/2010/main" val="35090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948389-05F1-139E-40D6-DAD43F2A4D85}"/>
              </a:ext>
            </a:extLst>
          </p:cNvPr>
          <p:cNvSpPr>
            <a:spLocks noGrp="1"/>
          </p:cNvSpPr>
          <p:nvPr>
            <p:ph type="title"/>
          </p:nvPr>
        </p:nvSpPr>
        <p:spPr>
          <a:xfrm>
            <a:off x="838200" y="365126"/>
            <a:ext cx="10515600" cy="669018"/>
          </a:xfrm>
        </p:spPr>
        <p:txBody>
          <a:bodyPr/>
          <a:lstStyle/>
          <a:p>
            <a:r>
              <a:rPr lang="fi-FI"/>
              <a:t>Horisontaaliset periaatteet</a:t>
            </a:r>
          </a:p>
        </p:txBody>
      </p:sp>
      <p:sp>
        <p:nvSpPr>
          <p:cNvPr id="3" name="Sisällön paikkamerkki 2">
            <a:extLst>
              <a:ext uri="{FF2B5EF4-FFF2-40B4-BE49-F238E27FC236}">
                <a16:creationId xmlns:a16="http://schemas.microsoft.com/office/drawing/2014/main" id="{E2C253AA-9A32-D2A5-F003-69EA776C8A09}"/>
              </a:ext>
            </a:extLst>
          </p:cNvPr>
          <p:cNvSpPr>
            <a:spLocks noGrp="1"/>
          </p:cNvSpPr>
          <p:nvPr>
            <p:ph idx="1"/>
          </p:nvPr>
        </p:nvSpPr>
        <p:spPr>
          <a:xfrm>
            <a:off x="740228" y="1458685"/>
            <a:ext cx="10863943" cy="4593772"/>
          </a:xfrm>
        </p:spPr>
        <p:txBody>
          <a:bodyPr vert="horz" lIns="0" tIns="0" rIns="0" bIns="0" rtlCol="0" anchor="t">
            <a:noAutofit/>
          </a:bodyPr>
          <a:lstStyle/>
          <a:p>
            <a:r>
              <a:rPr lang="fi-FI" sz="2000"/>
              <a:t>Hankkeilta edellytetään tasa-arvon, EU:n perusoikeuskirjan periaatteiden sekä kestävän kehityksen periaatteiden edistämistä.</a:t>
            </a:r>
          </a:p>
          <a:p>
            <a:r>
              <a:rPr lang="fi-FI" sz="2000"/>
              <a:t>Horisontaalisilla periaatteilla tarkoitetaan yleisasetuksen artiklan 9 mukaisesti </a:t>
            </a:r>
            <a:r>
              <a:rPr lang="fi-FI" sz="2000" b="1"/>
              <a:t>perusoikeuskirjaa, yhtäläisiä mahdollisuuksia ja kestävää kehitystä </a:t>
            </a:r>
            <a:r>
              <a:rPr lang="fi-FI" sz="2000"/>
              <a:t>ja ESR+ asetuksen artiklassa 6 mainittuja </a:t>
            </a:r>
            <a:r>
              <a:rPr lang="fi-FI" sz="2000" b="1"/>
              <a:t>sukupuolten tasa-arvoa ja syrjimättömyyttä. </a:t>
            </a:r>
          </a:p>
          <a:p>
            <a:r>
              <a:rPr lang="fi-FI" sz="2000"/>
              <a:t>Seurantavelvoite EU-lainsäädännöstä. </a:t>
            </a:r>
          </a:p>
          <a:p>
            <a:r>
              <a:rPr lang="fi-FI" sz="2000"/>
              <a:t>Toteutumisesta raportoidaan komissiolle. </a:t>
            </a:r>
          </a:p>
          <a:p>
            <a:r>
              <a:rPr lang="fi-FI" sz="2000"/>
              <a:t>Täytetään osana hankehakemusta ja toteutumisesta raportoidaan seurantaraporteissa ja loppuraportissa.</a:t>
            </a:r>
          </a:p>
          <a:p>
            <a:r>
              <a:rPr lang="fi-FI" sz="2000"/>
              <a:t>Hakijan tulee arvioida ja sanallisesti kuvata, miten kyseisen hankkeen toiminnassa konkreettisesti huomioidaan oikeuksien ja periaatteiden</a:t>
            </a:r>
            <a:endParaRPr lang="fi-FI" sz="2000">
              <a:solidFill>
                <a:srgbClr val="00B050"/>
              </a:solidFill>
              <a:ea typeface="Tahoma"/>
              <a:cs typeface="Tahoma"/>
            </a:endParaRPr>
          </a:p>
        </p:txBody>
      </p:sp>
    </p:spTree>
    <p:extLst>
      <p:ext uri="{BB962C8B-B14F-4D97-AF65-F5344CB8AC3E}">
        <p14:creationId xmlns:p14="http://schemas.microsoft.com/office/powerpoint/2010/main" val="333505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6E761-0055-CDF3-998F-F219E7E8E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BC9B5-FFF5-34EE-AFE1-86FE8EE633A0}"/>
              </a:ext>
            </a:extLst>
          </p:cNvPr>
          <p:cNvSpPr>
            <a:spLocks noGrp="1"/>
          </p:cNvSpPr>
          <p:nvPr>
            <p:ph type="ctrTitle"/>
          </p:nvPr>
        </p:nvSpPr>
        <p:spPr>
          <a:xfrm>
            <a:off x="795527" y="337457"/>
            <a:ext cx="5866530" cy="5139799"/>
          </a:xfrm>
        </p:spPr>
        <p:txBody>
          <a:bodyPr/>
          <a:lstStyle/>
          <a:p>
            <a:r>
              <a:rPr lang="fi-FI" sz="3600"/>
              <a:t>Kustannusmalli</a:t>
            </a:r>
            <a:br>
              <a:rPr lang="fi-FI" sz="3600"/>
            </a:br>
            <a:r>
              <a:rPr lang="fi-FI" sz="3600"/>
              <a:t>ja</a:t>
            </a:r>
            <a:br>
              <a:rPr lang="fi-FI" sz="3600"/>
            </a:br>
            <a:r>
              <a:rPr lang="fi-FI" sz="3600"/>
              <a:t>palkkakustannukset</a:t>
            </a:r>
            <a:br>
              <a:rPr lang="fi-FI" sz="3600"/>
            </a:br>
            <a:br>
              <a:rPr lang="fi-FI" sz="3600"/>
            </a:br>
            <a:br>
              <a:rPr lang="fi-FI" sz="3600"/>
            </a:br>
            <a:r>
              <a:rPr lang="fi-FI" sz="2000"/>
              <a:t>Rahoitusasiantuntija</a:t>
            </a:r>
            <a:br>
              <a:rPr lang="fi-FI" sz="2000"/>
            </a:br>
            <a:r>
              <a:rPr lang="fi-FI" sz="2000"/>
              <a:t>Niina Suorsa</a:t>
            </a:r>
          </a:p>
        </p:txBody>
      </p:sp>
      <p:pic>
        <p:nvPicPr>
          <p:cNvPr id="5" name="Kuvan paikkamerkki 4" descr="Asiakirjat pöydällä">
            <a:extLst>
              <a:ext uri="{FF2B5EF4-FFF2-40B4-BE49-F238E27FC236}">
                <a16:creationId xmlns:a16="http://schemas.microsoft.com/office/drawing/2014/main" id="{892120E1-B90F-F085-4223-A91E76F2DE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85" r="23485"/>
          <a:stretch/>
        </p:blipFill>
        <p:spPr>
          <a:xfrm>
            <a:off x="7515225" y="0"/>
            <a:ext cx="4676775" cy="5892800"/>
          </a:xfrm>
        </p:spPr>
      </p:pic>
    </p:spTree>
    <p:extLst>
      <p:ext uri="{BB962C8B-B14F-4D97-AF65-F5344CB8AC3E}">
        <p14:creationId xmlns:p14="http://schemas.microsoft.com/office/powerpoint/2010/main" val="214213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93F8B7-4DA2-0759-8C95-5B420DB923D8}"/>
              </a:ext>
            </a:extLst>
          </p:cNvPr>
          <p:cNvSpPr>
            <a:spLocks noGrp="1"/>
          </p:cNvSpPr>
          <p:nvPr>
            <p:ph type="title"/>
          </p:nvPr>
        </p:nvSpPr>
        <p:spPr>
          <a:xfrm>
            <a:off x="500743" y="365125"/>
            <a:ext cx="10853057" cy="730731"/>
          </a:xfrm>
        </p:spPr>
        <p:txBody>
          <a:bodyPr/>
          <a:lstStyle/>
          <a:p>
            <a:r>
              <a:rPr lang="fi-FI"/>
              <a:t>Kustannusmalli ja palkkakustannusmalli</a:t>
            </a:r>
          </a:p>
        </p:txBody>
      </p:sp>
      <p:sp>
        <p:nvSpPr>
          <p:cNvPr id="3" name="Sisällön paikkamerkki 2">
            <a:extLst>
              <a:ext uri="{FF2B5EF4-FFF2-40B4-BE49-F238E27FC236}">
                <a16:creationId xmlns:a16="http://schemas.microsoft.com/office/drawing/2014/main" id="{024C8C8D-7C99-670C-1371-7AC19CF246A5}"/>
              </a:ext>
            </a:extLst>
          </p:cNvPr>
          <p:cNvSpPr>
            <a:spLocks noGrp="1"/>
          </p:cNvSpPr>
          <p:nvPr>
            <p:ph idx="1"/>
          </p:nvPr>
        </p:nvSpPr>
        <p:spPr>
          <a:xfrm>
            <a:off x="500743" y="1551432"/>
            <a:ext cx="11353800" cy="3980688"/>
          </a:xfrm>
        </p:spPr>
        <p:txBody>
          <a:bodyPr/>
          <a:lstStyle/>
          <a:p>
            <a:r>
              <a:rPr lang="fi-FI"/>
              <a:t>Haussa käytössä oleva kustannusmalli: </a:t>
            </a:r>
            <a:r>
              <a:rPr lang="fi-FI" err="1"/>
              <a:t>Flat</a:t>
            </a:r>
            <a:r>
              <a:rPr lang="fi-FI"/>
              <a:t> </a:t>
            </a:r>
            <a:r>
              <a:rPr lang="fi-FI" err="1"/>
              <a:t>rate</a:t>
            </a:r>
            <a:r>
              <a:rPr lang="fi-FI"/>
              <a:t> 40 % kehittäminen</a:t>
            </a:r>
          </a:p>
          <a:p>
            <a:r>
              <a:rPr lang="fi-FI"/>
              <a:t>Haussa käytössä oleva palkkakustannusmalli: Palkkojen yksikkökustannukset</a:t>
            </a:r>
          </a:p>
        </p:txBody>
      </p:sp>
      <p:sp>
        <p:nvSpPr>
          <p:cNvPr id="5" name="Suorakulmio: Pyöristetyt kulmat 4">
            <a:extLst>
              <a:ext uri="{FF2B5EF4-FFF2-40B4-BE49-F238E27FC236}">
                <a16:creationId xmlns:a16="http://schemas.microsoft.com/office/drawing/2014/main" id="{CA4C8EAD-F69D-9DB1-1780-950DFB935461}"/>
              </a:ext>
              <a:ext uri="{C183D7F6-B498-43B3-948B-1728B52AA6E4}">
                <adec:decorative xmlns:adec="http://schemas.microsoft.com/office/drawing/2017/decorative" val="1"/>
              </a:ext>
            </a:extLst>
          </p:cNvPr>
          <p:cNvSpPr/>
          <p:nvPr/>
        </p:nvSpPr>
        <p:spPr>
          <a:xfrm>
            <a:off x="1164769" y="2631442"/>
            <a:ext cx="3254831" cy="10479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1"/>
                </a:solidFill>
              </a:rPr>
              <a:t>HANKEHENKILÖSTÖN</a:t>
            </a:r>
            <a:br>
              <a:rPr lang="fi-FI">
                <a:solidFill>
                  <a:schemeClr val="tx1"/>
                </a:solidFill>
              </a:rPr>
            </a:br>
            <a:r>
              <a:rPr lang="fi-FI">
                <a:solidFill>
                  <a:schemeClr val="tx1"/>
                </a:solidFill>
              </a:rPr>
              <a:t>PALKKOJEN YKSIKKÖKUSTANNUKSET</a:t>
            </a:r>
          </a:p>
        </p:txBody>
      </p:sp>
      <p:sp>
        <p:nvSpPr>
          <p:cNvPr id="12" name="Tekstiruutu 11">
            <a:extLst>
              <a:ext uri="{FF2B5EF4-FFF2-40B4-BE49-F238E27FC236}">
                <a16:creationId xmlns:a16="http://schemas.microsoft.com/office/drawing/2014/main" id="{AFA9F6C4-A8E8-5A6A-CABE-0F03E6714A1B}"/>
              </a:ext>
              <a:ext uri="{C183D7F6-B498-43B3-948B-1728B52AA6E4}">
                <adec:decorative xmlns:adec="http://schemas.microsoft.com/office/drawing/2017/decorative" val="1"/>
              </a:ext>
            </a:extLst>
          </p:cNvPr>
          <p:cNvSpPr txBox="1"/>
          <p:nvPr/>
        </p:nvSpPr>
        <p:spPr>
          <a:xfrm>
            <a:off x="587828" y="3679372"/>
            <a:ext cx="5725885" cy="2308324"/>
          </a:xfrm>
          <a:prstGeom prst="rect">
            <a:avLst/>
          </a:prstGeom>
          <a:noFill/>
        </p:spPr>
        <p:txBody>
          <a:bodyPr wrap="square">
            <a:spAutoFit/>
          </a:bodyPr>
          <a:lstStyle/>
          <a:p>
            <a:pPr marL="285750" indent="-285750">
              <a:buFont typeface="Arial" panose="020B0604020202020204" pitchFamily="34" charset="0"/>
              <a:buChar char="•"/>
            </a:pPr>
            <a:r>
              <a:rPr lang="fi-FI"/>
              <a:t>Perustuvat valittuun palkkakustannusten määritystapaan</a:t>
            </a:r>
          </a:p>
          <a:p>
            <a:pPr marL="285750" indent="-285750">
              <a:buFont typeface="Arial" panose="020B0604020202020204" pitchFamily="34" charset="0"/>
              <a:buChar char="•"/>
            </a:pPr>
            <a:r>
              <a:rPr lang="fi-FI"/>
              <a:t>Määräytyvät hankehenkilöstön hankkeelle  tekemien  työtuntien perusteella (seuranta toimintavuosittain)</a:t>
            </a:r>
          </a:p>
          <a:p>
            <a:pPr marL="285750" indent="-285750">
              <a:buFont typeface="Arial" panose="020B0604020202020204" pitchFamily="34" charset="0"/>
              <a:buChar char="•"/>
            </a:pPr>
            <a:r>
              <a:rPr lang="fi-FI"/>
              <a:t>Perusta </a:t>
            </a:r>
            <a:r>
              <a:rPr lang="fi-FI" err="1"/>
              <a:t>flat</a:t>
            </a:r>
            <a:r>
              <a:rPr lang="fi-FI"/>
              <a:t> </a:t>
            </a:r>
            <a:r>
              <a:rPr lang="fi-FI" err="1"/>
              <a:t>rate</a:t>
            </a:r>
            <a:r>
              <a:rPr lang="fi-FI"/>
              <a:t> 40%-kustannusten määräytymiselle</a:t>
            </a:r>
          </a:p>
          <a:p>
            <a:pPr marL="285750" indent="-285750">
              <a:buFont typeface="Arial" panose="020B0604020202020204" pitchFamily="34" charset="0"/>
              <a:buChar char="•"/>
            </a:pPr>
            <a:endParaRPr lang="fi-FI"/>
          </a:p>
        </p:txBody>
      </p:sp>
      <p:sp>
        <p:nvSpPr>
          <p:cNvPr id="7" name="Plusmerkki 6">
            <a:extLst>
              <a:ext uri="{FF2B5EF4-FFF2-40B4-BE49-F238E27FC236}">
                <a16:creationId xmlns:a16="http://schemas.microsoft.com/office/drawing/2014/main" id="{5BCBCE8B-8424-674A-E74A-5CA2B7907573}"/>
              </a:ext>
              <a:ext uri="{C183D7F6-B498-43B3-948B-1728B52AA6E4}">
                <adec:decorative xmlns:adec="http://schemas.microsoft.com/office/drawing/2017/decorative" val="1"/>
              </a:ext>
            </a:extLst>
          </p:cNvPr>
          <p:cNvSpPr/>
          <p:nvPr/>
        </p:nvSpPr>
        <p:spPr>
          <a:xfrm>
            <a:off x="5083626" y="2631441"/>
            <a:ext cx="1012374" cy="1047931"/>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Pyöristetyt kulmat 5">
            <a:extLst>
              <a:ext uri="{FF2B5EF4-FFF2-40B4-BE49-F238E27FC236}">
                <a16:creationId xmlns:a16="http://schemas.microsoft.com/office/drawing/2014/main" id="{F531FB06-7AD3-C898-D9D2-39788C31D16C}"/>
              </a:ext>
              <a:ext uri="{C183D7F6-B498-43B3-948B-1728B52AA6E4}">
                <adec:decorative xmlns:adec="http://schemas.microsoft.com/office/drawing/2017/decorative" val="1"/>
              </a:ext>
            </a:extLst>
          </p:cNvPr>
          <p:cNvSpPr/>
          <p:nvPr/>
        </p:nvSpPr>
        <p:spPr>
          <a:xfrm>
            <a:off x="6760026" y="2631442"/>
            <a:ext cx="3331033" cy="10479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1"/>
                </a:solidFill>
              </a:rPr>
              <a:t>FLAT RATE 40%</a:t>
            </a:r>
          </a:p>
        </p:txBody>
      </p:sp>
      <p:sp>
        <p:nvSpPr>
          <p:cNvPr id="11" name="Tekstiruutu 10">
            <a:extLst>
              <a:ext uri="{FF2B5EF4-FFF2-40B4-BE49-F238E27FC236}">
                <a16:creationId xmlns:a16="http://schemas.microsoft.com/office/drawing/2014/main" id="{C18F49CE-F04A-3C43-60FE-F0BCD43998FC}"/>
              </a:ext>
              <a:ext uri="{C183D7F6-B498-43B3-948B-1728B52AA6E4}">
                <adec:decorative xmlns:adec="http://schemas.microsoft.com/office/drawing/2017/decorative" val="1"/>
              </a:ext>
            </a:extLst>
          </p:cNvPr>
          <p:cNvSpPr txBox="1"/>
          <p:nvPr/>
        </p:nvSpPr>
        <p:spPr>
          <a:xfrm>
            <a:off x="6313714" y="3679372"/>
            <a:ext cx="5540828" cy="2308324"/>
          </a:xfrm>
          <a:prstGeom prst="rect">
            <a:avLst/>
          </a:prstGeom>
          <a:noFill/>
        </p:spPr>
        <p:txBody>
          <a:bodyPr wrap="square">
            <a:spAutoFit/>
          </a:bodyPr>
          <a:lstStyle/>
          <a:p>
            <a:pPr marL="285750" indent="-285750">
              <a:buFont typeface="Arial" panose="020B0604020202020204" pitchFamily="34" charset="0"/>
              <a:buChar char="•"/>
            </a:pPr>
            <a:r>
              <a:rPr lang="fi-FI"/>
              <a:t>Kaikki muut hankkeen kustannukset korvataan </a:t>
            </a:r>
            <a:br>
              <a:rPr lang="fi-FI"/>
            </a:br>
            <a:r>
              <a:rPr lang="fi-FI"/>
              <a:t>Fr 40 % osuudella </a:t>
            </a:r>
          </a:p>
          <a:p>
            <a:pPr marL="285750" indent="-285750">
              <a:buFont typeface="Arial" panose="020B0604020202020204" pitchFamily="34" charset="0"/>
              <a:buChar char="•"/>
            </a:pPr>
            <a:r>
              <a:rPr lang="fi-FI"/>
              <a:t>EURA 2021 -järjestelmä laskee automaattisesti </a:t>
            </a:r>
            <a:r>
              <a:rPr lang="fi-FI" err="1"/>
              <a:t>flat</a:t>
            </a:r>
            <a:r>
              <a:rPr lang="fi-FI"/>
              <a:t> </a:t>
            </a:r>
            <a:r>
              <a:rPr lang="fi-FI" err="1"/>
              <a:t>rate</a:t>
            </a:r>
            <a:r>
              <a:rPr lang="fi-FI"/>
              <a:t>-  osuuden (40% tukikelpoisista palkkakustannuksista)</a:t>
            </a:r>
          </a:p>
          <a:p>
            <a:pPr marL="285750" indent="-285750">
              <a:buFont typeface="Arial" panose="020B0604020202020204" pitchFamily="34" charset="0"/>
              <a:buChar char="•"/>
            </a:pPr>
            <a:r>
              <a:rPr lang="fi-FI" err="1"/>
              <a:t>Flat</a:t>
            </a:r>
            <a:r>
              <a:rPr lang="fi-FI"/>
              <a:t> </a:t>
            </a:r>
            <a:r>
              <a:rPr lang="fi-FI" err="1"/>
              <a:t>raten</a:t>
            </a:r>
            <a:r>
              <a:rPr lang="fi-FI"/>
              <a:t> käyttö tulee avata hankesuunnitelmassa toimenpiteiden kuvauksessa</a:t>
            </a:r>
          </a:p>
          <a:p>
            <a:pPr marL="285750" indent="-285750">
              <a:buFont typeface="Arial" panose="020B0604020202020204" pitchFamily="34" charset="0"/>
              <a:buChar char="•"/>
            </a:pPr>
            <a:endParaRPr lang="fi-FI"/>
          </a:p>
        </p:txBody>
      </p:sp>
    </p:spTree>
    <p:extLst>
      <p:ext uri="{BB962C8B-B14F-4D97-AF65-F5344CB8AC3E}">
        <p14:creationId xmlns:p14="http://schemas.microsoft.com/office/powerpoint/2010/main" val="233746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48DB5A-85BB-6B82-F139-BCA027D76E75}"/>
              </a:ext>
            </a:extLst>
          </p:cNvPr>
          <p:cNvSpPr>
            <a:spLocks noGrp="1"/>
          </p:cNvSpPr>
          <p:nvPr>
            <p:ph type="title"/>
          </p:nvPr>
        </p:nvSpPr>
        <p:spPr>
          <a:xfrm>
            <a:off x="435429" y="130630"/>
            <a:ext cx="10918371" cy="751113"/>
          </a:xfrm>
        </p:spPr>
        <p:txBody>
          <a:bodyPr/>
          <a:lstStyle/>
          <a:p>
            <a:r>
              <a:rPr lang="fi-FI"/>
              <a:t>Hankehenkilöstön työtehtävät</a:t>
            </a:r>
          </a:p>
        </p:txBody>
      </p:sp>
      <p:sp>
        <p:nvSpPr>
          <p:cNvPr id="3" name="Sisällön paikkamerkki 2">
            <a:extLst>
              <a:ext uri="{FF2B5EF4-FFF2-40B4-BE49-F238E27FC236}">
                <a16:creationId xmlns:a16="http://schemas.microsoft.com/office/drawing/2014/main" id="{42229ECA-5EE0-AE1B-A55F-325989A936C4}"/>
              </a:ext>
            </a:extLst>
          </p:cNvPr>
          <p:cNvSpPr>
            <a:spLocks noGrp="1"/>
          </p:cNvSpPr>
          <p:nvPr>
            <p:ph idx="1"/>
          </p:nvPr>
        </p:nvSpPr>
        <p:spPr>
          <a:xfrm>
            <a:off x="435429" y="1250218"/>
            <a:ext cx="11658600" cy="4898570"/>
          </a:xfrm>
        </p:spPr>
        <p:txBody>
          <a:bodyPr vert="horz" lIns="0" tIns="0" rIns="0" bIns="0" rtlCol="0" anchor="t">
            <a:noAutofit/>
          </a:bodyPr>
          <a:lstStyle/>
          <a:p>
            <a:r>
              <a:rPr lang="fi-FI" b="1"/>
              <a:t>Jokaiselle hankkeessa työskentelevälle henkilölle on määriteltävä tehtävänkuva</a:t>
            </a:r>
          </a:p>
          <a:p>
            <a:pPr lvl="1"/>
            <a:r>
              <a:rPr lang="fi-FI" sz="2400"/>
              <a:t>tehtävän kuvauksen tulee olla kattava, jotta rahoittaja voi arvioida työn tarpeellisuuden hankkeen toteuttamiseksi</a:t>
            </a:r>
          </a:p>
          <a:p>
            <a:r>
              <a:rPr lang="fi-FI"/>
              <a:t>Työtehtävästä tulee käydä ilmi henkilön pääasialliset tehtävät ja vastuut hankkeessa</a:t>
            </a:r>
          </a:p>
          <a:p>
            <a:pPr lvl="1"/>
            <a:r>
              <a:rPr lang="fi-FI" sz="2400"/>
              <a:t>Kuvaus tulee esittää suhteessa hankkeen työpaketteihin ja toimenpiteisiin</a:t>
            </a:r>
          </a:p>
          <a:p>
            <a:r>
              <a:rPr lang="fi-FI"/>
              <a:t>Määriteltävä tehtävän hoitamiseen tarvittava työaikaprosentti, jonka pohjalta johdetaan työtunnit hakemukselle. Työaika % mielellään min. 50 % </a:t>
            </a:r>
            <a:endParaRPr lang="fi-FI">
              <a:ea typeface="Tahoma"/>
              <a:cs typeface="Tahoma"/>
            </a:endParaRPr>
          </a:p>
          <a:p>
            <a:r>
              <a:rPr lang="fi-FI"/>
              <a:t>Perusteltava tehtävän tarpeellisuus ja palkkakustannusten kohtuullisuus</a:t>
            </a:r>
          </a:p>
          <a:p>
            <a:pPr lvl="1"/>
            <a:r>
              <a:rPr lang="fi-FI" sz="2400"/>
              <a:t>perusteluissa huomioitava palkan määritystapa </a:t>
            </a:r>
          </a:p>
          <a:p>
            <a:pPr lvl="1"/>
            <a:endParaRPr lang="fi-FI"/>
          </a:p>
          <a:p>
            <a:endParaRPr lang="fi-FI"/>
          </a:p>
        </p:txBody>
      </p:sp>
    </p:spTree>
    <p:extLst>
      <p:ext uri="{BB962C8B-B14F-4D97-AF65-F5344CB8AC3E}">
        <p14:creationId xmlns:p14="http://schemas.microsoft.com/office/powerpoint/2010/main" val="49611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821FFE-B5D4-A5EA-F686-B3331F99F9E1}"/>
              </a:ext>
            </a:extLst>
          </p:cNvPr>
          <p:cNvSpPr>
            <a:spLocks noGrp="1"/>
          </p:cNvSpPr>
          <p:nvPr>
            <p:ph type="title"/>
          </p:nvPr>
        </p:nvSpPr>
        <p:spPr>
          <a:xfrm>
            <a:off x="402770" y="156358"/>
            <a:ext cx="10951030" cy="1017361"/>
          </a:xfrm>
        </p:spPr>
        <p:txBody>
          <a:bodyPr/>
          <a:lstStyle/>
          <a:p>
            <a:r>
              <a:rPr lang="fi-FI" sz="3600"/>
              <a:t>Hankehenkilöstön palkkojen määrittely</a:t>
            </a:r>
            <a:br>
              <a:rPr lang="fi-FI" sz="3600"/>
            </a:br>
            <a:r>
              <a:rPr lang="fi-FI" sz="3600"/>
              <a:t> -palkkojen yksikkökustannukset</a:t>
            </a:r>
          </a:p>
        </p:txBody>
      </p:sp>
      <p:sp>
        <p:nvSpPr>
          <p:cNvPr id="3" name="Sisällön paikkamerkki 2">
            <a:extLst>
              <a:ext uri="{FF2B5EF4-FFF2-40B4-BE49-F238E27FC236}">
                <a16:creationId xmlns:a16="http://schemas.microsoft.com/office/drawing/2014/main" id="{992747F2-0407-F2B5-4442-4FF9E6ED15FA}"/>
              </a:ext>
            </a:extLst>
          </p:cNvPr>
          <p:cNvSpPr>
            <a:spLocks noGrp="1"/>
          </p:cNvSpPr>
          <p:nvPr>
            <p:ph idx="1"/>
          </p:nvPr>
        </p:nvSpPr>
        <p:spPr>
          <a:xfrm>
            <a:off x="402770" y="1382486"/>
            <a:ext cx="11680373" cy="4376057"/>
          </a:xfrm>
        </p:spPr>
        <p:txBody>
          <a:bodyPr vert="horz" lIns="0" tIns="0" rIns="0" bIns="0" rtlCol="0" anchor="t">
            <a:noAutofit/>
          </a:bodyPr>
          <a:lstStyle/>
          <a:p>
            <a:r>
              <a:rPr lang="fi-FI" sz="2000" dirty="0"/>
              <a:t>Yksikkökustannuksen määrittämiseksi käytössä seitsemän eri laskentatapaa.</a:t>
            </a:r>
          </a:p>
          <a:p>
            <a:r>
              <a:rPr lang="fi-FI" sz="2000" b="1" dirty="0"/>
              <a:t>Valitse todelliseen tilanteeseen perustuva palkkakustannusten laskentatapa</a:t>
            </a:r>
            <a:r>
              <a:rPr lang="fi-FI" sz="2000" dirty="0"/>
              <a:t>.</a:t>
            </a:r>
          </a:p>
          <a:p>
            <a:pPr lvl="1"/>
            <a:r>
              <a:rPr lang="fi-FI" dirty="0"/>
              <a:t>Jos tehtävää tekevä henkilö/tehtävä on tiedossa, käytetään määrittelyssä todellista palkkaa</a:t>
            </a:r>
          </a:p>
          <a:p>
            <a:pPr lvl="1"/>
            <a:r>
              <a:rPr lang="fi-FI" dirty="0"/>
              <a:t>Hanketehtävän tulee vastata vaatimustasoltaan aiempaa tehtävää</a:t>
            </a:r>
          </a:p>
          <a:p>
            <a:pPr lvl="1"/>
            <a:r>
              <a:rPr lang="fi-FI" dirty="0">
                <a:hlinkClick r:id="rId2"/>
              </a:rPr>
              <a:t>Tukikelpoisuusasetuksen muistiossa </a:t>
            </a:r>
            <a:r>
              <a:rPr lang="fi-FI" dirty="0"/>
              <a:t>(tem.fi) on yksityiskohtaiset ohjeet ja esimerkkejä bruttotyövoimakustannusten määrittämiseksi</a:t>
            </a:r>
          </a:p>
          <a:p>
            <a:r>
              <a:rPr lang="fi-FI" sz="2000" dirty="0"/>
              <a:t>Bruttotyövoimakustannukseen </a:t>
            </a:r>
            <a:r>
              <a:rPr lang="fi-FI" sz="2000" b="1" dirty="0"/>
              <a:t>tulee sisällyttää loma-ajan ja vapaajakson palkka</a:t>
            </a:r>
          </a:p>
          <a:p>
            <a:r>
              <a:rPr lang="fi-FI" sz="2000" dirty="0"/>
              <a:t>Bruttotyövoimakustannukseen </a:t>
            </a:r>
            <a:r>
              <a:rPr lang="fi-FI" sz="2000" b="1" dirty="0"/>
              <a:t>EI saa sisällyttää sivukuluja, lomarahaa, ylityökorvauksia, tulospalkkioita, luontoisetuja tai muita työantajan vapaaehtoisesti maksamia eriä</a:t>
            </a:r>
          </a:p>
          <a:p>
            <a:r>
              <a:rPr lang="fi-FI" sz="2000" dirty="0"/>
              <a:t>Lakisääteiset sivukulut ja lomaraha korvataan kiinteällä %-osuudella, jonka EURA 2021 laskee automaattisesti (vuotuisen bruttotyövoimakustannuksen perusteella</a:t>
            </a:r>
          </a:p>
          <a:p>
            <a:pPr lvl="1"/>
            <a:r>
              <a:rPr lang="fi-FI" dirty="0"/>
              <a:t>sivukulu 26,44% )</a:t>
            </a:r>
          </a:p>
          <a:p>
            <a:endParaRPr lang="fi-FI" sz="2000" b="1" dirty="0"/>
          </a:p>
        </p:txBody>
      </p:sp>
    </p:spTree>
    <p:extLst>
      <p:ext uri="{BB962C8B-B14F-4D97-AF65-F5344CB8AC3E}">
        <p14:creationId xmlns:p14="http://schemas.microsoft.com/office/powerpoint/2010/main" val="120657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A3B2B3-6D19-5821-7ABB-F7D11DBE5D22}"/>
              </a:ext>
            </a:extLst>
          </p:cNvPr>
          <p:cNvSpPr>
            <a:spLocks noGrp="1"/>
          </p:cNvSpPr>
          <p:nvPr>
            <p:ph type="title"/>
          </p:nvPr>
        </p:nvSpPr>
        <p:spPr>
          <a:xfrm>
            <a:off x="468086" y="-156792"/>
            <a:ext cx="10885714" cy="854075"/>
          </a:xfrm>
        </p:spPr>
        <p:txBody>
          <a:bodyPr/>
          <a:lstStyle/>
          <a:p>
            <a:r>
              <a:rPr lang="fi-FI" sz="3600"/>
              <a:t>Palkkojen määrittelyssä käytetty aineisto</a:t>
            </a:r>
          </a:p>
        </p:txBody>
      </p:sp>
      <p:sp>
        <p:nvSpPr>
          <p:cNvPr id="3" name="Sisällön paikkamerkki 2">
            <a:extLst>
              <a:ext uri="{FF2B5EF4-FFF2-40B4-BE49-F238E27FC236}">
                <a16:creationId xmlns:a16="http://schemas.microsoft.com/office/drawing/2014/main" id="{5A5F6AA1-23A8-883C-911E-539986A559C8}"/>
              </a:ext>
            </a:extLst>
          </p:cNvPr>
          <p:cNvSpPr>
            <a:spLocks noGrp="1"/>
          </p:cNvSpPr>
          <p:nvPr>
            <p:ph idx="1"/>
          </p:nvPr>
        </p:nvSpPr>
        <p:spPr>
          <a:xfrm>
            <a:off x="468086" y="1046221"/>
            <a:ext cx="11495314" cy="4463143"/>
          </a:xfrm>
        </p:spPr>
        <p:txBody>
          <a:bodyPr vert="horz" lIns="0" tIns="0" rIns="0" bIns="0" rtlCol="0" anchor="t">
            <a:noAutofit/>
          </a:bodyPr>
          <a:lstStyle/>
          <a:p>
            <a:r>
              <a:rPr lang="fi-FI" sz="2200"/>
              <a:t>Nimeä hakemukselle tarkalla tasolla bruttotyövoimakustannusten määrittämisessä käytetty aineisto/aineistot ja sen määrittelyssä käytetty ajanjakso</a:t>
            </a:r>
          </a:p>
          <a:p>
            <a:r>
              <a:rPr lang="fi-FI" sz="2200"/>
              <a:t>Käytetyn aineiston tulee kattaa </a:t>
            </a:r>
            <a:r>
              <a:rPr lang="fi-FI" sz="2200" b="1"/>
              <a:t>12 kuukauden jakso hakemuksen jättämistä edeltävältä ajalta</a:t>
            </a:r>
            <a:r>
              <a:rPr lang="fi-FI" sz="2200"/>
              <a:t> tai vaihtoehtoisesti edelliseltä kalenterivuodelta. Tulevaisuuteen perustuvia palkkoja ei voi ilmoittaa! </a:t>
            </a:r>
          </a:p>
          <a:p>
            <a:r>
              <a:rPr lang="fi-FI" sz="2200"/>
              <a:t>Toimita palkan määrittelyssä käytetystä aineistosta </a:t>
            </a:r>
            <a:r>
              <a:rPr lang="fi-FI" sz="2200" b="1"/>
              <a:t>yhteenveto ja laskentakaava selitteineen</a:t>
            </a:r>
            <a:r>
              <a:rPr lang="fi-FI" sz="2200"/>
              <a:t> (millä vuotuinen bruttotyövoimakustannus on muodostettu) </a:t>
            </a:r>
            <a:r>
              <a:rPr lang="fi-FI" sz="2200" b="1"/>
              <a:t>allekirjoitettuna </a:t>
            </a:r>
            <a:r>
              <a:rPr lang="fi-FI" sz="2200"/>
              <a:t>hakemuksen liitteenä</a:t>
            </a:r>
          </a:p>
          <a:p>
            <a:pPr lvl="1"/>
            <a:r>
              <a:rPr lang="fi-FI" sz="2200"/>
              <a:t>Toimita vain olennainen aineisto (esim. työehtosopimuksen osalta vain ne sivut, joista käy ilmi hakemukselle johdettu palkkasumma, koonti/yhteenveto todellisista palkoista tai keskiarvopalkoista nimitiedoilla)</a:t>
            </a:r>
          </a:p>
          <a:p>
            <a:pPr lvl="1"/>
            <a:r>
              <a:rPr lang="fi-FI" sz="2200"/>
              <a:t>Salaa aineisto, kun se sisältää henkilöä koskevia tietoja</a:t>
            </a:r>
          </a:p>
          <a:p>
            <a:pPr marL="0" indent="0">
              <a:buNone/>
            </a:pPr>
            <a:endParaRPr lang="fi-FI">
              <a:solidFill>
                <a:srgbClr val="00B050"/>
              </a:solidFill>
              <a:ea typeface="Tahoma"/>
              <a:cs typeface="Tahoma"/>
            </a:endParaRPr>
          </a:p>
          <a:p>
            <a:endParaRPr lang="fi-FI" sz="2000"/>
          </a:p>
          <a:p>
            <a:endParaRPr lang="fi-FI" sz="2000"/>
          </a:p>
          <a:p>
            <a:endParaRPr lang="fi-FI" sz="2000"/>
          </a:p>
        </p:txBody>
      </p:sp>
    </p:spTree>
    <p:extLst>
      <p:ext uri="{BB962C8B-B14F-4D97-AF65-F5344CB8AC3E}">
        <p14:creationId xmlns:p14="http://schemas.microsoft.com/office/powerpoint/2010/main" val="287322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3E4CE1-C549-1323-EB95-73C6CDAF602F}"/>
              </a:ext>
            </a:extLst>
          </p:cNvPr>
          <p:cNvSpPr>
            <a:spLocks noGrp="1"/>
          </p:cNvSpPr>
          <p:nvPr>
            <p:ph type="title"/>
          </p:nvPr>
        </p:nvSpPr>
        <p:spPr/>
        <p:txBody>
          <a:bodyPr/>
          <a:lstStyle/>
          <a:p>
            <a:r>
              <a:rPr lang="fi-FI" dirty="0"/>
              <a:t>Hakuinfon sisältö</a:t>
            </a:r>
          </a:p>
        </p:txBody>
      </p:sp>
      <p:sp>
        <p:nvSpPr>
          <p:cNvPr id="3" name="Sisällön paikkamerkki 2">
            <a:extLst>
              <a:ext uri="{FF2B5EF4-FFF2-40B4-BE49-F238E27FC236}">
                <a16:creationId xmlns:a16="http://schemas.microsoft.com/office/drawing/2014/main" id="{97674F25-9398-B3C8-3F90-B0246983FD00}"/>
              </a:ext>
            </a:extLst>
          </p:cNvPr>
          <p:cNvSpPr>
            <a:spLocks noGrp="1"/>
          </p:cNvSpPr>
          <p:nvPr>
            <p:ph idx="1"/>
          </p:nvPr>
        </p:nvSpPr>
        <p:spPr>
          <a:xfrm>
            <a:off x="838200" y="1684654"/>
            <a:ext cx="4889066" cy="3869121"/>
          </a:xfrm>
        </p:spPr>
        <p:txBody>
          <a:bodyPr/>
          <a:lstStyle/>
          <a:p>
            <a:r>
              <a:rPr lang="fi-FI" dirty="0"/>
              <a:t>Tilaisuuden avaus</a:t>
            </a:r>
            <a:br>
              <a:rPr lang="fi-FI" dirty="0"/>
            </a:br>
            <a:endParaRPr lang="fi-FI" dirty="0"/>
          </a:p>
          <a:p>
            <a:r>
              <a:rPr lang="fi-FI" dirty="0"/>
              <a:t>Hakemuksen laatiminen</a:t>
            </a:r>
            <a:br>
              <a:rPr lang="fi-FI" dirty="0"/>
            </a:br>
            <a:endParaRPr lang="fi-FI" dirty="0"/>
          </a:p>
          <a:p>
            <a:r>
              <a:rPr lang="fi-FI" dirty="0"/>
              <a:t>Kustannusmalli ja palkkakustannukset</a:t>
            </a:r>
            <a:br>
              <a:rPr lang="fi-FI" dirty="0"/>
            </a:br>
            <a:endParaRPr lang="fi-FI" dirty="0"/>
          </a:p>
          <a:p>
            <a:r>
              <a:rPr lang="fi-FI" dirty="0"/>
              <a:t>Hankkeiden valintaprosessi ja valintaperusteet</a:t>
            </a:r>
            <a:br>
              <a:rPr lang="fi-FI" dirty="0"/>
            </a:br>
            <a:endParaRPr lang="fi-FI" dirty="0"/>
          </a:p>
          <a:p>
            <a:r>
              <a:rPr lang="fi-FI" dirty="0"/>
              <a:t>Koordinaatiohankkeiden terveiset</a:t>
            </a:r>
            <a:br>
              <a:rPr lang="fi-FI" dirty="0"/>
            </a:br>
            <a:endParaRPr lang="fi-FI" dirty="0"/>
          </a:p>
          <a:p>
            <a:r>
              <a:rPr lang="fi-FI" dirty="0"/>
              <a:t>Keskustelua ja kysymyksiä</a:t>
            </a:r>
            <a:br>
              <a:rPr lang="fi-FI" dirty="0"/>
            </a:br>
            <a:endParaRPr lang="fi-FI" dirty="0"/>
          </a:p>
        </p:txBody>
      </p:sp>
      <p:pic>
        <p:nvPicPr>
          <p:cNvPr id="5" name="Kuvan paikkamerkki 4" descr="Kasa erivärisiä lankoja, joista muodostuu keltainen hehkulamppu">
            <a:extLst>
              <a:ext uri="{FF2B5EF4-FFF2-40B4-BE49-F238E27FC236}">
                <a16:creationId xmlns:a16="http://schemas.microsoft.com/office/drawing/2014/main" id="{49C121FE-2136-F8F7-3A5F-5346FD48A0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526" r="15526"/>
          <a:stretch>
            <a:fillRect/>
          </a:stretch>
        </p:blipFill>
        <p:spPr>
          <a:xfrm>
            <a:off x="6096000" y="0"/>
            <a:ext cx="6096000" cy="5892800"/>
          </a:xfrm>
        </p:spPr>
      </p:pic>
    </p:spTree>
    <p:extLst>
      <p:ext uri="{BB962C8B-B14F-4D97-AF65-F5344CB8AC3E}">
        <p14:creationId xmlns:p14="http://schemas.microsoft.com/office/powerpoint/2010/main" val="2755318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009433-BDF7-0BD1-6AF3-AC385A938ECD}"/>
              </a:ext>
            </a:extLst>
          </p:cNvPr>
          <p:cNvSpPr>
            <a:spLocks noGrp="1"/>
          </p:cNvSpPr>
          <p:nvPr>
            <p:ph type="title"/>
          </p:nvPr>
        </p:nvSpPr>
        <p:spPr/>
        <p:txBody>
          <a:bodyPr/>
          <a:lstStyle/>
          <a:p>
            <a:r>
              <a:rPr lang="fi-FI"/>
              <a:t>Vaihtoehto 1: Tehtävän tai henkilön todellinen palkka </a:t>
            </a:r>
          </a:p>
        </p:txBody>
      </p:sp>
      <p:sp>
        <p:nvSpPr>
          <p:cNvPr id="3" name="Sisällön paikkamerkki 2">
            <a:extLst>
              <a:ext uri="{FF2B5EF4-FFF2-40B4-BE49-F238E27FC236}">
                <a16:creationId xmlns:a16="http://schemas.microsoft.com/office/drawing/2014/main" id="{D6D00C1B-0630-E707-E7CE-917FD26B5B25}"/>
              </a:ext>
            </a:extLst>
          </p:cNvPr>
          <p:cNvSpPr>
            <a:spLocks noGrp="1"/>
          </p:cNvSpPr>
          <p:nvPr>
            <p:ph idx="1"/>
          </p:nvPr>
        </p:nvSpPr>
        <p:spPr/>
        <p:txBody>
          <a:bodyPr/>
          <a:lstStyle/>
          <a:p>
            <a:pPr lvl="1"/>
            <a:r>
              <a:rPr lang="fi-FI" sz="2400"/>
              <a:t>Käytetään silloin, kun hankkeeseen liittyvää tehtävää hoitava </a:t>
            </a:r>
            <a:r>
              <a:rPr lang="fi-FI" sz="2400" b="1"/>
              <a:t>henkilö on jo tiedossa hankehakemusvaiheessa ja kun palkka ei ylitä tuen saajan vastaavan tasoisista tehtävistä yleisesti maksaman palkan määrää. </a:t>
            </a:r>
            <a:r>
              <a:rPr lang="fi-FI" sz="2400"/>
              <a:t>Tällöin vuotuinen palkkakustannusten bruttotyövoimakustannus lasketaan vain jo toteutuneiden palkkakustannusten perusteella. Edellytyksenä on tällöin, että </a:t>
            </a:r>
            <a:r>
              <a:rPr lang="fi-FI" sz="2400" b="1"/>
              <a:t>hankkeessa tehtävän työn vaativuustaso vastaa henkilön aiemmin tekemän työn vaativuutta.</a:t>
            </a:r>
          </a:p>
          <a:p>
            <a:pPr lvl="1"/>
            <a:endParaRPr lang="fi-FI"/>
          </a:p>
        </p:txBody>
      </p:sp>
    </p:spTree>
    <p:extLst>
      <p:ext uri="{BB962C8B-B14F-4D97-AF65-F5344CB8AC3E}">
        <p14:creationId xmlns:p14="http://schemas.microsoft.com/office/powerpoint/2010/main" val="1547528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72D257-3472-32E0-DBFA-3B94E97747CA}"/>
              </a:ext>
            </a:extLst>
          </p:cNvPr>
          <p:cNvSpPr>
            <a:spLocks noGrp="1"/>
          </p:cNvSpPr>
          <p:nvPr>
            <p:ph type="title"/>
          </p:nvPr>
        </p:nvSpPr>
        <p:spPr/>
        <p:txBody>
          <a:bodyPr/>
          <a:lstStyle/>
          <a:p>
            <a:r>
              <a:rPr lang="fi-FI" sz="3200"/>
              <a:t>Vaihtoehto 2. Johdettu asiakirjoista ja mukautettu 12 kuukauden jaksoa vastaavaksi</a:t>
            </a:r>
          </a:p>
        </p:txBody>
      </p:sp>
      <p:sp>
        <p:nvSpPr>
          <p:cNvPr id="3" name="Sisällön paikkamerkki 2">
            <a:extLst>
              <a:ext uri="{FF2B5EF4-FFF2-40B4-BE49-F238E27FC236}">
                <a16:creationId xmlns:a16="http://schemas.microsoft.com/office/drawing/2014/main" id="{2FD5059D-8053-2A68-BCC8-4A965C020577}"/>
              </a:ext>
            </a:extLst>
          </p:cNvPr>
          <p:cNvSpPr>
            <a:spLocks noGrp="1"/>
          </p:cNvSpPr>
          <p:nvPr>
            <p:ph idx="1"/>
          </p:nvPr>
        </p:nvSpPr>
        <p:spPr/>
        <p:txBody>
          <a:bodyPr vert="horz" lIns="0" tIns="0" rIns="0" bIns="0" rtlCol="0" anchor="t">
            <a:noAutofit/>
          </a:bodyPr>
          <a:lstStyle/>
          <a:p>
            <a:r>
              <a:rPr lang="fi-FI"/>
              <a:t>Käytetään, jos henkilö on työskennellyt tuensaajaorganisaatiossa </a:t>
            </a:r>
            <a:r>
              <a:rPr lang="fi-FI" b="1"/>
              <a:t>alle 12 kuukautta tai henkilöllä on ollut edellisen 12 kuukauden aikana paljon palkattomia virkavapaita. </a:t>
            </a:r>
            <a:r>
              <a:rPr lang="fi-FI"/>
              <a:t>Esimerkiksi jos saatavilla olisi vain aiemman 4 kuukauden jakson palkkatiedot, 12 kuukauden palkkakustannusten bruttotyövoimakustannus  johdetaan saatavilla olevista tiedoista siten, että myös vuosiloma-ajan ja vapaajaksojen palkan osuus lasketaan mukaan.</a:t>
            </a:r>
          </a:p>
        </p:txBody>
      </p:sp>
    </p:spTree>
    <p:extLst>
      <p:ext uri="{BB962C8B-B14F-4D97-AF65-F5344CB8AC3E}">
        <p14:creationId xmlns:p14="http://schemas.microsoft.com/office/powerpoint/2010/main" val="1453357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6C49E7-1BCA-BF93-6821-8CB822832FBA}"/>
              </a:ext>
            </a:extLst>
          </p:cNvPr>
          <p:cNvSpPr>
            <a:spLocks noGrp="1"/>
          </p:cNvSpPr>
          <p:nvPr>
            <p:ph type="title"/>
          </p:nvPr>
        </p:nvSpPr>
        <p:spPr/>
        <p:txBody>
          <a:bodyPr/>
          <a:lstStyle/>
          <a:p>
            <a:r>
              <a:rPr lang="fi-FI" sz="2800"/>
              <a:t>Vaihtoehto 3. Keskiarvo saman palkkaluokan työntekijöiden, tai vastaavien tehtävien palkkakustannuksista</a:t>
            </a:r>
          </a:p>
        </p:txBody>
      </p:sp>
      <p:sp>
        <p:nvSpPr>
          <p:cNvPr id="3" name="Sisällön paikkamerkki 2">
            <a:extLst>
              <a:ext uri="{FF2B5EF4-FFF2-40B4-BE49-F238E27FC236}">
                <a16:creationId xmlns:a16="http://schemas.microsoft.com/office/drawing/2014/main" id="{1F5D5979-1FAE-AF36-F3D8-45F6F0BAB157}"/>
              </a:ext>
            </a:extLst>
          </p:cNvPr>
          <p:cNvSpPr>
            <a:spLocks noGrp="1"/>
          </p:cNvSpPr>
          <p:nvPr>
            <p:ph idx="1"/>
          </p:nvPr>
        </p:nvSpPr>
        <p:spPr>
          <a:xfrm>
            <a:off x="838200" y="1610972"/>
            <a:ext cx="10142876" cy="3639312"/>
          </a:xfrm>
        </p:spPr>
        <p:txBody>
          <a:bodyPr vert="horz" lIns="0" tIns="0" rIns="0" bIns="0" rtlCol="0" anchor="t">
            <a:noAutofit/>
          </a:bodyPr>
          <a:lstStyle/>
          <a:p>
            <a:r>
              <a:rPr lang="fi-FI"/>
              <a:t> </a:t>
            </a:r>
            <a:r>
              <a:rPr lang="fi-FI" sz="2200"/>
              <a:t>Jos tehtävää hoitava henkilö ei ole tiedossa vielä hankehakemusvaiheessa, tai hankkeessa tehtävän työn vaativuustaso ei vastaa henkilön aiemmin tekemän työn vaativuutta, voi vuotuisen palkkakustannusten bruttotyövoimakustannuksen laskea myös vähintään </a:t>
            </a:r>
            <a:r>
              <a:rPr lang="fi-FI" sz="2200" b="1"/>
              <a:t>kolmen, mutta kuitenkin enintään viiden saman palkkaluokan työntekijän tai vastaavan tehtävän palkkakustannusten keskiarvona. </a:t>
            </a:r>
            <a:endParaRPr lang="fi-FI"/>
          </a:p>
          <a:p>
            <a:r>
              <a:rPr lang="fi-FI" sz="2200"/>
              <a:t>Hakemuksesta on käytävä ilmi kaikkien niiden työntekijöiden palkkakustannusten bruttotyövoimakustannus, jonka perusteella keskiarvo on laskettu. Palkkatietojen ilmoittamiseen on oltava </a:t>
            </a:r>
            <a:r>
              <a:rPr lang="fi-FI" sz="2200" b="1"/>
              <a:t>niiden työntekijöiden suostumus, joiden palkkatietojen perusteella keskiarvo on laskettu</a:t>
            </a:r>
            <a:r>
              <a:rPr lang="fi-FI" sz="2000" b="1"/>
              <a:t>.</a:t>
            </a:r>
            <a:endParaRPr lang="fi-FI"/>
          </a:p>
        </p:txBody>
      </p:sp>
    </p:spTree>
    <p:extLst>
      <p:ext uri="{BB962C8B-B14F-4D97-AF65-F5344CB8AC3E}">
        <p14:creationId xmlns:p14="http://schemas.microsoft.com/office/powerpoint/2010/main" val="258557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91E958-F6A7-F968-FE5B-B4DA183716E7}"/>
              </a:ext>
            </a:extLst>
          </p:cNvPr>
          <p:cNvSpPr>
            <a:spLocks noGrp="1"/>
          </p:cNvSpPr>
          <p:nvPr>
            <p:ph type="title"/>
          </p:nvPr>
        </p:nvSpPr>
        <p:spPr/>
        <p:txBody>
          <a:bodyPr/>
          <a:lstStyle/>
          <a:p>
            <a:r>
              <a:rPr lang="fi-FI" sz="3200"/>
              <a:t>Vaihtoehto 4. Keskiarvo riittävän lähellä olevista vastaavista palkkakustannuksista</a:t>
            </a:r>
          </a:p>
        </p:txBody>
      </p:sp>
      <p:sp>
        <p:nvSpPr>
          <p:cNvPr id="3" name="Sisällön paikkamerkki 2">
            <a:extLst>
              <a:ext uri="{FF2B5EF4-FFF2-40B4-BE49-F238E27FC236}">
                <a16:creationId xmlns:a16="http://schemas.microsoft.com/office/drawing/2014/main" id="{6731DF56-BF5B-D05D-4716-80EEC0359330}"/>
              </a:ext>
            </a:extLst>
          </p:cNvPr>
          <p:cNvSpPr>
            <a:spLocks noGrp="1"/>
          </p:cNvSpPr>
          <p:nvPr>
            <p:ph idx="1"/>
          </p:nvPr>
        </p:nvSpPr>
        <p:spPr>
          <a:xfrm>
            <a:off x="838200" y="1609344"/>
            <a:ext cx="9360000" cy="3639312"/>
          </a:xfrm>
        </p:spPr>
        <p:txBody>
          <a:bodyPr/>
          <a:lstStyle/>
          <a:p>
            <a:r>
              <a:rPr lang="fi-FI"/>
              <a:t>Jos hankkeelle tehtävään työhön palkataan täysin uusi henkilö, jonka palkkakustannuksille ei ole selkeää vertailukohtaa, voidaan vuotuinen palkkakustannusten bruttotyövoimakustannus laskea keskiarvona vähintään </a:t>
            </a:r>
            <a:r>
              <a:rPr lang="fi-FI" b="1"/>
              <a:t>kolmesta, mutta kuitenkin enintään viidestä riittävän lähellä olevasta vastaavasta palkkakustannuksesta. </a:t>
            </a:r>
            <a:r>
              <a:rPr lang="fi-FI"/>
              <a:t>Hakemuksesta on käytävä ilmi kaikkien niiden työntekijöiden palkkakustannusten bruttotyövoimakustannus, jonka perusteella keskiarvo on laskettu. Palkkatietojen ilmoittamiseen on oltava </a:t>
            </a:r>
            <a:r>
              <a:rPr lang="fi-FI" b="1"/>
              <a:t>niiden työntekijöiden suostumus, joiden palkkatietojen perusteella keskiarvo on laskettu.</a:t>
            </a:r>
          </a:p>
        </p:txBody>
      </p:sp>
    </p:spTree>
    <p:extLst>
      <p:ext uri="{BB962C8B-B14F-4D97-AF65-F5344CB8AC3E}">
        <p14:creationId xmlns:p14="http://schemas.microsoft.com/office/powerpoint/2010/main" val="1644956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8CDEE1-3F1F-A1DE-DD72-84D8C1E57DAF}"/>
              </a:ext>
            </a:extLst>
          </p:cNvPr>
          <p:cNvSpPr>
            <a:spLocks noGrp="1"/>
          </p:cNvSpPr>
          <p:nvPr>
            <p:ph type="title"/>
          </p:nvPr>
        </p:nvSpPr>
        <p:spPr/>
        <p:txBody>
          <a:bodyPr/>
          <a:lstStyle/>
          <a:p>
            <a:r>
              <a:rPr lang="fi-FI" sz="3200"/>
              <a:t>Vaihtoehto 5. Työehtosopimus, ammattiliiton palkkasuositus tai tilasto</a:t>
            </a:r>
          </a:p>
        </p:txBody>
      </p:sp>
      <p:sp>
        <p:nvSpPr>
          <p:cNvPr id="3" name="Sisällön paikkamerkki 2">
            <a:extLst>
              <a:ext uri="{FF2B5EF4-FFF2-40B4-BE49-F238E27FC236}">
                <a16:creationId xmlns:a16="http://schemas.microsoft.com/office/drawing/2014/main" id="{D02E372C-9C9D-6B83-3847-A2F09727F35B}"/>
              </a:ext>
            </a:extLst>
          </p:cNvPr>
          <p:cNvSpPr>
            <a:spLocks noGrp="1"/>
          </p:cNvSpPr>
          <p:nvPr>
            <p:ph idx="1"/>
          </p:nvPr>
        </p:nvSpPr>
        <p:spPr>
          <a:xfrm>
            <a:off x="838200" y="1715356"/>
            <a:ext cx="9360000" cy="3639312"/>
          </a:xfrm>
        </p:spPr>
        <p:txBody>
          <a:bodyPr vert="horz" lIns="0" tIns="0" rIns="0" bIns="0" rtlCol="0" anchor="t">
            <a:noAutofit/>
          </a:bodyPr>
          <a:lstStyle/>
          <a:p>
            <a:r>
              <a:rPr lang="fi-FI" sz="2200"/>
              <a:t>Vuotuisen bruttotyövoimakustannuksen määrittämiseen voi tarvittaessa käyttää myös alan työehtosopimuksen mukaista tehtävän palkkaa, ammattiliittojen palkkasuosituksia tai virallista tilastoa. Näin voi toimia esimerkiksi silloin, jos tuen saajaorganisaatiossa ei olisi palkkakustannuksille selkeitä vertailukohtia tai ne työntekijät, joita keskiarvon määrittämiseksi tarvittavat palkkatiedot koskevat, eivät anna suostumustaan tietojen ilmoittamiselle.</a:t>
            </a:r>
          </a:p>
          <a:p>
            <a:r>
              <a:rPr lang="fi-FI" sz="2200"/>
              <a:t>Huomiona, että hakija käyttää sitä Tes:iä, joka on organisaatiossa muutoinkin käytössä. </a:t>
            </a:r>
          </a:p>
          <a:p>
            <a:r>
              <a:rPr lang="fi-FI" sz="2200"/>
              <a:t>Valittava palkkataso perusteltava huolellisesti tehtävänkuvaukselle.</a:t>
            </a:r>
          </a:p>
        </p:txBody>
      </p:sp>
    </p:spTree>
    <p:extLst>
      <p:ext uri="{BB962C8B-B14F-4D97-AF65-F5344CB8AC3E}">
        <p14:creationId xmlns:p14="http://schemas.microsoft.com/office/powerpoint/2010/main" val="324040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143C4F-646E-92C0-4076-72AE7075A56D}"/>
              </a:ext>
            </a:extLst>
          </p:cNvPr>
          <p:cNvSpPr>
            <a:spLocks noGrp="1"/>
          </p:cNvSpPr>
          <p:nvPr>
            <p:ph type="title"/>
          </p:nvPr>
        </p:nvSpPr>
        <p:spPr>
          <a:xfrm>
            <a:off x="838200" y="-217"/>
            <a:ext cx="10515600" cy="1033907"/>
          </a:xfrm>
        </p:spPr>
        <p:txBody>
          <a:bodyPr/>
          <a:lstStyle/>
          <a:p>
            <a:r>
              <a:rPr lang="fi-FI" sz="3200"/>
              <a:t>Vaihtoehto 6.</a:t>
            </a:r>
          </a:p>
        </p:txBody>
      </p:sp>
      <p:sp>
        <p:nvSpPr>
          <p:cNvPr id="3" name="Sisällön paikkamerkki 2">
            <a:extLst>
              <a:ext uri="{FF2B5EF4-FFF2-40B4-BE49-F238E27FC236}">
                <a16:creationId xmlns:a16="http://schemas.microsoft.com/office/drawing/2014/main" id="{CD4B1E3B-9CB5-5DCE-1975-5C8875A093E9}"/>
              </a:ext>
            </a:extLst>
          </p:cNvPr>
          <p:cNvSpPr>
            <a:spLocks noGrp="1"/>
          </p:cNvSpPr>
          <p:nvPr>
            <p:ph idx="1"/>
          </p:nvPr>
        </p:nvSpPr>
        <p:spPr>
          <a:xfrm>
            <a:off x="838200" y="1517027"/>
            <a:ext cx="10403835" cy="3639312"/>
          </a:xfrm>
        </p:spPr>
        <p:txBody>
          <a:bodyPr/>
          <a:lstStyle/>
          <a:p>
            <a:r>
              <a:rPr lang="fi-FI" sz="2000"/>
              <a:t>Jos kyseessä on aiemmin tuen saajaorganisaatiossa </a:t>
            </a:r>
            <a:r>
              <a:rPr lang="fi-FI" sz="2000" b="1"/>
              <a:t>osa-aikaisena työskennellyt henkilö eikä saatavilla ole suoraan 100 prosentin työaikaosuutta vastaavaa vuotuista bruttotyövoimakustannusta, on bruttotyövoimakustannus ennen yksikkökustannuksen laskentaa mukautettava 100 prosentin työaikaosuutta vastaavaksi. </a:t>
            </a:r>
          </a:p>
          <a:p>
            <a:r>
              <a:rPr lang="fi-FI" sz="2000"/>
              <a:t>Esimerkiksi, jos henkilö on edellisen 12 kuukauden jakson työskennellyt tuen saajaorganisaatioissa 50 prosentin säännöllisellä työajalla ja 50 prosentin työaikaosuutta vastaava vuotuinen bruttotyövoimakustannus olisi ollut 18 000 euroa, tästä johdettu laskennan perustaksi otettava 100 prosentin työaikaosuutta vastaavaa vuotuinen bruttotyövoimakustannus olisi tässä esimerkinomaisessa tapauksessa 36 000 euroa.</a:t>
            </a:r>
          </a:p>
        </p:txBody>
      </p:sp>
    </p:spTree>
    <p:extLst>
      <p:ext uri="{BB962C8B-B14F-4D97-AF65-F5344CB8AC3E}">
        <p14:creationId xmlns:p14="http://schemas.microsoft.com/office/powerpoint/2010/main" val="1146436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A70A77-674E-E4B7-83E8-6B0D5FF05806}"/>
              </a:ext>
            </a:extLst>
          </p:cNvPr>
          <p:cNvSpPr>
            <a:spLocks noGrp="1"/>
          </p:cNvSpPr>
          <p:nvPr>
            <p:ph type="title"/>
          </p:nvPr>
        </p:nvSpPr>
        <p:spPr>
          <a:xfrm>
            <a:off x="545926" y="239865"/>
            <a:ext cx="10515600" cy="854075"/>
          </a:xfrm>
        </p:spPr>
        <p:txBody>
          <a:bodyPr/>
          <a:lstStyle/>
          <a:p>
            <a:r>
              <a:rPr lang="fi-FI" sz="3600"/>
              <a:t>Palkkojen määrittelyn todentaminen</a:t>
            </a:r>
          </a:p>
        </p:txBody>
      </p:sp>
      <p:sp>
        <p:nvSpPr>
          <p:cNvPr id="3" name="Sisällön paikkamerkki 2">
            <a:extLst>
              <a:ext uri="{FF2B5EF4-FFF2-40B4-BE49-F238E27FC236}">
                <a16:creationId xmlns:a16="http://schemas.microsoft.com/office/drawing/2014/main" id="{83941324-112D-2FF1-6138-8C514FC99E28}"/>
              </a:ext>
            </a:extLst>
          </p:cNvPr>
          <p:cNvSpPr>
            <a:spLocks noGrp="1"/>
          </p:cNvSpPr>
          <p:nvPr>
            <p:ph idx="1"/>
          </p:nvPr>
        </p:nvSpPr>
        <p:spPr>
          <a:xfrm>
            <a:off x="544287" y="1469571"/>
            <a:ext cx="11451770" cy="4397829"/>
          </a:xfrm>
        </p:spPr>
        <p:txBody>
          <a:bodyPr vert="horz" lIns="0" tIns="0" rIns="0" bIns="0" rtlCol="0" anchor="t">
            <a:noAutofit/>
          </a:bodyPr>
          <a:lstStyle/>
          <a:p>
            <a:r>
              <a:rPr lang="fi-FI" sz="2200"/>
              <a:t>Rahoittava viranomainen arvioi, että vuosittainen bruttotyövoimakustannus on </a:t>
            </a:r>
            <a:r>
              <a:rPr lang="fi-FI" sz="2200" b="1"/>
              <a:t>johdettavissa liiteaineistosta </a:t>
            </a:r>
            <a:r>
              <a:rPr lang="fi-FI" sz="2200"/>
              <a:t>ja pyytää tarvittaessa lisäaineistoa.</a:t>
            </a:r>
          </a:p>
          <a:p>
            <a:r>
              <a:rPr lang="fi-FI" sz="2200"/>
              <a:t>Mikäli hanke saa rahoituksen, hankkeen kustannusten kertyminen perustuu bruttotyövoimakustannuksen perusteella laskettuun tuntipalkkaan ja hankehenkilön hankkeelle tekemiin työtunteihin.</a:t>
            </a:r>
          </a:p>
          <a:p>
            <a:pPr lvl="1"/>
            <a:r>
              <a:rPr lang="fi-FI" sz="2200" err="1"/>
              <a:t>Flat</a:t>
            </a:r>
            <a:r>
              <a:rPr lang="fi-FI" sz="2200"/>
              <a:t> </a:t>
            </a:r>
            <a:r>
              <a:rPr lang="fi-FI" sz="2200" err="1"/>
              <a:t>rate</a:t>
            </a:r>
            <a:r>
              <a:rPr lang="fi-FI" sz="2200"/>
              <a:t> 40% kertyy suhteessa hankkeelle tehtyihin työtunteihin</a:t>
            </a:r>
          </a:p>
          <a:p>
            <a:r>
              <a:rPr lang="fi-FI" sz="2200"/>
              <a:t>Toteuttajan tulee säilyttää kaikki bruttotyövoimakustannuksen määrittelyssä käytetty aineisto. </a:t>
            </a:r>
          </a:p>
          <a:p>
            <a:r>
              <a:rPr lang="fi-FI" sz="2200" i="1"/>
              <a:t>Mikäli varmennuksissa tai tarkastuksissa myöhemmin havaitaan, että bruttotyövoimakustannus on määritelty virheellisesti, se voi johtaa tuen takaisinperintään.</a:t>
            </a:r>
            <a:endParaRPr lang="fi-FI" sz="2200" i="1">
              <a:solidFill>
                <a:srgbClr val="00B050"/>
              </a:solidFill>
              <a:ea typeface="Tahoma"/>
              <a:cs typeface="Tahoma"/>
            </a:endParaRPr>
          </a:p>
          <a:p>
            <a:endParaRPr lang="fi-FI">
              <a:ea typeface="Tahoma"/>
              <a:cs typeface="Tahoma"/>
            </a:endParaRPr>
          </a:p>
        </p:txBody>
      </p:sp>
    </p:spTree>
    <p:extLst>
      <p:ext uri="{BB962C8B-B14F-4D97-AF65-F5344CB8AC3E}">
        <p14:creationId xmlns:p14="http://schemas.microsoft.com/office/powerpoint/2010/main" val="2470745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75C93-E7CF-CDB7-6599-1F20509CC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43471-990C-0CFA-57C3-8BAD231DB7BC}"/>
              </a:ext>
            </a:extLst>
          </p:cNvPr>
          <p:cNvSpPr>
            <a:spLocks noGrp="1"/>
          </p:cNvSpPr>
          <p:nvPr>
            <p:ph type="ctrTitle"/>
          </p:nvPr>
        </p:nvSpPr>
        <p:spPr>
          <a:xfrm>
            <a:off x="294082" y="376500"/>
            <a:ext cx="6084244" cy="5139799"/>
          </a:xfrm>
        </p:spPr>
        <p:txBody>
          <a:bodyPr/>
          <a:lstStyle/>
          <a:p>
            <a:r>
              <a:rPr lang="fi-FI" sz="3600"/>
              <a:t>Hankkeiden </a:t>
            </a:r>
            <a:br>
              <a:rPr lang="fi-FI" sz="3600"/>
            </a:br>
            <a:r>
              <a:rPr lang="fi-FI" sz="3600"/>
              <a:t>valintaperusteet</a:t>
            </a:r>
            <a:br>
              <a:rPr lang="fi-FI" sz="3600"/>
            </a:br>
            <a:br>
              <a:rPr lang="fi-FI" sz="3600"/>
            </a:br>
            <a:br>
              <a:rPr lang="fi-FI" sz="3600"/>
            </a:br>
            <a:br>
              <a:rPr lang="fi-FI" sz="3600"/>
            </a:br>
            <a:r>
              <a:rPr lang="fi-FI" sz="2000"/>
              <a:t>Kehittämishankeryhmän ryhmäpäällikkö</a:t>
            </a:r>
            <a:br>
              <a:rPr lang="fi-FI" sz="3600"/>
            </a:br>
            <a:r>
              <a:rPr lang="fi-FI" sz="2000"/>
              <a:t>Jonna Moilanen</a:t>
            </a:r>
          </a:p>
        </p:txBody>
      </p:sp>
      <p:pic>
        <p:nvPicPr>
          <p:cNvPr id="5" name="Kuvan paikkamerkki 4" descr="Värikkäät nauhakuvat">
            <a:extLst>
              <a:ext uri="{FF2B5EF4-FFF2-40B4-BE49-F238E27FC236}">
                <a16:creationId xmlns:a16="http://schemas.microsoft.com/office/drawing/2014/main" id="{600277D4-5A2C-BB71-F903-920F88F1CDC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560" r="23560"/>
          <a:stretch/>
        </p:blipFill>
        <p:spPr>
          <a:xfrm>
            <a:off x="6618515" y="0"/>
            <a:ext cx="5573486" cy="5892800"/>
          </a:xfrm>
        </p:spPr>
      </p:pic>
    </p:spTree>
    <p:extLst>
      <p:ext uri="{BB962C8B-B14F-4D97-AF65-F5344CB8AC3E}">
        <p14:creationId xmlns:p14="http://schemas.microsoft.com/office/powerpoint/2010/main" val="3588604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C1122C-FAE1-E8C3-0F9F-C04EC940642E}"/>
              </a:ext>
              <a:ext uri="{C183D7F6-B498-43B3-948B-1728B52AA6E4}">
                <adec:decorative xmlns:adec="http://schemas.microsoft.com/office/drawing/2017/decorative" val="0"/>
              </a:ext>
            </a:extLst>
          </p:cNvPr>
          <p:cNvSpPr>
            <a:spLocks noGrp="1"/>
          </p:cNvSpPr>
          <p:nvPr>
            <p:ph type="title"/>
          </p:nvPr>
        </p:nvSpPr>
        <p:spPr>
          <a:xfrm>
            <a:off x="620487" y="207810"/>
            <a:ext cx="10733313" cy="669018"/>
          </a:xfrm>
        </p:spPr>
        <p:txBody>
          <a:bodyPr/>
          <a:lstStyle/>
          <a:p>
            <a:r>
              <a:rPr lang="fi-FI" sz="3600"/>
              <a:t>Hankkeiden valintaprosessi</a:t>
            </a:r>
          </a:p>
        </p:txBody>
      </p:sp>
      <p:sp>
        <p:nvSpPr>
          <p:cNvPr id="3" name="Sisällön paikkamerkki 2">
            <a:extLst>
              <a:ext uri="{FF2B5EF4-FFF2-40B4-BE49-F238E27FC236}">
                <a16:creationId xmlns:a16="http://schemas.microsoft.com/office/drawing/2014/main" id="{85F0749C-821E-6592-FF5C-236F691DFA87}"/>
              </a:ext>
            </a:extLst>
          </p:cNvPr>
          <p:cNvSpPr>
            <a:spLocks noGrp="1"/>
          </p:cNvSpPr>
          <p:nvPr>
            <p:ph idx="1"/>
          </p:nvPr>
        </p:nvSpPr>
        <p:spPr>
          <a:xfrm>
            <a:off x="620487" y="1003944"/>
            <a:ext cx="11157856" cy="4593771"/>
          </a:xfrm>
        </p:spPr>
        <p:txBody>
          <a:bodyPr vert="horz" lIns="0" tIns="0" rIns="0" bIns="0" rtlCol="0" anchor="t">
            <a:noAutofit/>
          </a:bodyPr>
          <a:lstStyle/>
          <a:p>
            <a:r>
              <a:rPr lang="fi-FI"/>
              <a:t>Hakemuksen saavuttua sille nimetään valmistelija</a:t>
            </a:r>
          </a:p>
          <a:p>
            <a:r>
              <a:rPr lang="fi-FI"/>
              <a:t>Hakemus arvioidaan Itä-Suomen elinvoimakeskuksessa</a:t>
            </a:r>
          </a:p>
          <a:p>
            <a:pPr lvl="1"/>
            <a:r>
              <a:rPr lang="fi-FI"/>
              <a:t>Hakemuksen tulee täyttää kaikki yleiset valintaperusteet</a:t>
            </a:r>
          </a:p>
          <a:p>
            <a:pPr lvl="1"/>
            <a:r>
              <a:rPr lang="fi-FI"/>
              <a:t>Mikäli yleiset valintaperusteet täyttyvät, arvioidaan erityiset valintaperusteet pisteyttämällä hakemus</a:t>
            </a:r>
          </a:p>
          <a:p>
            <a:pPr lvl="1"/>
            <a:r>
              <a:rPr lang="fi-FI"/>
              <a:t>Hakemuksen on saatava vähintään puolet erityistavoitteen maksimipistemäärästä voidakseen edetä rahoitukseen</a:t>
            </a:r>
          </a:p>
          <a:p>
            <a:pPr lvl="2"/>
            <a:r>
              <a:rPr lang="fi-FI"/>
              <a:t>Mikäli myönnettävissä oleva rahamäärä ei riitä kaikkien pisterajan ylittäneiden hankkeiden rahoitukseen, asetetaan hakemukset etusijajärjestykseen pistemäärän perusteella</a:t>
            </a:r>
          </a:p>
          <a:p>
            <a:pPr lvl="1"/>
            <a:r>
              <a:rPr lang="fi-FI"/>
              <a:t>Itä-Suomen elinvoimakeskuksen rahoituskokouksen kanta ilmoitetaan hakijalle → myönteisesti etenevien hankkeiden jatkoneuvottelu ja mahdollinen hakemuksen täydentäminen</a:t>
            </a:r>
          </a:p>
          <a:p>
            <a:r>
              <a:rPr lang="fi-FI"/>
              <a:t>MYR-sihteeristön käsittely (+ mahdollinen MYR-käsittely )</a:t>
            </a:r>
          </a:p>
          <a:p>
            <a:pPr marL="914400" lvl="2" indent="0">
              <a:buNone/>
            </a:pPr>
            <a:endParaRPr lang="fi-FI"/>
          </a:p>
          <a:p>
            <a:pPr lvl="1"/>
            <a:endParaRPr lang="fi-FI"/>
          </a:p>
          <a:p>
            <a:pPr lvl="1"/>
            <a:endParaRPr lang="fi-FI"/>
          </a:p>
        </p:txBody>
      </p:sp>
    </p:spTree>
    <p:extLst>
      <p:ext uri="{BB962C8B-B14F-4D97-AF65-F5344CB8AC3E}">
        <p14:creationId xmlns:p14="http://schemas.microsoft.com/office/powerpoint/2010/main" val="115462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6B117D-AD21-8E62-56F5-577A93C8FD7C}"/>
              </a:ext>
            </a:extLst>
          </p:cNvPr>
          <p:cNvSpPr>
            <a:spLocks noGrp="1"/>
          </p:cNvSpPr>
          <p:nvPr>
            <p:ph type="title"/>
          </p:nvPr>
        </p:nvSpPr>
        <p:spPr>
          <a:xfrm>
            <a:off x="838200" y="365125"/>
            <a:ext cx="10515600" cy="712561"/>
          </a:xfrm>
        </p:spPr>
        <p:txBody>
          <a:bodyPr/>
          <a:lstStyle/>
          <a:p>
            <a:r>
              <a:rPr lang="fi-FI" sz="3600"/>
              <a:t>Hankkeiden valintaperusteet</a:t>
            </a:r>
          </a:p>
        </p:txBody>
      </p:sp>
      <p:sp>
        <p:nvSpPr>
          <p:cNvPr id="3" name="Sisällön paikkamerkki 2">
            <a:extLst>
              <a:ext uri="{FF2B5EF4-FFF2-40B4-BE49-F238E27FC236}">
                <a16:creationId xmlns:a16="http://schemas.microsoft.com/office/drawing/2014/main" id="{6EB46754-D043-5F0F-E897-34662CE85881}"/>
              </a:ext>
            </a:extLst>
          </p:cNvPr>
          <p:cNvSpPr>
            <a:spLocks noGrp="1"/>
          </p:cNvSpPr>
          <p:nvPr>
            <p:ph idx="1"/>
          </p:nvPr>
        </p:nvSpPr>
        <p:spPr>
          <a:xfrm>
            <a:off x="838200" y="1360714"/>
            <a:ext cx="10515600" cy="4430486"/>
          </a:xfrm>
        </p:spPr>
        <p:txBody>
          <a:bodyPr/>
          <a:lstStyle/>
          <a:p>
            <a:pPr marL="0" indent="0">
              <a:buNone/>
            </a:pPr>
            <a:r>
              <a:rPr lang="fi-FI" b="1"/>
              <a:t>1. Yleiset valintaperusteet</a:t>
            </a:r>
          </a:p>
          <a:p>
            <a:pPr marL="0" indent="0">
              <a:buNone/>
            </a:pPr>
            <a:r>
              <a:rPr lang="fi-FI"/>
              <a:t>• Perustuvat EU- ja kansalliseen lainsäädäntöön</a:t>
            </a:r>
          </a:p>
          <a:p>
            <a:pPr marL="0" indent="0">
              <a:buNone/>
            </a:pPr>
            <a:r>
              <a:rPr lang="fi-FI"/>
              <a:t>• Mikäli jokin yleinen valintaperuste ei täyty, hanke ei voi saada rahoitusta.</a:t>
            </a:r>
          </a:p>
          <a:p>
            <a:pPr marL="0" indent="0">
              <a:buNone/>
            </a:pPr>
            <a:r>
              <a:rPr lang="fi-FI"/>
              <a:t>	Arvioidaan Kyllä/EI –menetelmällä</a:t>
            </a:r>
            <a:br>
              <a:rPr lang="fi-FI"/>
            </a:br>
            <a:endParaRPr lang="fi-FI"/>
          </a:p>
          <a:p>
            <a:pPr marL="0" indent="0">
              <a:buNone/>
            </a:pPr>
            <a:r>
              <a:rPr lang="fi-FI" b="1"/>
              <a:t>2. Erityiset valintaperusteet</a:t>
            </a:r>
          </a:p>
          <a:p>
            <a:pPr marL="0" indent="0">
              <a:buNone/>
            </a:pPr>
            <a:r>
              <a:rPr lang="fi-FI"/>
              <a:t>• Sisällölliset pisteytetään arviointiasteikolla 0-5 p. </a:t>
            </a:r>
          </a:p>
          <a:p>
            <a:pPr marL="0" indent="0">
              <a:buNone/>
            </a:pPr>
            <a:r>
              <a:rPr lang="fi-FI"/>
              <a:t>• Horisontaaliset valintaperusteet arvioidaan asteikolla 0-3 p.</a:t>
            </a:r>
          </a:p>
          <a:p>
            <a:pPr marL="0" indent="0">
              <a:buNone/>
            </a:pPr>
            <a:r>
              <a:rPr lang="fi-FI"/>
              <a:t>• Maakuntakohtainen tarkentava valintaperuste arvioidaan asteikolla 0-5 p.</a:t>
            </a:r>
          </a:p>
          <a:p>
            <a:pPr marL="0" indent="0">
              <a:buNone/>
            </a:pPr>
            <a:endParaRPr lang="fi-FI"/>
          </a:p>
        </p:txBody>
      </p:sp>
    </p:spTree>
    <p:extLst>
      <p:ext uri="{BB962C8B-B14F-4D97-AF65-F5344CB8AC3E}">
        <p14:creationId xmlns:p14="http://schemas.microsoft.com/office/powerpoint/2010/main" val="181137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303B1A-6C66-60C6-2503-CE13F4D9A6D9}"/>
              </a:ext>
            </a:extLst>
          </p:cNvPr>
          <p:cNvSpPr>
            <a:spLocks noGrp="1"/>
          </p:cNvSpPr>
          <p:nvPr>
            <p:ph type="title"/>
          </p:nvPr>
        </p:nvSpPr>
        <p:spPr>
          <a:xfrm>
            <a:off x="838200" y="365125"/>
            <a:ext cx="6717632" cy="1377048"/>
          </a:xfrm>
        </p:spPr>
        <p:txBody>
          <a:bodyPr/>
          <a:lstStyle/>
          <a:p>
            <a:r>
              <a:rPr lang="fi-FI" sz="3200" dirty="0"/>
              <a:t>Rakennerahasto-elinvoimakeskusten </a:t>
            </a:r>
            <a:br>
              <a:rPr lang="fi-FI" sz="3200" dirty="0"/>
            </a:br>
            <a:r>
              <a:rPr lang="fi-FI" sz="3200" dirty="0"/>
              <a:t>toimialueet</a:t>
            </a:r>
          </a:p>
        </p:txBody>
      </p:sp>
      <p:sp>
        <p:nvSpPr>
          <p:cNvPr id="3" name="Sisällön paikkamerkki 2">
            <a:extLst>
              <a:ext uri="{FF2B5EF4-FFF2-40B4-BE49-F238E27FC236}">
                <a16:creationId xmlns:a16="http://schemas.microsoft.com/office/drawing/2014/main" id="{EA31C56B-35C2-0C97-544B-D2698C8973FB}"/>
              </a:ext>
            </a:extLst>
          </p:cNvPr>
          <p:cNvSpPr>
            <a:spLocks noGrp="1"/>
          </p:cNvSpPr>
          <p:nvPr>
            <p:ph idx="1"/>
          </p:nvPr>
        </p:nvSpPr>
        <p:spPr/>
        <p:txBody>
          <a:bodyPr/>
          <a:lstStyle/>
          <a:p>
            <a:r>
              <a:rPr lang="fi-FI" b="1" dirty="0"/>
              <a:t>Itä-Suomen </a:t>
            </a:r>
            <a:r>
              <a:rPr lang="fi-FI" b="1" dirty="0" err="1"/>
              <a:t>elinvoimakeskus</a:t>
            </a:r>
            <a:br>
              <a:rPr lang="fi-FI" dirty="0"/>
            </a:br>
            <a:r>
              <a:rPr lang="fi-FI" dirty="0"/>
              <a:t>Etelä-Savo, Pohjois-Karjala ja </a:t>
            </a:r>
            <a:br>
              <a:rPr lang="fi-FI" dirty="0"/>
            </a:br>
            <a:r>
              <a:rPr lang="fi-FI" dirty="0"/>
              <a:t>Pohjois-Savo</a:t>
            </a:r>
          </a:p>
          <a:p>
            <a:r>
              <a:rPr lang="fi-FI" b="1" dirty="0"/>
              <a:t>Kaakkois-Suomen </a:t>
            </a:r>
            <a:r>
              <a:rPr lang="fi-FI" b="1" dirty="0" err="1"/>
              <a:t>elinvoimakeskus</a:t>
            </a:r>
            <a:br>
              <a:rPr lang="fi-FI" dirty="0"/>
            </a:br>
            <a:r>
              <a:rPr lang="fi-FI" dirty="0"/>
              <a:t>Etelä-Karjala, Kymenlaakso, Päijät-Häme ja Uusimaa</a:t>
            </a:r>
          </a:p>
          <a:p>
            <a:r>
              <a:rPr lang="fi-FI" b="1" dirty="0"/>
              <a:t>Keski-Suomen </a:t>
            </a:r>
            <a:r>
              <a:rPr lang="fi-FI" b="1" dirty="0" err="1"/>
              <a:t>elinvoimakeskus</a:t>
            </a:r>
            <a:br>
              <a:rPr lang="fi-FI" dirty="0"/>
            </a:br>
            <a:r>
              <a:rPr lang="fi-FI" dirty="0"/>
              <a:t>Etelä-Pohjanmaa, Kanta-Häme, </a:t>
            </a:r>
            <a:br>
              <a:rPr lang="fi-FI" dirty="0"/>
            </a:br>
            <a:r>
              <a:rPr lang="fi-FI" dirty="0"/>
              <a:t>Keski-Suomi, Keski-Pohjanmaa, Pirkanmaa, Pohjanmaa, Satakunta ja Varsinais-Suomi</a:t>
            </a:r>
          </a:p>
          <a:p>
            <a:r>
              <a:rPr lang="fi-FI" b="1" dirty="0"/>
              <a:t>Pohjois-Suomen </a:t>
            </a:r>
            <a:r>
              <a:rPr lang="fi-FI" b="1" dirty="0" err="1"/>
              <a:t>elinvoimakeskus</a:t>
            </a:r>
            <a:br>
              <a:rPr lang="fi-FI" dirty="0"/>
            </a:br>
            <a:r>
              <a:rPr lang="fi-FI" dirty="0"/>
              <a:t>Kainuu, Lappi ja Pohjois-Pohjanmaa</a:t>
            </a:r>
          </a:p>
          <a:p>
            <a:endParaRPr lang="fi-FI" dirty="0"/>
          </a:p>
          <a:p>
            <a:endParaRPr lang="fi-FI" dirty="0"/>
          </a:p>
          <a:p>
            <a:endParaRPr lang="fi-FI" dirty="0"/>
          </a:p>
        </p:txBody>
      </p:sp>
      <p:pic>
        <p:nvPicPr>
          <p:cNvPr id="6" name="Kuvan paikkamerkki 5" descr="Suomen kartta, johon merkitty rakennerahastoelinvoimakeskusten toimialueet.">
            <a:extLst>
              <a:ext uri="{FF2B5EF4-FFF2-40B4-BE49-F238E27FC236}">
                <a16:creationId xmlns:a16="http://schemas.microsoft.com/office/drawing/2014/main" id="{86B095FB-B04B-CFBB-C2E3-3118556FFA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69" b="3269"/>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955783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D9160-B4DF-DB58-73DE-3C1A769F3853}"/>
              </a:ext>
            </a:extLst>
          </p:cNvPr>
          <p:cNvSpPr>
            <a:spLocks noGrp="1"/>
          </p:cNvSpPr>
          <p:nvPr>
            <p:ph type="title"/>
          </p:nvPr>
        </p:nvSpPr>
        <p:spPr>
          <a:xfrm>
            <a:off x="370114" y="365126"/>
            <a:ext cx="10983686" cy="603704"/>
          </a:xfrm>
        </p:spPr>
        <p:txBody>
          <a:bodyPr/>
          <a:lstStyle/>
          <a:p>
            <a:r>
              <a:rPr lang="fi-FI" sz="3600"/>
              <a:t>Yleiset valintaperusteet (1)</a:t>
            </a:r>
          </a:p>
        </p:txBody>
      </p:sp>
      <p:sp>
        <p:nvSpPr>
          <p:cNvPr id="3" name="Sisällön paikkamerkki 2">
            <a:extLst>
              <a:ext uri="{FF2B5EF4-FFF2-40B4-BE49-F238E27FC236}">
                <a16:creationId xmlns:a16="http://schemas.microsoft.com/office/drawing/2014/main" id="{1E3CDDE8-0C37-9FE4-D886-8411E6EB74A4}"/>
              </a:ext>
            </a:extLst>
          </p:cNvPr>
          <p:cNvSpPr>
            <a:spLocks noGrp="1"/>
          </p:cNvSpPr>
          <p:nvPr>
            <p:ph idx="1"/>
          </p:nvPr>
        </p:nvSpPr>
        <p:spPr>
          <a:xfrm>
            <a:off x="223679" y="1288689"/>
            <a:ext cx="11963400" cy="4702629"/>
          </a:xfrm>
        </p:spPr>
        <p:txBody>
          <a:bodyPr/>
          <a:lstStyle/>
          <a:p>
            <a:r>
              <a:rPr lang="fi-FI" sz="2000"/>
              <a:t>Hakemuksessa kuvatun hankkeen toimenpiteet kuuluvat sen rahaston säädösten soveltamisalan piiriin, josta tukea haetaan. Hankkeen toimenpiteet voidaan kohdentaa yleisasetuksen liitteessä mainittuun tukitoimityyppiin ja tuettava toiminta on </a:t>
            </a:r>
            <a:r>
              <a:rPr lang="fi-FI" sz="2000" b="1"/>
              <a:t>ohjelman erityistavoitteen mukaista. </a:t>
            </a:r>
            <a:r>
              <a:rPr lang="fi-FI" sz="2000"/>
              <a:t>(Kyllä / Ei) </a:t>
            </a:r>
            <a:br>
              <a:rPr lang="fi-FI" sz="2000"/>
            </a:br>
            <a:endParaRPr lang="fi-FI" sz="2000"/>
          </a:p>
          <a:p>
            <a:r>
              <a:rPr lang="fi-FI" sz="2000"/>
              <a:t>Tuen hakija on </a:t>
            </a:r>
            <a:r>
              <a:rPr lang="fi-FI" sz="2000" b="1"/>
              <a:t>julkisoikeudellinen yhteisö tai yksityisoikeudellinen oikeushenkilö. </a:t>
            </a:r>
            <a:r>
              <a:rPr lang="fi-FI" sz="2000"/>
              <a:t>(Kyllä / Ei) </a:t>
            </a:r>
            <a:br>
              <a:rPr lang="fi-FI" sz="2000"/>
            </a:br>
            <a:endParaRPr lang="fi-FI" sz="2000"/>
          </a:p>
          <a:p>
            <a:r>
              <a:rPr lang="fi-FI" sz="2000"/>
              <a:t>Hankkeella on </a:t>
            </a:r>
            <a:r>
              <a:rPr lang="fi-FI" sz="2000" b="1"/>
              <a:t>konkreettinen hankesuunnitelma, joka pohjautuu tunnistettuun tarpeeseen</a:t>
            </a:r>
            <a:r>
              <a:rPr lang="fi-FI" sz="2000"/>
              <a:t>, ja joka edistää Euroopan unionin alue- ja rakennepolitiikan ohjelman erityistavoitteen tavoitteiden tuloksellista toteutumista. Hankkeen </a:t>
            </a:r>
            <a:r>
              <a:rPr lang="fi-FI" sz="2000" b="1"/>
              <a:t>eteneminen on seurattavissa ja todennettavissa hankesuunnitelman perusteella</a:t>
            </a:r>
            <a:r>
              <a:rPr lang="fi-FI" sz="2000"/>
              <a:t>. (Kyllä / Ei)</a:t>
            </a:r>
          </a:p>
        </p:txBody>
      </p:sp>
    </p:spTree>
    <p:extLst>
      <p:ext uri="{BB962C8B-B14F-4D97-AF65-F5344CB8AC3E}">
        <p14:creationId xmlns:p14="http://schemas.microsoft.com/office/powerpoint/2010/main" val="517610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E6F32E-A20E-CBA5-F335-0F22CF91D5A0}"/>
              </a:ext>
            </a:extLst>
          </p:cNvPr>
          <p:cNvSpPr>
            <a:spLocks noGrp="1"/>
          </p:cNvSpPr>
          <p:nvPr>
            <p:ph type="title"/>
          </p:nvPr>
        </p:nvSpPr>
        <p:spPr>
          <a:xfrm>
            <a:off x="133702" y="187890"/>
            <a:ext cx="11059886" cy="614589"/>
          </a:xfrm>
        </p:spPr>
        <p:txBody>
          <a:bodyPr/>
          <a:lstStyle/>
          <a:p>
            <a:r>
              <a:rPr lang="fi-FI" sz="3600"/>
              <a:t>Yleiset valintaperusteet (2)</a:t>
            </a:r>
          </a:p>
        </p:txBody>
      </p:sp>
      <p:sp>
        <p:nvSpPr>
          <p:cNvPr id="3" name="Sisällön paikkamerkki 2">
            <a:extLst>
              <a:ext uri="{FF2B5EF4-FFF2-40B4-BE49-F238E27FC236}">
                <a16:creationId xmlns:a16="http://schemas.microsoft.com/office/drawing/2014/main" id="{AEAED646-35BF-3317-8828-81CBD4BD3487}"/>
              </a:ext>
            </a:extLst>
          </p:cNvPr>
          <p:cNvSpPr>
            <a:spLocks noGrp="1"/>
          </p:cNvSpPr>
          <p:nvPr>
            <p:ph idx="1"/>
          </p:nvPr>
        </p:nvSpPr>
        <p:spPr>
          <a:xfrm>
            <a:off x="130628" y="1168461"/>
            <a:ext cx="11930743" cy="4767943"/>
          </a:xfrm>
        </p:spPr>
        <p:txBody>
          <a:bodyPr vert="horz" lIns="0" tIns="0" rIns="0" bIns="0" rtlCol="0" anchor="t">
            <a:noAutofit/>
          </a:bodyPr>
          <a:lstStyle/>
          <a:p>
            <a:r>
              <a:rPr lang="fi-FI" sz="1900"/>
              <a:t>Tuen hakijalla on </a:t>
            </a:r>
            <a:r>
              <a:rPr lang="fi-FI" sz="1900" b="1"/>
              <a:t>riittävät taloudelliset ja muut edellytykset hankkeen toteuttamiseksi</a:t>
            </a:r>
            <a:r>
              <a:rPr lang="fi-FI" sz="1900"/>
              <a:t>. Tuen hakijaa ei ole asetettu konkurssiin tai selvitystilaan. Tuen hakija ei ole olennaisesti laiminlyönyt velvollisuuksiaan suorittaa veroja tai lakisääteisiä maksuja eikä hakijalla ole olennaisia maksuhäiriöitä, ellei rahoittava viranomainen erityisestä syystä pidä tuen myöntämistä tarkoituksenmukaisena. Tuen hakijan avainhenkilö ei ole syyllistynyt aiemmin avustuksia koskevaan rikokseen tai asetettu liiketoimintakieltoon. (Kyllä / Ei)</a:t>
            </a:r>
          </a:p>
          <a:p>
            <a:r>
              <a:rPr lang="fi-FI" sz="1900"/>
              <a:t>Hankkeelle on hakemuksessa esitetty </a:t>
            </a:r>
            <a:r>
              <a:rPr lang="fi-FI" sz="1900" b="1"/>
              <a:t>tarkoituksenmukaiset resurssit</a:t>
            </a:r>
            <a:r>
              <a:rPr lang="fi-FI" sz="1900"/>
              <a:t>. Tuen </a:t>
            </a:r>
            <a:r>
              <a:rPr lang="fi-FI" sz="1900" b="1"/>
              <a:t>hakijalla on tarvittava osaaminen </a:t>
            </a:r>
            <a:r>
              <a:rPr lang="fi-FI" sz="1900"/>
              <a:t>hankesuunnitelmassa asetettujen tavoitteiden saavuttamiseksi. (Kyllä / Ei)</a:t>
            </a:r>
          </a:p>
          <a:p>
            <a:r>
              <a:rPr lang="fi-FI" sz="1900"/>
              <a:t>Tuen </a:t>
            </a:r>
            <a:r>
              <a:rPr lang="fi-FI" sz="1900" b="1"/>
              <a:t>hakijalla on riittävät edellytykset vastata hankkeella aikaansaadun toiminnan jatkuvuudesta hankkeen päättymisen jälkeen</a:t>
            </a:r>
            <a:r>
              <a:rPr lang="fi-FI" sz="1900"/>
              <a:t>, jollei tämä ole hankkeen luonteen vuoksi tarpeetonta. Ei koske hanketta –vaihtoehto valitaan, kun hakemuksen mukaisen toiminnan luonteen vuoksi toiminnan ei oleteta jatkuvan hankkeen päättymisen jälkeen. (Kyllä / Ei / Ei koske hanketta)</a:t>
            </a:r>
          </a:p>
          <a:p>
            <a:pPr marL="0" indent="0">
              <a:buNone/>
            </a:pPr>
            <a:endParaRPr lang="fi-FI" sz="2000">
              <a:ea typeface="Tahoma"/>
              <a:cs typeface="Tahoma"/>
            </a:endParaRPr>
          </a:p>
        </p:txBody>
      </p:sp>
    </p:spTree>
    <p:extLst>
      <p:ext uri="{BB962C8B-B14F-4D97-AF65-F5344CB8AC3E}">
        <p14:creationId xmlns:p14="http://schemas.microsoft.com/office/powerpoint/2010/main" val="218569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F6693E-0BA3-EEC7-17D4-36BC1D4F2C69}"/>
              </a:ext>
            </a:extLst>
          </p:cNvPr>
          <p:cNvSpPr>
            <a:spLocks noGrp="1"/>
          </p:cNvSpPr>
          <p:nvPr>
            <p:ph type="title"/>
          </p:nvPr>
        </p:nvSpPr>
        <p:spPr>
          <a:xfrm>
            <a:off x="359229" y="365126"/>
            <a:ext cx="10994571" cy="669018"/>
          </a:xfrm>
        </p:spPr>
        <p:txBody>
          <a:bodyPr/>
          <a:lstStyle/>
          <a:p>
            <a:r>
              <a:rPr lang="fi-FI" sz="3600"/>
              <a:t>Yleiset valintaperusteet (3)</a:t>
            </a:r>
          </a:p>
        </p:txBody>
      </p:sp>
      <p:sp>
        <p:nvSpPr>
          <p:cNvPr id="3" name="Sisällön paikkamerkki 2">
            <a:extLst>
              <a:ext uri="{FF2B5EF4-FFF2-40B4-BE49-F238E27FC236}">
                <a16:creationId xmlns:a16="http://schemas.microsoft.com/office/drawing/2014/main" id="{3C9EB42F-34D9-913C-C76B-456CCF3BA56F}"/>
              </a:ext>
            </a:extLst>
          </p:cNvPr>
          <p:cNvSpPr>
            <a:spLocks noGrp="1"/>
          </p:cNvSpPr>
          <p:nvPr>
            <p:ph idx="1"/>
          </p:nvPr>
        </p:nvSpPr>
        <p:spPr>
          <a:xfrm>
            <a:off x="359229" y="1262743"/>
            <a:ext cx="11647714" cy="4561114"/>
          </a:xfrm>
        </p:spPr>
        <p:txBody>
          <a:bodyPr vert="horz" lIns="0" tIns="0" rIns="0" bIns="0" rtlCol="0" anchor="t">
            <a:noAutofit/>
          </a:bodyPr>
          <a:lstStyle/>
          <a:p>
            <a:pPr marL="0" indent="0">
              <a:buNone/>
            </a:pPr>
            <a:endParaRPr lang="fi-FI" sz="2000">
              <a:ea typeface="Tahoma"/>
              <a:cs typeface="Tahoma"/>
            </a:endParaRPr>
          </a:p>
          <a:p>
            <a:r>
              <a:rPr lang="fi-FI" sz="2000"/>
              <a:t>Tukea </a:t>
            </a:r>
            <a:r>
              <a:rPr lang="fi-FI" sz="2000" b="1"/>
              <a:t>ei myönnetä yleisenä toimintatukena</a:t>
            </a:r>
            <a:r>
              <a:rPr lang="fi-FI" sz="2000"/>
              <a:t>. (Kyllä / Ei) </a:t>
            </a:r>
          </a:p>
          <a:p>
            <a:r>
              <a:rPr lang="fi-FI" sz="2000"/>
              <a:t>Haettavalla </a:t>
            </a:r>
            <a:r>
              <a:rPr lang="fi-FI" sz="2000" b="1"/>
              <a:t>tuella on merkittävä vaikutus tuen käytön kohteena olevan toiminnan toteuttamiseksi</a:t>
            </a:r>
            <a:r>
              <a:rPr lang="fi-FI" sz="2000"/>
              <a:t>. (Kyllä / Ei)</a:t>
            </a:r>
          </a:p>
          <a:p>
            <a:r>
              <a:rPr lang="fi-FI" sz="2000"/>
              <a:t> Kehittämishankkeen </a:t>
            </a:r>
            <a:r>
              <a:rPr lang="fi-FI" sz="2000" b="1"/>
              <a:t>tulokset ovat yleisesti hyödynnettävissä</a:t>
            </a:r>
            <a:r>
              <a:rPr lang="fi-FI" sz="2000"/>
              <a:t>. Jos kehittämishankkeen toimenpiteisiin osallistuu hyödynsaajina taloudellista toimintaa harjoittavia yksiköitä, vaatimusta ei sovelleta näiden hyödynsaajien toiminnan tuloksiin siltä osin, kun tuki on kohdennettu niille tukipäätöksessä vähämerkityksisenä tukena. Tätä kohtaa ei sovelleta, kun tuki myönnetään yritystukilain nojalla yrityksen kehittämisavustuksena. Ei koske hanketta, mikäli kyse on yrityksen kehittämisavustuksesta. (Kyllä / Ei / Ei koske hanketta)</a:t>
            </a:r>
          </a:p>
        </p:txBody>
      </p:sp>
    </p:spTree>
    <p:extLst>
      <p:ext uri="{BB962C8B-B14F-4D97-AF65-F5344CB8AC3E}">
        <p14:creationId xmlns:p14="http://schemas.microsoft.com/office/powerpoint/2010/main" val="1751268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1F1FA9-E705-E7D0-9553-3CBB34B2AFAD}"/>
              </a:ext>
            </a:extLst>
          </p:cNvPr>
          <p:cNvSpPr>
            <a:spLocks noGrp="1"/>
          </p:cNvSpPr>
          <p:nvPr>
            <p:ph type="title"/>
          </p:nvPr>
        </p:nvSpPr>
        <p:spPr>
          <a:xfrm>
            <a:off x="674912" y="430441"/>
            <a:ext cx="10559143" cy="723446"/>
          </a:xfrm>
        </p:spPr>
        <p:txBody>
          <a:bodyPr/>
          <a:lstStyle/>
          <a:p>
            <a:r>
              <a:rPr lang="fi-FI" sz="3600"/>
              <a:t>Erityiset valintaperusteet 0-5 p.</a:t>
            </a:r>
          </a:p>
        </p:txBody>
      </p:sp>
      <p:sp>
        <p:nvSpPr>
          <p:cNvPr id="3" name="Sisällön paikkamerkki 2">
            <a:extLst>
              <a:ext uri="{FF2B5EF4-FFF2-40B4-BE49-F238E27FC236}">
                <a16:creationId xmlns:a16="http://schemas.microsoft.com/office/drawing/2014/main" id="{AF17B541-24DE-3077-FD31-683FA166C56D}"/>
              </a:ext>
            </a:extLst>
          </p:cNvPr>
          <p:cNvSpPr>
            <a:spLocks noGrp="1"/>
          </p:cNvSpPr>
          <p:nvPr>
            <p:ph idx="1"/>
          </p:nvPr>
        </p:nvSpPr>
        <p:spPr>
          <a:xfrm>
            <a:off x="555168" y="1578427"/>
            <a:ext cx="10798629" cy="4354287"/>
          </a:xfrm>
        </p:spPr>
        <p:txBody>
          <a:bodyPr/>
          <a:lstStyle/>
          <a:p>
            <a:pPr>
              <a:buFont typeface="Wingdings" panose="05000000000000000000" pitchFamily="2" charset="2"/>
              <a:buChar char="ü"/>
            </a:pPr>
            <a:r>
              <a:rPr lang="fi-FI" sz="1800"/>
              <a:t>Hankkeen toimenpiteillä edistetään osallistujien pärjäävyyttä etenemistä kohti koulutusta ja/tai työelämää</a:t>
            </a:r>
          </a:p>
          <a:p>
            <a:pPr>
              <a:buFont typeface="Wingdings" panose="05000000000000000000" pitchFamily="2" charset="2"/>
              <a:buChar char="ü"/>
            </a:pPr>
            <a:r>
              <a:rPr lang="fi-FI" sz="1800"/>
              <a:t>Hankkeella edistetään syrjimättömyyttä ja palvelujen saavutettavuutta</a:t>
            </a:r>
          </a:p>
          <a:p>
            <a:pPr>
              <a:buFont typeface="Wingdings" panose="05000000000000000000" pitchFamily="2" charset="2"/>
              <a:buChar char="ü"/>
            </a:pPr>
            <a:r>
              <a:rPr lang="fi-FI" sz="1800"/>
              <a:t>Hankkeessa kehitetään uudenlaisia ratkaisuja tai tuotetaan erityistä lisäarvoa olemassa oleviin työ- ja toimintakykyä lisääviin palveluihin ja/tai toimintamalleihin</a:t>
            </a:r>
          </a:p>
          <a:p>
            <a:pPr>
              <a:buFont typeface="Wingdings" panose="05000000000000000000" pitchFamily="2" charset="2"/>
              <a:buChar char="ü"/>
            </a:pPr>
            <a:r>
              <a:rPr lang="fi-FI" sz="1800"/>
              <a:t>Hanke vahvistaa kansalaistoimijalähtöisiä toimintatapoja</a:t>
            </a:r>
          </a:p>
          <a:p>
            <a:pPr>
              <a:buFont typeface="Wingdings" panose="05000000000000000000" pitchFamily="2" charset="2"/>
              <a:buChar char="ü"/>
            </a:pPr>
            <a:r>
              <a:rPr lang="fi-FI" sz="1800"/>
              <a:t>Hanke auttaa torjumaan eriarvoisuutta ja syrjäytymistä</a:t>
            </a:r>
          </a:p>
          <a:p>
            <a:pPr>
              <a:buFont typeface="Wingdings" panose="05000000000000000000" pitchFamily="2" charset="2"/>
              <a:buChar char="ü"/>
            </a:pPr>
            <a:r>
              <a:rPr lang="fi-FI" sz="1800"/>
              <a:t>Hanke kohdistuu erityisesti ryhmiin, joiden sosiaalinen osallisuus on uhatuin</a:t>
            </a:r>
          </a:p>
          <a:p>
            <a:pPr>
              <a:buFont typeface="Wingdings" panose="05000000000000000000" pitchFamily="2" charset="2"/>
              <a:buChar char="ü"/>
            </a:pPr>
            <a:r>
              <a:rPr lang="fi-FI" sz="1800"/>
              <a:t>Hankkeessa edistetään heikoimmassa asemassa olevien väestöryhmien oikeuksien toteutumista ja osallistumista päätöksentekoon</a:t>
            </a:r>
          </a:p>
          <a:p>
            <a:pPr>
              <a:buFont typeface="Wingdings" panose="05000000000000000000" pitchFamily="2" charset="2"/>
              <a:buChar char="ü"/>
            </a:pPr>
            <a:r>
              <a:rPr lang="fi-FI" sz="1800"/>
              <a:t>Hanke edistää toimijoiden yhteistyötä ja/tai monialaisten palvelujen hyödyntämistä koordinoidusti</a:t>
            </a:r>
          </a:p>
        </p:txBody>
      </p:sp>
    </p:spTree>
    <p:extLst>
      <p:ext uri="{BB962C8B-B14F-4D97-AF65-F5344CB8AC3E}">
        <p14:creationId xmlns:p14="http://schemas.microsoft.com/office/powerpoint/2010/main" val="282711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11A48D-DDAA-5FEC-F3E0-B6C066C4BFB9}"/>
              </a:ext>
            </a:extLst>
          </p:cNvPr>
          <p:cNvSpPr>
            <a:spLocks noGrp="1"/>
          </p:cNvSpPr>
          <p:nvPr>
            <p:ph type="title"/>
          </p:nvPr>
        </p:nvSpPr>
        <p:spPr>
          <a:xfrm>
            <a:off x="489857" y="365125"/>
            <a:ext cx="11571513" cy="1213304"/>
          </a:xfrm>
        </p:spPr>
        <p:txBody>
          <a:bodyPr/>
          <a:lstStyle/>
          <a:p>
            <a:r>
              <a:rPr lang="fi-FI" sz="3600"/>
              <a:t>Horisontaaliset valintaperusteet 0-3 p. +</a:t>
            </a:r>
            <a:br>
              <a:rPr lang="fi-FI" sz="3600"/>
            </a:br>
            <a:r>
              <a:rPr lang="fi-FI" sz="3600"/>
              <a:t>maakunnallinen tarkentava valintaperuste 0-5p. </a:t>
            </a:r>
          </a:p>
        </p:txBody>
      </p:sp>
      <p:sp>
        <p:nvSpPr>
          <p:cNvPr id="3" name="Sisällön paikkamerkki 2">
            <a:extLst>
              <a:ext uri="{FF2B5EF4-FFF2-40B4-BE49-F238E27FC236}">
                <a16:creationId xmlns:a16="http://schemas.microsoft.com/office/drawing/2014/main" id="{796501AE-09C6-D35A-706C-B41084C47EEE}"/>
              </a:ext>
            </a:extLst>
          </p:cNvPr>
          <p:cNvSpPr>
            <a:spLocks noGrp="1"/>
          </p:cNvSpPr>
          <p:nvPr>
            <p:ph idx="1"/>
          </p:nvPr>
        </p:nvSpPr>
        <p:spPr>
          <a:xfrm>
            <a:off x="489857" y="1892807"/>
            <a:ext cx="11375572" cy="3931049"/>
          </a:xfrm>
        </p:spPr>
        <p:txBody>
          <a:bodyPr/>
          <a:lstStyle/>
          <a:p>
            <a:r>
              <a:rPr lang="fi-FI"/>
              <a:t>Hanke tukee </a:t>
            </a:r>
            <a:r>
              <a:rPr lang="fi-FI" b="1"/>
              <a:t>sukupuolten tasa-arvoa</a:t>
            </a:r>
          </a:p>
          <a:p>
            <a:r>
              <a:rPr lang="fi-FI"/>
              <a:t>Hanke tukee </a:t>
            </a:r>
            <a:r>
              <a:rPr lang="fi-FI" b="1"/>
              <a:t>EU:n perusoikeuskirjan </a:t>
            </a:r>
            <a:r>
              <a:rPr lang="fi-FI"/>
              <a:t>periaatteita ml. </a:t>
            </a:r>
            <a:r>
              <a:rPr lang="fi-FI" b="1"/>
              <a:t>yhdenvertaisuutta, syrjimättömyyttä ja esteettömyyttä</a:t>
            </a:r>
          </a:p>
          <a:p>
            <a:r>
              <a:rPr lang="fi-FI"/>
              <a:t>Hanke tukee </a:t>
            </a:r>
            <a:r>
              <a:rPr lang="fi-FI" b="1"/>
              <a:t>kestävän kehityksen periaatteita ja unionin ympäristöpolitiikkaa</a:t>
            </a:r>
          </a:p>
          <a:p>
            <a:r>
              <a:rPr lang="fi-FI"/>
              <a:t>Hanke tukee </a:t>
            </a:r>
            <a:r>
              <a:rPr lang="fi-FI" b="1"/>
              <a:t>EU:n Itämeren alueen strategiaa </a:t>
            </a:r>
          </a:p>
          <a:p>
            <a:r>
              <a:rPr lang="fi-FI"/>
              <a:t>Hanke kohdistuu </a:t>
            </a:r>
            <a:r>
              <a:rPr lang="fi-FI" b="1"/>
              <a:t>maakuntien strategioissa </a:t>
            </a:r>
            <a:r>
              <a:rPr lang="fi-FI"/>
              <a:t>(erityisesti älykkään erikoistumisen strategia) tunnistettuihin </a:t>
            </a:r>
            <a:r>
              <a:rPr lang="fi-FI" b="1"/>
              <a:t>kärkialoihin tai kehittämiskohteisiin</a:t>
            </a:r>
            <a:r>
              <a:rPr lang="fi-FI"/>
              <a:t>. Hanke edistää maakunnan kehittämisstrategioita.</a:t>
            </a:r>
          </a:p>
        </p:txBody>
      </p:sp>
    </p:spTree>
    <p:extLst>
      <p:ext uri="{BB962C8B-B14F-4D97-AF65-F5344CB8AC3E}">
        <p14:creationId xmlns:p14="http://schemas.microsoft.com/office/powerpoint/2010/main" val="8528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4DC3B5-00B5-69A3-260F-8D79CE9AF2F2}"/>
              </a:ext>
            </a:extLst>
          </p:cNvPr>
          <p:cNvSpPr>
            <a:spLocks noGrp="1"/>
          </p:cNvSpPr>
          <p:nvPr>
            <p:ph type="title"/>
          </p:nvPr>
        </p:nvSpPr>
        <p:spPr>
          <a:xfrm>
            <a:off x="838200" y="365125"/>
            <a:ext cx="10733314" cy="1033907"/>
          </a:xfrm>
        </p:spPr>
        <p:txBody>
          <a:bodyPr/>
          <a:lstStyle/>
          <a:p>
            <a:r>
              <a:rPr lang="fi-FI"/>
              <a:t>Hakemusta valmistellessa tutustu näihin:</a:t>
            </a:r>
          </a:p>
        </p:txBody>
      </p:sp>
      <p:sp>
        <p:nvSpPr>
          <p:cNvPr id="3" name="Sisällön paikkamerkki 2">
            <a:extLst>
              <a:ext uri="{FF2B5EF4-FFF2-40B4-BE49-F238E27FC236}">
                <a16:creationId xmlns:a16="http://schemas.microsoft.com/office/drawing/2014/main" id="{78153282-908C-7FD3-2586-89E5828F7084}"/>
              </a:ext>
            </a:extLst>
          </p:cNvPr>
          <p:cNvSpPr>
            <a:spLocks noGrp="1"/>
          </p:cNvSpPr>
          <p:nvPr>
            <p:ph idx="1"/>
          </p:nvPr>
        </p:nvSpPr>
        <p:spPr/>
        <p:txBody>
          <a:bodyPr/>
          <a:lstStyle/>
          <a:p>
            <a:r>
              <a:rPr lang="fi-FI"/>
              <a:t>Hankehakija/-toteuttaja tarvitsee Suomi.fi –asiointivaltuuden hakijan palveluihin. </a:t>
            </a:r>
            <a:r>
              <a:rPr lang="fi-FI">
                <a:hlinkClick r:id="rId2"/>
              </a:rPr>
              <a:t>https://www.suomi.fi/valtuudet</a:t>
            </a:r>
            <a:br>
              <a:rPr lang="fi-FI"/>
            </a:br>
            <a:endParaRPr lang="fi-FI"/>
          </a:p>
          <a:p>
            <a:r>
              <a:rPr lang="fi-FI"/>
              <a:t>EURA 2021 -järjestelmän käyttöohje</a:t>
            </a:r>
            <a:br>
              <a:rPr lang="fi-FI"/>
            </a:br>
            <a:r>
              <a:rPr lang="fi-FI">
                <a:hlinkClick r:id="rId3"/>
              </a:rPr>
              <a:t>EURA_2021_-kaytto-ohje_hakijalle_ja_hanketoteuttajalle.pdf</a:t>
            </a:r>
            <a:endParaRPr lang="fi-FI"/>
          </a:p>
          <a:p>
            <a:r>
              <a:rPr lang="fi-FI" err="1"/>
              <a:t>EURA:n</a:t>
            </a:r>
            <a:r>
              <a:rPr lang="fi-FI"/>
              <a:t> hankehakemuksen täyttöohjeet</a:t>
            </a:r>
          </a:p>
          <a:p>
            <a:pPr lvl="1"/>
            <a:r>
              <a:rPr lang="fi-FI"/>
              <a:t>Kysymyskohtainen ohjeistus hakemuksen täyttämiseen</a:t>
            </a:r>
          </a:p>
        </p:txBody>
      </p:sp>
    </p:spTree>
    <p:extLst>
      <p:ext uri="{BB962C8B-B14F-4D97-AF65-F5344CB8AC3E}">
        <p14:creationId xmlns:p14="http://schemas.microsoft.com/office/powerpoint/2010/main" val="2061050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D5279F-E65B-20E7-9988-F8340401E02C}"/>
              </a:ext>
            </a:extLst>
          </p:cNvPr>
          <p:cNvSpPr>
            <a:spLocks noGrp="1"/>
          </p:cNvSpPr>
          <p:nvPr>
            <p:ph type="title"/>
          </p:nvPr>
        </p:nvSpPr>
        <p:spPr>
          <a:xfrm>
            <a:off x="838200" y="365126"/>
            <a:ext cx="10515600" cy="810532"/>
          </a:xfrm>
        </p:spPr>
        <p:txBody>
          <a:bodyPr/>
          <a:lstStyle/>
          <a:p>
            <a:r>
              <a:rPr lang="fi-FI" sz="3600"/>
              <a:t>Infomateriaali ja yhteystiedot</a:t>
            </a:r>
          </a:p>
        </p:txBody>
      </p:sp>
      <p:sp>
        <p:nvSpPr>
          <p:cNvPr id="3" name="Sisällön paikkamerkki 2">
            <a:extLst>
              <a:ext uri="{FF2B5EF4-FFF2-40B4-BE49-F238E27FC236}">
                <a16:creationId xmlns:a16="http://schemas.microsoft.com/office/drawing/2014/main" id="{79A99F65-B74F-2273-A6D0-4415E50DD56C}"/>
              </a:ext>
            </a:extLst>
          </p:cNvPr>
          <p:cNvSpPr>
            <a:spLocks noGrp="1"/>
          </p:cNvSpPr>
          <p:nvPr>
            <p:ph idx="1"/>
          </p:nvPr>
        </p:nvSpPr>
        <p:spPr>
          <a:xfrm>
            <a:off x="838200" y="1578429"/>
            <a:ext cx="10907486" cy="4288971"/>
          </a:xfrm>
        </p:spPr>
        <p:txBody>
          <a:bodyPr/>
          <a:lstStyle/>
          <a:p>
            <a:r>
              <a:rPr lang="fi-FI" sz="2000"/>
              <a:t>Infomateriaali on löydettävissä rakennerahastot.fi -sivuilta Itä-Suomen materiaalipankista:</a:t>
            </a:r>
            <a:br>
              <a:rPr lang="fi-FI" sz="2000"/>
            </a:br>
            <a:r>
              <a:rPr lang="fi-FI" sz="2000">
                <a:hlinkClick r:id="rId2"/>
              </a:rPr>
              <a:t>Infomateriaali</a:t>
            </a:r>
            <a:br>
              <a:rPr lang="fi-FI" sz="2000"/>
            </a:br>
            <a:endParaRPr lang="fi-FI" sz="2000"/>
          </a:p>
          <a:p>
            <a:r>
              <a:rPr lang="fi-FI" sz="2000"/>
              <a:t>Kehittämishankerahoituksen ryhmäpäällikkö Jonna Moilanen</a:t>
            </a:r>
          </a:p>
          <a:p>
            <a:r>
              <a:rPr lang="fi-FI" sz="2000"/>
              <a:t>Rahoitusasiantuntijat</a:t>
            </a:r>
          </a:p>
          <a:p>
            <a:pPr lvl="1"/>
            <a:r>
              <a:rPr lang="fi-FI"/>
              <a:t>Kirsi Komppa</a:t>
            </a:r>
          </a:p>
          <a:p>
            <a:pPr lvl="1"/>
            <a:r>
              <a:rPr lang="fi-FI"/>
              <a:t>Pia Pirskanen</a:t>
            </a:r>
          </a:p>
          <a:p>
            <a:pPr lvl="1"/>
            <a:r>
              <a:rPr lang="fi-FI"/>
              <a:t>Kimmo Kettunen</a:t>
            </a:r>
          </a:p>
          <a:p>
            <a:pPr lvl="1"/>
            <a:r>
              <a:rPr lang="fi-FI"/>
              <a:t>Sirpa Raassina</a:t>
            </a:r>
          </a:p>
          <a:p>
            <a:pPr lvl="1"/>
            <a:r>
              <a:rPr lang="fi-FI"/>
              <a:t>Niina Suorsa</a:t>
            </a:r>
          </a:p>
          <a:p>
            <a:pPr lvl="1"/>
            <a:r>
              <a:rPr lang="fi-FI"/>
              <a:t>Tuija Tuomela</a:t>
            </a:r>
          </a:p>
          <a:p>
            <a:pPr marL="457200" lvl="1" indent="0">
              <a:buNone/>
            </a:pPr>
            <a:endParaRPr lang="fi-FI"/>
          </a:p>
          <a:p>
            <a:pPr marL="457200" lvl="1" indent="0">
              <a:buNone/>
            </a:pPr>
            <a:r>
              <a:rPr lang="fi-FI"/>
              <a:t>Sähköpostiosoitteet: etunimi.sukunimi@elinvoimakeskus.fi</a:t>
            </a:r>
          </a:p>
          <a:p>
            <a:pPr lvl="1"/>
            <a:endParaRPr lang="fi-FI"/>
          </a:p>
        </p:txBody>
      </p:sp>
    </p:spTree>
    <p:extLst>
      <p:ext uri="{BB962C8B-B14F-4D97-AF65-F5344CB8AC3E}">
        <p14:creationId xmlns:p14="http://schemas.microsoft.com/office/powerpoint/2010/main" val="3224859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FA030-3C07-B7E9-4A9B-0BE0FFB4D9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6FEC3-14FE-C95F-52DB-F121379BCEBD}"/>
              </a:ext>
            </a:extLst>
          </p:cNvPr>
          <p:cNvSpPr>
            <a:spLocks noGrp="1"/>
          </p:cNvSpPr>
          <p:nvPr>
            <p:ph type="ctrTitle"/>
          </p:nvPr>
        </p:nvSpPr>
        <p:spPr>
          <a:xfrm>
            <a:off x="795527" y="337457"/>
            <a:ext cx="4037730" cy="5139799"/>
          </a:xfrm>
        </p:spPr>
        <p:txBody>
          <a:bodyPr/>
          <a:lstStyle/>
          <a:p>
            <a:r>
              <a:rPr lang="fi-FI" sz="3600"/>
              <a:t>Keskustelua</a:t>
            </a:r>
            <a:br>
              <a:rPr lang="fi-FI" sz="3600"/>
            </a:br>
            <a:r>
              <a:rPr lang="fi-FI" sz="3600"/>
              <a:t>ja kysymyksiä?</a:t>
            </a:r>
            <a:br>
              <a:rPr lang="fi-FI" sz="3600"/>
            </a:br>
            <a:br>
              <a:rPr lang="fi-FI" sz="3600"/>
            </a:br>
            <a:br>
              <a:rPr lang="fi-FI" sz="3600"/>
            </a:br>
            <a:br>
              <a:rPr lang="fi-FI" sz="3600"/>
            </a:br>
            <a:br>
              <a:rPr lang="fi-FI" sz="3600"/>
            </a:br>
            <a:r>
              <a:rPr lang="fi-FI" sz="3600"/>
              <a:t>Kiitos!</a:t>
            </a:r>
          </a:p>
        </p:txBody>
      </p:sp>
      <p:pic>
        <p:nvPicPr>
          <p:cNvPr id="5" name="Kuvan paikkamerkki 4" descr="Golfpallo reiän lähellä">
            <a:extLst>
              <a:ext uri="{FF2B5EF4-FFF2-40B4-BE49-F238E27FC236}">
                <a16:creationId xmlns:a16="http://schemas.microsoft.com/office/drawing/2014/main" id="{B213A47E-F2E6-148D-DD9A-B52AA37C915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99" r="6599"/>
          <a:stretch/>
        </p:blipFill>
        <p:spPr>
          <a:xfrm>
            <a:off x="5584371" y="0"/>
            <a:ext cx="6607629" cy="5892800"/>
          </a:xfrm>
        </p:spPr>
      </p:pic>
    </p:spTree>
    <p:extLst>
      <p:ext uri="{BB962C8B-B14F-4D97-AF65-F5344CB8AC3E}">
        <p14:creationId xmlns:p14="http://schemas.microsoft.com/office/powerpoint/2010/main" val="346006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6826-178C-44FE-89E3-4B6046874DC9}"/>
              </a:ext>
            </a:extLst>
          </p:cNvPr>
          <p:cNvSpPr>
            <a:spLocks noGrp="1"/>
          </p:cNvSpPr>
          <p:nvPr>
            <p:ph type="title"/>
          </p:nvPr>
        </p:nvSpPr>
        <p:spPr>
          <a:xfrm>
            <a:off x="638582" y="-321417"/>
            <a:ext cx="10515600" cy="1033907"/>
          </a:xfrm>
        </p:spPr>
        <p:txBody>
          <a:bodyPr/>
          <a:lstStyle/>
          <a:p>
            <a:r>
              <a:rPr lang="fi-FI" sz="3000"/>
              <a:t>ESR+ -ohjelma, ET 4.3 Yhdenvertaiseen osallisuuteen</a:t>
            </a:r>
          </a:p>
        </p:txBody>
      </p:sp>
      <p:pic>
        <p:nvPicPr>
          <p:cNvPr id="4" name="Sisällön paikkamerkki 4" descr="Uudistuva ja osaava Suomi 2021 - 2027 ohjelmakauden rahoitusvälineet: EAKRm ESR+ ja JTF sekä niiden toimintalinjat ja erityistavoitteet.">
            <a:extLst>
              <a:ext uri="{FF2B5EF4-FFF2-40B4-BE49-F238E27FC236}">
                <a16:creationId xmlns:a16="http://schemas.microsoft.com/office/drawing/2014/main" id="{142D3BDB-5999-0E3A-7A77-963847A8C7C5}"/>
              </a:ext>
            </a:extLst>
          </p:cNvPr>
          <p:cNvPicPr>
            <a:picLocks noGrp="1" noChangeAspect="1"/>
          </p:cNvPicPr>
          <p:nvPr/>
        </p:nvPicPr>
        <p:blipFill>
          <a:blip r:embed="rId3"/>
          <a:stretch>
            <a:fillRect/>
          </a:stretch>
        </p:blipFill>
        <p:spPr>
          <a:xfrm>
            <a:off x="1008321" y="805610"/>
            <a:ext cx="9630182" cy="4670791"/>
          </a:xfrm>
          <a:prstGeom prst="rect">
            <a:avLst/>
          </a:prstGeom>
        </p:spPr>
      </p:pic>
      <p:sp>
        <p:nvSpPr>
          <p:cNvPr id="6" name="Suorakulmio 5">
            <a:extLst>
              <a:ext uri="{FF2B5EF4-FFF2-40B4-BE49-F238E27FC236}">
                <a16:creationId xmlns:a16="http://schemas.microsoft.com/office/drawing/2014/main" id="{212F8913-8F19-6780-462A-C546E9ECE7D7}"/>
              </a:ext>
              <a:ext uri="{C183D7F6-B498-43B3-948B-1728B52AA6E4}">
                <adec:decorative xmlns:adec="http://schemas.microsoft.com/office/drawing/2017/decorative" val="1"/>
              </a:ext>
            </a:extLst>
          </p:cNvPr>
          <p:cNvSpPr/>
          <p:nvPr/>
        </p:nvSpPr>
        <p:spPr>
          <a:xfrm>
            <a:off x="6100849" y="4644128"/>
            <a:ext cx="959319" cy="74179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9444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EDAB63-4FE5-C83E-2EFB-CA05A831194B}"/>
              </a:ext>
            </a:extLst>
          </p:cNvPr>
          <p:cNvSpPr>
            <a:spLocks noGrp="1"/>
          </p:cNvSpPr>
          <p:nvPr>
            <p:ph type="title"/>
          </p:nvPr>
        </p:nvSpPr>
        <p:spPr>
          <a:xfrm>
            <a:off x="838200" y="238008"/>
            <a:ext cx="10515600" cy="1033907"/>
          </a:xfrm>
        </p:spPr>
        <p:txBody>
          <a:bodyPr/>
          <a:lstStyle/>
          <a:p>
            <a:pPr algn="ctr"/>
            <a:r>
              <a:rPr lang="fi-FI" sz="3200"/>
              <a:t>Kansalaistoimijalähtöisen kehittämisen hakujen sisältöä ohjaavat:</a:t>
            </a:r>
          </a:p>
        </p:txBody>
      </p:sp>
      <p:sp>
        <p:nvSpPr>
          <p:cNvPr id="3" name="Sisällön paikkamerkki 2">
            <a:extLst>
              <a:ext uri="{FF2B5EF4-FFF2-40B4-BE49-F238E27FC236}">
                <a16:creationId xmlns:a16="http://schemas.microsoft.com/office/drawing/2014/main" id="{98B96A7C-3EB6-08CE-609D-AC70F17A0B74}"/>
              </a:ext>
            </a:extLst>
          </p:cNvPr>
          <p:cNvSpPr>
            <a:spLocks noGrp="1"/>
          </p:cNvSpPr>
          <p:nvPr>
            <p:ph idx="1"/>
          </p:nvPr>
        </p:nvSpPr>
        <p:spPr>
          <a:xfrm>
            <a:off x="838200" y="1501140"/>
            <a:ext cx="10755086" cy="4279174"/>
          </a:xfrm>
        </p:spPr>
        <p:txBody>
          <a:bodyPr vert="horz" lIns="0" tIns="0" rIns="0" bIns="0" rtlCol="0" anchor="t">
            <a:noAutofit/>
          </a:bodyPr>
          <a:lstStyle/>
          <a:p>
            <a:pPr marL="0" indent="0">
              <a:buNone/>
            </a:pPr>
            <a:r>
              <a:rPr lang="fi-FI" b="1" dirty="0"/>
              <a:t>Hakuilmoitukset</a:t>
            </a:r>
            <a:r>
              <a:rPr lang="fi-FI" dirty="0"/>
              <a:t>:</a:t>
            </a:r>
          </a:p>
          <a:p>
            <a:pPr marL="0" indent="0">
              <a:buNone/>
            </a:pPr>
            <a:r>
              <a:rPr lang="fi-FI" dirty="0"/>
              <a:t>ITÄEVK-122</a:t>
            </a:r>
            <a:r>
              <a:rPr lang="fi-FI" dirty="0">
                <a:ea typeface="Tahoma"/>
                <a:cs typeface="Tahoma"/>
              </a:rPr>
              <a:t>: </a:t>
            </a:r>
            <a:r>
              <a:rPr lang="fi-FI" dirty="0"/>
              <a:t>Pohjois-Karjalan haku</a:t>
            </a:r>
            <a:r>
              <a:rPr lang="fi-FI" dirty="0">
                <a:solidFill>
                  <a:srgbClr val="000000"/>
                </a:solidFill>
              </a:rPr>
              <a:t> 1.4. - 30.4.2026</a:t>
            </a:r>
            <a:r>
              <a:rPr lang="fi-FI" dirty="0"/>
              <a:t>	 </a:t>
            </a:r>
          </a:p>
          <a:p>
            <a:pPr marL="0" indent="0">
              <a:buNone/>
            </a:pPr>
            <a:r>
              <a:rPr lang="fi-FI" dirty="0"/>
              <a:t>ITÄEVK-123: Pohjois-Savon haku 13.4. – 13.5.2026</a:t>
            </a:r>
          </a:p>
          <a:p>
            <a:pPr marL="0" indent="0">
              <a:buNone/>
            </a:pPr>
            <a:r>
              <a:rPr lang="fi-FI" dirty="0"/>
              <a:t>ITÄEVK-124: Etelä-Savon haku 4.5. – 1.6.2026</a:t>
            </a:r>
            <a:br>
              <a:rPr lang="fi-FI" dirty="0"/>
            </a:br>
            <a:br>
              <a:rPr lang="fi-FI" dirty="0"/>
            </a:br>
            <a:r>
              <a:rPr lang="fi-FI" dirty="0"/>
              <a:t>Uudistuva ja osaava Suomi 2021–2027 –ohjelma-asiakirja</a:t>
            </a:r>
            <a:br>
              <a:rPr lang="fi-FI" dirty="0"/>
            </a:br>
            <a:r>
              <a:rPr lang="fi-FI" sz="2000" dirty="0">
                <a:hlinkClick r:id="rId2"/>
              </a:rPr>
              <a:t>Uudistuva ja osaava Suomi 2021–2027. EU:n alue ja rakennepolitiikan ohjelma</a:t>
            </a:r>
            <a:r>
              <a:rPr lang="fi-FI" sz="2000" dirty="0"/>
              <a:t> </a:t>
            </a:r>
            <a:r>
              <a:rPr lang="fi-FI" sz="1600" dirty="0"/>
              <a:t>(rakennerahastot.fi)</a:t>
            </a:r>
            <a:br>
              <a:rPr lang="fi-FI" dirty="0"/>
            </a:br>
            <a:br>
              <a:rPr lang="fi-FI" dirty="0"/>
            </a:br>
            <a:r>
              <a:rPr lang="fi-FI" dirty="0"/>
              <a:t>Maakuntastrategiat  ja -ohjelmat</a:t>
            </a:r>
            <a:br>
              <a:rPr lang="fi-FI" dirty="0"/>
            </a:br>
            <a:endParaRPr lang="fi-FI" sz="2000" dirty="0"/>
          </a:p>
        </p:txBody>
      </p:sp>
    </p:spTree>
    <p:extLst>
      <p:ext uri="{BB962C8B-B14F-4D97-AF65-F5344CB8AC3E}">
        <p14:creationId xmlns:p14="http://schemas.microsoft.com/office/powerpoint/2010/main" val="209492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1A286-50A3-6F30-6707-265C078D0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244FE-BD8D-95BD-043A-66757F9489CC}"/>
              </a:ext>
            </a:extLst>
          </p:cNvPr>
          <p:cNvSpPr>
            <a:spLocks noGrp="1"/>
          </p:cNvSpPr>
          <p:nvPr>
            <p:ph type="ctrTitle"/>
          </p:nvPr>
        </p:nvSpPr>
        <p:spPr>
          <a:xfrm>
            <a:off x="446315" y="692594"/>
            <a:ext cx="5399314" cy="4784662"/>
          </a:xfrm>
        </p:spPr>
        <p:txBody>
          <a:bodyPr/>
          <a:lstStyle/>
          <a:p>
            <a:r>
              <a:rPr lang="fi-FI" sz="3200"/>
              <a:t>Hakemuksen laatiminen</a:t>
            </a:r>
            <a:br>
              <a:rPr lang="fi-FI" sz="3200"/>
            </a:br>
            <a:br>
              <a:rPr lang="fi-FI" sz="3600"/>
            </a:br>
            <a:r>
              <a:rPr lang="fi-FI" sz="2000"/>
              <a:t>Rahoitusasiantuntija</a:t>
            </a:r>
            <a:br>
              <a:rPr lang="fi-FI" sz="2000"/>
            </a:br>
            <a:r>
              <a:rPr lang="fi-FI" sz="2000"/>
              <a:t>Tuija Tuomela</a:t>
            </a:r>
            <a:endParaRPr lang="fi-FI" sz="3600"/>
          </a:p>
        </p:txBody>
      </p:sp>
      <p:pic>
        <p:nvPicPr>
          <p:cNvPr id="7" name="Kuvan paikkamerkki 6" descr="Ihmiset tiimityön kuvitusta">
            <a:extLst>
              <a:ext uri="{FF2B5EF4-FFF2-40B4-BE49-F238E27FC236}">
                <a16:creationId xmlns:a16="http://schemas.microsoft.com/office/drawing/2014/main" id="{4AA426CC-7585-38E5-ECF9-E1BB4E13F53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19" r="17319"/>
          <a:stretch>
            <a:fillRect/>
          </a:stretch>
        </p:blipFill>
        <p:spPr/>
      </p:pic>
    </p:spTree>
    <p:extLst>
      <p:ext uri="{BB962C8B-B14F-4D97-AF65-F5344CB8AC3E}">
        <p14:creationId xmlns:p14="http://schemas.microsoft.com/office/powerpoint/2010/main" val="409695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9F6CF6-E73F-A5CA-4EC5-FC1DC060A8E1}"/>
              </a:ext>
            </a:extLst>
          </p:cNvPr>
          <p:cNvSpPr>
            <a:spLocks noGrp="1"/>
          </p:cNvSpPr>
          <p:nvPr>
            <p:ph type="title"/>
          </p:nvPr>
        </p:nvSpPr>
        <p:spPr>
          <a:xfrm>
            <a:off x="838200" y="291972"/>
            <a:ext cx="10515600" cy="1033907"/>
          </a:xfrm>
        </p:spPr>
        <p:txBody>
          <a:bodyPr anchor="ctr"/>
          <a:lstStyle/>
          <a:p>
            <a:r>
              <a:rPr lang="fi-FI" sz="3200">
                <a:latin typeface="Tahoma"/>
              </a:rPr>
              <a:t>Rahoitettava toiminta</a:t>
            </a:r>
            <a:endParaRPr lang="fi-FI"/>
          </a:p>
        </p:txBody>
      </p:sp>
      <p:sp>
        <p:nvSpPr>
          <p:cNvPr id="3" name="Sisällön paikkamerkki 2">
            <a:extLst>
              <a:ext uri="{FF2B5EF4-FFF2-40B4-BE49-F238E27FC236}">
                <a16:creationId xmlns:a16="http://schemas.microsoft.com/office/drawing/2014/main" id="{C4B4B9CC-768A-4A0D-7817-29A05DEDB1E9}"/>
              </a:ext>
            </a:extLst>
          </p:cNvPr>
          <p:cNvSpPr>
            <a:spLocks noGrp="1"/>
          </p:cNvSpPr>
          <p:nvPr>
            <p:ph idx="1"/>
          </p:nvPr>
        </p:nvSpPr>
        <p:spPr>
          <a:xfrm>
            <a:off x="718457" y="1412964"/>
            <a:ext cx="10515600" cy="4563292"/>
          </a:xfrm>
        </p:spPr>
        <p:txBody>
          <a:bodyPr vert="horz" lIns="0" tIns="0" rIns="0" bIns="0" rtlCol="0" anchor="t">
            <a:noAutofit/>
          </a:bodyPr>
          <a:lstStyle/>
          <a:p>
            <a:r>
              <a:rPr lang="fi-FI" dirty="0">
                <a:solidFill>
                  <a:srgbClr val="000000"/>
                </a:solidFill>
                <a:latin typeface="Tahoma"/>
              </a:rPr>
              <a:t>Tutustu erityistavoitteesta 4.3 rahoitettavan toiminnan sisältöihin (</a:t>
            </a:r>
            <a:r>
              <a:rPr lang="fi-FI" sz="2000" dirty="0">
                <a:hlinkClick r:id="rId2"/>
              </a:rPr>
              <a:t>Uudistuva ja osaava Suomi 2021–2027 –ohjelma-asiakirja</a:t>
            </a:r>
            <a:r>
              <a:rPr lang="fi-FI" sz="2000" dirty="0"/>
              <a:t>, </a:t>
            </a:r>
            <a:r>
              <a:rPr lang="fi-FI" sz="1800" dirty="0"/>
              <a:t>rakennerahasto.fi</a:t>
            </a:r>
            <a:r>
              <a:rPr lang="fi-FI" dirty="0">
                <a:solidFill>
                  <a:srgbClr val="000000"/>
                </a:solidFill>
                <a:latin typeface="Tahoma"/>
              </a:rPr>
              <a:t>)</a:t>
            </a:r>
            <a:endParaRPr lang="fi-FI" i="1" dirty="0"/>
          </a:p>
          <a:p>
            <a:pPr marL="0" indent="0">
              <a:buNone/>
            </a:pPr>
            <a:r>
              <a:rPr lang="fi-FI" i="1" dirty="0"/>
              <a:t>Erityistavoite 4.3: Rahoitettava toiminta</a:t>
            </a:r>
            <a:endParaRPr kumimoji="0" lang="fi-FI" sz="2400" i="1" u="none" strike="noStrike" kern="1200" cap="none" spc="0" normalizeH="0" baseline="0" noProof="0" dirty="0">
              <a:ln>
                <a:noFill/>
              </a:ln>
              <a:solidFill>
                <a:srgbClr val="000000"/>
              </a:solidFill>
              <a:effectLst/>
              <a:uLnTx/>
              <a:uFillTx/>
              <a:latin typeface="Tahoma"/>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000000"/>
                </a:solidFill>
                <a:effectLst/>
                <a:uLnTx/>
                <a:uFillTx/>
                <a:latin typeface="Tahoma"/>
                <a:ea typeface="+mn-ea"/>
                <a:cs typeface="+mn-cs"/>
              </a:rPr>
              <a:t>Tuetaan monipuolisin keinoin kaikkein heikoimmassa työmarkkina-asemassa olevien henkilöiden kiinnittymistä yhteiskuntaan, koulutukseen ja työmarkkinoille sekä torjutaan huono-osaisuutta ja syrjäytymistä.</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srgbClr val="000000"/>
                </a:solidFill>
                <a:effectLst/>
                <a:uLnTx/>
                <a:uFillTx/>
                <a:latin typeface="Tahoma"/>
                <a:ea typeface="+mn-ea"/>
                <a:cs typeface="+mn-cs"/>
              </a:rPr>
              <a:t>Hankkeiden toiminnan pääasiallisena lopputuloksena hankkeisiin osallistuneiden työttömien ja työelämän ulkopuolella olevien nuorten ja työikäisten hyvinvointi, osallisuus, työ- ja toimintakyky ja toimijuus ovat parantuneet niin, että useat heistä ovat siirtyneet koulutukseen tai työhön tai sille johtavalle polulle.</a:t>
            </a:r>
          </a:p>
          <a:p>
            <a:pPr marL="0" indent="0" algn="ctr">
              <a:buNone/>
            </a:pPr>
            <a:r>
              <a:rPr kumimoji="0" lang="fi-FI" sz="2400" b="1" i="0" u="none" strike="noStrike" kern="1200" cap="none" spc="0" normalizeH="0" baseline="0" noProof="0" dirty="0">
                <a:ln>
                  <a:noFill/>
                </a:ln>
                <a:solidFill>
                  <a:srgbClr val="000000"/>
                </a:solidFill>
                <a:effectLst/>
                <a:uLnTx/>
                <a:uFillTx/>
                <a:latin typeface="Tahoma"/>
                <a:ea typeface="+mn-ea"/>
                <a:cs typeface="+mn-cs"/>
              </a:rPr>
              <a:t>Maakunnittaiset painopisteet hakuilmoituksissa.</a:t>
            </a:r>
            <a:endParaRPr kumimoji="0" lang="fi-FI" sz="2400" b="0" i="0" u="none" strike="noStrike" kern="1200" cap="none" spc="0" normalizeH="0" baseline="0" noProof="0" dirty="0">
              <a:ln>
                <a:noFill/>
              </a:ln>
              <a:solidFill>
                <a:srgbClr val="000000"/>
              </a:solidFill>
              <a:effectLst/>
              <a:uLnTx/>
              <a:uFillTx/>
              <a:latin typeface="Tahoma"/>
              <a:ea typeface="+mn-ea"/>
              <a:cs typeface="+mn-cs"/>
            </a:endParaRPr>
          </a:p>
          <a:p>
            <a:pPr>
              <a:buFontTx/>
              <a:buChar char="-"/>
            </a:pPr>
            <a:endParaRPr lang="fi-FI" dirty="0"/>
          </a:p>
          <a:p>
            <a:pPr lvl="1">
              <a:buFontTx/>
              <a:buChar char="-"/>
            </a:pPr>
            <a:endParaRPr lang="fi-FI" dirty="0"/>
          </a:p>
          <a:p>
            <a:pPr>
              <a:buFontTx/>
              <a:buChar char="-"/>
            </a:pPr>
            <a:endParaRPr lang="fi-FI" dirty="0"/>
          </a:p>
          <a:p>
            <a:pPr lvl="1">
              <a:buFontTx/>
              <a:buChar char="-"/>
            </a:pPr>
            <a:endParaRPr lang="fi-FI" dirty="0"/>
          </a:p>
          <a:p>
            <a:pPr>
              <a:buFontTx/>
              <a:buChar char="-"/>
            </a:pPr>
            <a:endParaRPr lang="fi-FI" dirty="0"/>
          </a:p>
        </p:txBody>
      </p:sp>
    </p:spTree>
    <p:extLst>
      <p:ext uri="{BB962C8B-B14F-4D97-AF65-F5344CB8AC3E}">
        <p14:creationId xmlns:p14="http://schemas.microsoft.com/office/powerpoint/2010/main" val="134468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BEA9C9-A053-995E-A892-678DB2BAF61B}"/>
              </a:ext>
            </a:extLst>
          </p:cNvPr>
          <p:cNvSpPr>
            <a:spLocks noGrp="1"/>
          </p:cNvSpPr>
          <p:nvPr>
            <p:ph type="title"/>
          </p:nvPr>
        </p:nvSpPr>
        <p:spPr/>
        <p:txBody>
          <a:bodyPr anchor="ctr"/>
          <a:lstStyle/>
          <a:p>
            <a:r>
              <a:rPr lang="fi-FI" sz="3200"/>
              <a:t>Rahoituksen reunaehtoja</a:t>
            </a:r>
          </a:p>
        </p:txBody>
      </p:sp>
      <p:sp>
        <p:nvSpPr>
          <p:cNvPr id="3" name="Sisällön paikkamerkki 2">
            <a:extLst>
              <a:ext uri="{FF2B5EF4-FFF2-40B4-BE49-F238E27FC236}">
                <a16:creationId xmlns:a16="http://schemas.microsoft.com/office/drawing/2014/main" id="{73A52462-BA3B-CC2F-EC7F-A917E37B95E1}"/>
              </a:ext>
            </a:extLst>
          </p:cNvPr>
          <p:cNvSpPr>
            <a:spLocks noGrp="1"/>
          </p:cNvSpPr>
          <p:nvPr>
            <p:ph idx="1"/>
          </p:nvPr>
        </p:nvSpPr>
        <p:spPr>
          <a:xfrm>
            <a:off x="838200" y="1295401"/>
            <a:ext cx="10515600" cy="4452256"/>
          </a:xfrm>
        </p:spPr>
        <p:txBody>
          <a:bodyPr vert="horz" lIns="0" tIns="0" rIns="0" bIns="0" rtlCol="0" anchor="t">
            <a:noAutofit/>
          </a:bodyPr>
          <a:lstStyle/>
          <a:p>
            <a:pPr lvl="1">
              <a:buFont typeface="Wingdings" panose="05000000000000000000" pitchFamily="2" charset="2"/>
              <a:buChar char="Ø"/>
            </a:pPr>
            <a:r>
              <a:rPr lang="fi-FI" sz="2400" dirty="0"/>
              <a:t>Hanke ei saa olla hakijan perustoimintaa tai lakisääteistä toimintaa.</a:t>
            </a:r>
          </a:p>
          <a:p>
            <a:pPr lvl="1">
              <a:buFont typeface="Wingdings" panose="05000000000000000000" pitchFamily="2" charset="2"/>
              <a:buChar char="Ø"/>
            </a:pPr>
            <a:r>
              <a:rPr lang="fi-FI" sz="2400" dirty="0">
                <a:ea typeface="Tahoma"/>
                <a:cs typeface="Tahoma"/>
              </a:rPr>
              <a:t>Hakijan on oltava julkisoikeudellinen yhteisö tai yksityisoikeudellinen oikeushenkilö.</a:t>
            </a:r>
          </a:p>
          <a:p>
            <a:pPr lvl="1">
              <a:buFont typeface="Wingdings" panose="05000000000000000000" pitchFamily="2" charset="2"/>
              <a:buChar char="Ø"/>
            </a:pPr>
            <a:r>
              <a:rPr lang="fi-FI" sz="2400" dirty="0"/>
              <a:t>ESR+-tuki voi olla enintään 80 % hankkeen hyväksyttävistä kokonaiskustannuksista.</a:t>
            </a:r>
          </a:p>
          <a:p>
            <a:pPr lvl="1">
              <a:buFont typeface="Wingdings" panose="05000000000000000000" pitchFamily="2" charset="2"/>
              <a:buChar char="Ø"/>
            </a:pPr>
            <a:r>
              <a:rPr lang="fi-FI" sz="2400" dirty="0"/>
              <a:t>Hakijan on osallistuttava itse hankkeen rahoittamiseen. (omarahoitusosuus). Lisäksi hankkeessa voi olla myös muuta rahoitusta, joka voi olla kunta- tai muuta julkista ja/tai yksityistä rahoitusta.</a:t>
            </a:r>
          </a:p>
          <a:p>
            <a:pPr lvl="1">
              <a:buFont typeface="Wingdings" panose="05000000000000000000" pitchFamily="2" charset="2"/>
              <a:buChar char="Ø"/>
            </a:pPr>
            <a:r>
              <a:rPr lang="fi-FI" sz="2400" dirty="0"/>
              <a:t>Hankkeiden toiminnan on oltava voittoa tavoittelematonta ja tulosten on oltava yleisesti hyödynnettävissä. </a:t>
            </a:r>
          </a:p>
          <a:p>
            <a:pPr lvl="1">
              <a:buFont typeface="Wingdings" panose="05000000000000000000" pitchFamily="2" charset="2"/>
              <a:buChar char="Ø"/>
            </a:pPr>
            <a:r>
              <a:rPr lang="fi-FI" sz="2400" dirty="0"/>
              <a:t>Rahoitettavaksi hyväksyttävien hankkeiden hakijoiden tulee täyttää </a:t>
            </a:r>
            <a:r>
              <a:rPr lang="fi-FI" sz="2400" dirty="0">
                <a:hlinkClick r:id="rId2"/>
              </a:rPr>
              <a:t>yleiset valintaperusteet</a:t>
            </a:r>
            <a:r>
              <a:rPr lang="fi-FI" sz="2400" dirty="0"/>
              <a:t> </a:t>
            </a:r>
            <a:r>
              <a:rPr lang="fi-FI" sz="1800" dirty="0"/>
              <a:t>(rakennerahastot.fi).</a:t>
            </a:r>
          </a:p>
        </p:txBody>
      </p:sp>
    </p:spTree>
    <p:extLst>
      <p:ext uri="{BB962C8B-B14F-4D97-AF65-F5344CB8AC3E}">
        <p14:creationId xmlns:p14="http://schemas.microsoft.com/office/powerpoint/2010/main" val="70742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917BB0-4C40-13A5-FD15-641A80362FC3}"/>
              </a:ext>
            </a:extLst>
          </p:cNvPr>
          <p:cNvSpPr>
            <a:spLocks noGrp="1"/>
          </p:cNvSpPr>
          <p:nvPr>
            <p:ph type="title"/>
          </p:nvPr>
        </p:nvSpPr>
        <p:spPr>
          <a:xfrm>
            <a:off x="566057" y="310697"/>
            <a:ext cx="10787743" cy="527503"/>
          </a:xfrm>
        </p:spPr>
        <p:txBody>
          <a:bodyPr anchor="t"/>
          <a:lstStyle/>
          <a:p>
            <a:r>
              <a:rPr lang="fi-FI" sz="3200"/>
              <a:t>Hankesuunnitelman laadinta</a:t>
            </a:r>
          </a:p>
        </p:txBody>
      </p:sp>
      <p:sp>
        <p:nvSpPr>
          <p:cNvPr id="3" name="Sisällön paikkamerkki 2">
            <a:extLst>
              <a:ext uri="{FF2B5EF4-FFF2-40B4-BE49-F238E27FC236}">
                <a16:creationId xmlns:a16="http://schemas.microsoft.com/office/drawing/2014/main" id="{F1FB4864-91C1-C89D-FFAC-96960BF73F4C}"/>
              </a:ext>
            </a:extLst>
          </p:cNvPr>
          <p:cNvSpPr>
            <a:spLocks noGrp="1"/>
          </p:cNvSpPr>
          <p:nvPr>
            <p:ph idx="1"/>
          </p:nvPr>
        </p:nvSpPr>
        <p:spPr>
          <a:xfrm>
            <a:off x="386443" y="1002438"/>
            <a:ext cx="11419113" cy="4874895"/>
          </a:xfrm>
        </p:spPr>
        <p:txBody>
          <a:bodyPr vert="horz" lIns="0" tIns="0" rIns="0" bIns="0" rtlCol="0" anchor="t">
            <a:noAutofit/>
          </a:bodyPr>
          <a:lstStyle/>
          <a:p>
            <a:r>
              <a:rPr lang="fi-FI" sz="2000"/>
              <a:t>Hankkeelle tulee olla selkeä tarve. </a:t>
            </a:r>
            <a:r>
              <a:rPr lang="fi-FI" sz="2000" b="1"/>
              <a:t>Perustele</a:t>
            </a:r>
            <a:r>
              <a:rPr lang="fi-FI" sz="2000"/>
              <a:t> hakemukselle konkreettisesti </a:t>
            </a:r>
            <a:r>
              <a:rPr lang="fi-FI" sz="2000" b="1"/>
              <a:t>tarve</a:t>
            </a:r>
            <a:r>
              <a:rPr lang="fi-FI" sz="2000"/>
              <a:t> ja ongelma, johon hankkeella haetaan ratkaisua.</a:t>
            </a:r>
          </a:p>
          <a:p>
            <a:r>
              <a:rPr lang="fi-FI" sz="2000"/>
              <a:t>Ole hyvissä ajoin yhteydessä hankkeen toteutuksen kannalta keskeisiin yhteistyökumppaneihin ja sovi yhteistyön muodoista. </a:t>
            </a:r>
            <a:r>
              <a:rPr lang="fi-FI" sz="2000" b="1"/>
              <a:t>Liitä sopimus yhteistyöstä hakemukselle</a:t>
            </a:r>
            <a:r>
              <a:rPr lang="fi-FI" sz="2000"/>
              <a:t>.</a:t>
            </a:r>
          </a:p>
          <a:p>
            <a:r>
              <a:rPr lang="fi-FI" sz="2000"/>
              <a:t>Määrittele hankkeen tavoitteet ja kuvaa ne konkreettisesti hakemukselle.</a:t>
            </a:r>
          </a:p>
          <a:p>
            <a:r>
              <a:rPr lang="fi-FI" sz="2000" b="1"/>
              <a:t>Kuvaa hankkeen toimenpiteet selkeästi</a:t>
            </a:r>
            <a:r>
              <a:rPr lang="fi-FI" sz="2000"/>
              <a:t> ja konkreettisesti hakemukselle. Jäsentele hankkeen toiminta esimerkiksi työpaketteihin ja kuvaa niiden sisällä toteutettavat toimenpiteet yksityiskohtaisesti. </a:t>
            </a:r>
            <a:r>
              <a:rPr lang="fi-FI" sz="2000" b="1"/>
              <a:t>Konkretisoi</a:t>
            </a:r>
            <a:r>
              <a:rPr lang="fi-FI" sz="2000"/>
              <a:t>: esim. ryhmätoimintojen sisältö, kesto, osallistujamäärää.</a:t>
            </a:r>
          </a:p>
          <a:p>
            <a:r>
              <a:rPr lang="fi-FI" sz="2000" b="1"/>
              <a:t>Aikatauluta</a:t>
            </a:r>
            <a:r>
              <a:rPr lang="fi-FI" sz="2000"/>
              <a:t> toimenpiteet koko hankeajalle siten, että toimenpiteiden eteneminen on seurattavissa.</a:t>
            </a:r>
          </a:p>
          <a:p>
            <a:r>
              <a:rPr lang="fi-FI" sz="2000"/>
              <a:t>Esitä suunnitelma toiminnan jatkumisesta ja vakiinnuttamisesta sekä tulosten levittämisestä hankkeen päätyttyä.</a:t>
            </a:r>
          </a:p>
          <a:p>
            <a:endParaRPr lang="fi-FI" sz="2000"/>
          </a:p>
          <a:p>
            <a:pPr marL="0" indent="0">
              <a:buNone/>
            </a:pPr>
            <a:endParaRPr lang="fi-FI" sz="2000"/>
          </a:p>
          <a:p>
            <a:pPr marL="0" indent="0">
              <a:buNone/>
            </a:pPr>
            <a:br>
              <a:rPr lang="fi-FI"/>
            </a:br>
            <a:endParaRPr lang="fi-FI"/>
          </a:p>
          <a:p>
            <a:pPr marL="0" indent="0">
              <a:buNone/>
            </a:pPr>
            <a:endParaRPr lang="fi-FI"/>
          </a:p>
          <a:p>
            <a:pPr marL="0" indent="0">
              <a:buNone/>
            </a:pPr>
            <a:endParaRPr lang="fi-FI">
              <a:ea typeface="Tahoma"/>
              <a:cs typeface="Tahoma"/>
            </a:endParaRPr>
          </a:p>
          <a:p>
            <a:endParaRPr lang="fi-FI"/>
          </a:p>
        </p:txBody>
      </p:sp>
    </p:spTree>
    <p:extLst>
      <p:ext uri="{BB962C8B-B14F-4D97-AF65-F5344CB8AC3E}">
        <p14:creationId xmlns:p14="http://schemas.microsoft.com/office/powerpoint/2010/main" val="3380898916"/>
      </p:ext>
    </p:extLst>
  </p:cSld>
  <p:clrMapOvr>
    <a:masterClrMapping/>
  </p:clrMapOvr>
</p:sld>
</file>

<file path=ppt/theme/theme1.xml><?xml version="1.0" encoding="utf-8"?>
<a:theme xmlns:a="http://schemas.openxmlformats.org/drawingml/2006/main" name="Office-teema">
  <a:themeElements>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_TEM-logo" id="{404F51EF-D9AE-AC4C-93F0-C51AE1CFA334}" vid="{1F4B9051-922E-F843-8D00-507E33FDF3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fb1dc6-d5f2-4f67-b270-210d6bba50ab">
      <Terms xmlns="http://schemas.microsoft.com/office/infopath/2007/PartnerControls"/>
    </lcf76f155ced4ddcb4097134ff3c332f>
    <Huome xmlns="4efb1dc6-d5f2-4f67-b270-210d6bba50ab" xsi:nil="true"/>
    <TaxCatchAll xmlns="a90a8554-5475-4609-9feb-2f024996965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44055F0B18DAF943AD369F0DCC79C1EE" ma:contentTypeVersion="19" ma:contentTypeDescription="Luo uusi asiakirja." ma:contentTypeScope="" ma:versionID="5116ba185bfe343fb0b7fcd51dd4c363">
  <xsd:schema xmlns:xsd="http://www.w3.org/2001/XMLSchema" xmlns:xs="http://www.w3.org/2001/XMLSchema" xmlns:p="http://schemas.microsoft.com/office/2006/metadata/properties" xmlns:ns2="4efb1dc6-d5f2-4f67-b270-210d6bba50ab" xmlns:ns3="983a6ed7-3b14-4ed5-9bd0-999a5c6a4b10" xmlns:ns4="a90a8554-5475-4609-9feb-2f024996965b" targetNamespace="http://schemas.microsoft.com/office/2006/metadata/properties" ma:root="true" ma:fieldsID="fc7ca807aa2b0be9c70f48d0985fc341" ns2:_="" ns3:_="" ns4:_="">
    <xsd:import namespace="4efb1dc6-d5f2-4f67-b270-210d6bba50ab"/>
    <xsd:import namespace="983a6ed7-3b14-4ed5-9bd0-999a5c6a4b10"/>
    <xsd:import namespace="a90a8554-5475-4609-9feb-2f02499696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Huo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b1dc6-d5f2-4f67-b270-210d6bba5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d2c86073-d20c-4242-97f1-555d656055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uome" ma:index="26" nillable="true" ma:displayName="Huom!" ma:format="Dropdown" ma:internalName="Huo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a6ed7-3b14-4ed5-9bd0-999a5c6a4b10"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5338855-2dba-4ce2-9306-f969fecebfc7}" ma:internalName="TaxCatchAll" ma:showField="CatchAllData" ma:web="983a6ed7-3b14-4ed5-9bd0-999a5c6a4b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AD4C04-8ADA-40C7-9D45-FF7C2C6AD5CA}">
  <ds:schemaRefs>
    <ds:schemaRef ds:uri="http://schemas.openxmlformats.org/package/2006/metadata/core-properties"/>
    <ds:schemaRef ds:uri="http://schemas.microsoft.com/office/2006/documentManagement/types"/>
    <ds:schemaRef ds:uri="4efb1dc6-d5f2-4f67-b270-210d6bba50ab"/>
    <ds:schemaRef ds:uri="http://purl.org/dc/dcmitype/"/>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a90a8554-5475-4609-9feb-2f024996965b"/>
    <ds:schemaRef ds:uri="983a6ed7-3b14-4ed5-9bd0-999a5c6a4b10"/>
  </ds:schemaRefs>
</ds:datastoreItem>
</file>

<file path=customXml/itemProps2.xml><?xml version="1.0" encoding="utf-8"?>
<ds:datastoreItem xmlns:ds="http://schemas.openxmlformats.org/officeDocument/2006/customXml" ds:itemID="{F83525FC-32DC-4008-8CCB-EA6647E85991}">
  <ds:schemaRefs>
    <ds:schemaRef ds:uri="4efb1dc6-d5f2-4f67-b270-210d6bba50ab"/>
    <ds:schemaRef ds:uri="983a6ed7-3b14-4ed5-9bd0-999a5c6a4b10"/>
    <ds:schemaRef ds:uri="a90a8554-5475-4609-9feb-2f0249969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F5374A-8F00-4556-8D4C-3399FC32B193}">
  <ds:schemaRefs>
    <ds:schemaRef ds:uri="http://schemas.microsoft.com/sharepoint/v3/contenttype/fo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FI_EU-rahastot_TEM_v3_TEM-logo (2)</Template>
  <TotalTime>70</TotalTime>
  <Words>2442</Words>
  <Application>Microsoft Office PowerPoint</Application>
  <PresentationFormat>Laajakuva</PresentationFormat>
  <Paragraphs>231</Paragraphs>
  <Slides>37</Slides>
  <Notes>1</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37</vt:i4>
      </vt:variant>
    </vt:vector>
  </HeadingPairs>
  <TitlesOfParts>
    <vt:vector size="45" baseType="lpstr">
      <vt:lpstr>Arial</vt:lpstr>
      <vt:lpstr>Calibri</vt:lpstr>
      <vt:lpstr>Courier New</vt:lpstr>
      <vt:lpstr>Source Sans Pro</vt:lpstr>
      <vt:lpstr>System Font Regular</vt:lpstr>
      <vt:lpstr>Tahoma</vt:lpstr>
      <vt:lpstr>Wingdings</vt:lpstr>
      <vt:lpstr>Office-teema</vt:lpstr>
      <vt:lpstr>ESR+ -hakuinfo Kansalaistoimijalähtöisen kehittämisen hankehaku (1/2026) Erityistavoite 4.3  Yhdenvertaiseen osallisuuteen</vt:lpstr>
      <vt:lpstr>Hakuinfon sisältö</vt:lpstr>
      <vt:lpstr>Rakennerahasto-elinvoimakeskusten  toimialueet</vt:lpstr>
      <vt:lpstr>ESR+ -ohjelma, ET 4.3 Yhdenvertaiseen osallisuuteen</vt:lpstr>
      <vt:lpstr>Kansalaistoimijalähtöisen kehittämisen hakujen sisältöä ohjaavat:</vt:lpstr>
      <vt:lpstr>Hakemuksen laatiminen  Rahoitusasiantuntija Tuija Tuomela</vt:lpstr>
      <vt:lpstr>Rahoitettava toiminta</vt:lpstr>
      <vt:lpstr>Rahoituksen reunaehtoja</vt:lpstr>
      <vt:lpstr>Hankesuunnitelman laadinta</vt:lpstr>
      <vt:lpstr>Hankkeen osallistujat</vt:lpstr>
      <vt:lpstr>4.3 Yhdenvertaiseen osallisuuteen: indikaattoritavoite 2029 Itä-Suomi</vt:lpstr>
      <vt:lpstr>   Erityistavoite 4.3 Tuotos- ja  tulosindikaattoreiden toteutuminen hankkeessa </vt:lpstr>
      <vt:lpstr>Resurssit ja budjetti</vt:lpstr>
      <vt:lpstr>Horisontaaliset periaatteet</vt:lpstr>
      <vt:lpstr>Kustannusmalli ja palkkakustannukset   Rahoitusasiantuntija Niina Suorsa</vt:lpstr>
      <vt:lpstr>Kustannusmalli ja palkkakustannusmalli</vt:lpstr>
      <vt:lpstr>Hankehenkilöstön työtehtävät</vt:lpstr>
      <vt:lpstr>Hankehenkilöstön palkkojen määrittely  -palkkojen yksikkökustannukset</vt:lpstr>
      <vt:lpstr>Palkkojen määrittelyssä käytetty aineisto</vt:lpstr>
      <vt:lpstr>Vaihtoehto 1: Tehtävän tai henkilön todellinen palkka </vt:lpstr>
      <vt:lpstr>Vaihtoehto 2. Johdettu asiakirjoista ja mukautettu 12 kuukauden jaksoa vastaavaksi</vt:lpstr>
      <vt:lpstr>Vaihtoehto 3. Keskiarvo saman palkkaluokan työntekijöiden, tai vastaavien tehtävien palkkakustannuksista</vt:lpstr>
      <vt:lpstr>Vaihtoehto 4. Keskiarvo riittävän lähellä olevista vastaavista palkkakustannuksista</vt:lpstr>
      <vt:lpstr>Vaihtoehto 5. Työehtosopimus, ammattiliiton palkkasuositus tai tilasto</vt:lpstr>
      <vt:lpstr>Vaihtoehto 6.</vt:lpstr>
      <vt:lpstr>Palkkojen määrittelyn todentaminen</vt:lpstr>
      <vt:lpstr>Hankkeiden  valintaperusteet    Kehittämishankeryhmän ryhmäpäällikkö Jonna Moilanen</vt:lpstr>
      <vt:lpstr>Hankkeiden valintaprosessi</vt:lpstr>
      <vt:lpstr>Hankkeiden valintaperusteet</vt:lpstr>
      <vt:lpstr>Yleiset valintaperusteet (1)</vt:lpstr>
      <vt:lpstr>Yleiset valintaperusteet (2)</vt:lpstr>
      <vt:lpstr>Yleiset valintaperusteet (3)</vt:lpstr>
      <vt:lpstr>Erityiset valintaperusteet 0-5 p.</vt:lpstr>
      <vt:lpstr>Horisontaaliset valintaperusteet 0-3 p. + maakunnallinen tarkentava valintaperuste 0-5p. </vt:lpstr>
      <vt:lpstr>Hakemusta valmistellessa tutustu näihin:</vt:lpstr>
      <vt:lpstr>Infomateriaali ja yhteystiedot</vt:lpstr>
      <vt:lpstr>Keskustelua ja kysymyksiä?     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Kansalaistoimijalähtöisen kehittämisen hankehaku Itä-Suomessa 2026</dc:title>
  <dc:creator>Moilanen Jonna</dc:creator>
  <cp:lastModifiedBy>Leikas Sirpa (Elinvoimakeskus)</cp:lastModifiedBy>
  <cp:revision>5</cp:revision>
  <cp:lastPrinted>2026-03-25T09:22:44Z</cp:lastPrinted>
  <dcterms:created xsi:type="dcterms:W3CDTF">2026-01-01T11:34:52Z</dcterms:created>
  <dcterms:modified xsi:type="dcterms:W3CDTF">2026-03-25T10:51:31Z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0x01010044055F0B18DAF943AD369F0DCC79C1EE</vt:lpwstr>
  </property>
  <property fmtid="{D5CDD505-2E9C-101B-9397-08002B2CF9AE}" pid="3" name="MediaServiceImageTags">
    <vt:lpwstr/>
  </property>
</Properties>
</file>