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5" r:id="rId5"/>
    <p:sldId id="290" r:id="rId6"/>
    <p:sldId id="293" r:id="rId7"/>
    <p:sldId id="291" r:id="rId8"/>
    <p:sldId id="292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B95"/>
    <a:srgbClr val="D1E371"/>
    <a:srgbClr val="0066CC"/>
    <a:srgbClr val="195C98"/>
    <a:srgbClr val="00A4CD"/>
    <a:srgbClr val="FF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17" autoAdjust="0"/>
  </p:normalViewPr>
  <p:slideViewPr>
    <p:cSldViewPr snapToGrid="0">
      <p:cViewPr varScale="1">
        <p:scale>
          <a:sx n="99" d="100"/>
          <a:sy n="99" d="100"/>
        </p:scale>
        <p:origin x="72" y="1236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B766C-D144-4860-8378-C8AED84E14A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95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99AB-4804-4C60-813F-F39098C3B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107BD5-4907-45D0-8AC8-EE00C4E1E8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5126C2F4-CD3E-DE40-B9E4-0D0F09D339C5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rgbClr val="195C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6404" y="-93225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rgbClr val="19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Kuva 22">
            <a:extLst>
              <a:ext uri="{FF2B5EF4-FFF2-40B4-BE49-F238E27FC236}">
                <a16:creationId xmlns:a16="http://schemas.microsoft.com/office/drawing/2014/main" id="{1C046967-E22F-D446-AAE0-4AE5894A24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0934" y="6061887"/>
            <a:ext cx="2720547" cy="620421"/>
          </a:xfrm>
          <a:prstGeom prst="rect">
            <a:avLst/>
          </a:prstGeom>
        </p:spPr>
      </p:pic>
      <p:sp>
        <p:nvSpPr>
          <p:cNvPr id="8" name="Tekstiruutu 18">
            <a:extLst>
              <a:ext uri="{FF2B5EF4-FFF2-40B4-BE49-F238E27FC236}">
                <a16:creationId xmlns:a16="http://schemas.microsoft.com/office/drawing/2014/main" id="{3B4F48B9-42BE-EE4B-AECF-066D7BD77D75}"/>
              </a:ext>
            </a:extLst>
          </p:cNvPr>
          <p:cNvSpPr txBox="1"/>
          <p:nvPr userDrawn="1"/>
        </p:nvSpPr>
        <p:spPr>
          <a:xfrm>
            <a:off x="2753497" y="6191420"/>
            <a:ext cx="6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Uudistuva ja osaava Suomi 2021–2027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8FC277-F1D0-463B-A1C3-C3614741BD8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96" y="5861273"/>
            <a:ext cx="2797060" cy="9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50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51" r:id="rId12"/>
    <p:sldLayoutId id="2147483654" r:id="rId13"/>
    <p:sldLayoutId id="21474836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sources/policy/communication/support_kit_visibility_2127/fi.pdf" TargetMode="External"/><Relationship Id="rId7" Type="http://schemas.openxmlformats.org/officeDocument/2006/relationships/hyperlink" Target="https://tem.emmi.fi/l/wNqPv_7RRn9L" TargetMode="External"/><Relationship Id="rId2" Type="http://schemas.openxmlformats.org/officeDocument/2006/relationships/hyperlink" Target="https://rakennerahastot.fi/viestint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c.europa.eu/regional_policy/policy/communication/online-generator_en" TargetMode="External"/><Relationship Id="rId5" Type="http://schemas.openxmlformats.org/officeDocument/2006/relationships/hyperlink" Target="https://ec.europa.eu/regional_policy/information-sources/logo-download-center_en" TargetMode="External"/><Relationship Id="rId4" Type="http://schemas.openxmlformats.org/officeDocument/2006/relationships/hyperlink" Target="https://ec.europa.eu/regional_policy/sources/policy/communication/communicating_cohesion_policy_2127_f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anke%20viestim&#228;ll&#228;%20n&#228;kyv&#228;ks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ädessä hehkulamppu, joka loistaa sinisellä pohjalla.">
            <a:extLst>
              <a:ext uri="{FF2B5EF4-FFF2-40B4-BE49-F238E27FC236}">
                <a16:creationId xmlns:a16="http://schemas.microsoft.com/office/drawing/2014/main" id="{8FBBF42A-3F86-AC3A-90DD-DD017119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5" y="0"/>
            <a:ext cx="5898074" cy="5898074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125509-A629-460D-97F1-B42FC907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8" y="692594"/>
            <a:ext cx="6756880" cy="4784662"/>
          </a:xfrm>
        </p:spPr>
        <p:txBody>
          <a:bodyPr anchor="ctr">
            <a:normAutofit/>
          </a:bodyPr>
          <a:lstStyle/>
          <a:p>
            <a:r>
              <a:rPr lang="fi-FI" sz="5400" dirty="0"/>
              <a:t>Viestimällä </a:t>
            </a:r>
            <a:br>
              <a:rPr lang="fi-FI" sz="5400" dirty="0"/>
            </a:br>
            <a:r>
              <a:rPr lang="fi-FI" sz="5400" dirty="0"/>
              <a:t>hanke näkyväksi</a:t>
            </a:r>
            <a:br>
              <a:rPr lang="fi-FI" sz="6600" dirty="0"/>
            </a:br>
            <a:br>
              <a:rPr lang="fi-FI" sz="6600" dirty="0"/>
            </a:br>
            <a:r>
              <a:rPr lang="fi-FI" sz="4400" dirty="0"/>
              <a:t>Ohjeet ja materiaalit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197A70C-F0EB-26A5-5478-18C7FC0F0EA2}"/>
              </a:ext>
            </a:extLst>
          </p:cNvPr>
          <p:cNvSpPr txBox="1"/>
          <p:nvPr/>
        </p:nvSpPr>
        <p:spPr>
          <a:xfrm>
            <a:off x="8293729" y="4898571"/>
            <a:ext cx="25397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>
                <a:solidFill>
                  <a:srgbClr val="185B95"/>
                </a:solidFill>
              </a:rPr>
              <a:t>ESR+    EAKR    JTF</a:t>
            </a:r>
          </a:p>
        </p:txBody>
      </p:sp>
      <p:grpSp>
        <p:nvGrpSpPr>
          <p:cNvPr id="7" name="Ryhmä 6" descr="rakennerahastot.fi">
            <a:extLst>
              <a:ext uri="{FF2B5EF4-FFF2-40B4-BE49-F238E27FC236}">
                <a16:creationId xmlns:a16="http://schemas.microsoft.com/office/drawing/2014/main" id="{4EC805D9-998C-2AA7-9D1D-F7B7EC87687F}"/>
              </a:ext>
            </a:extLst>
          </p:cNvPr>
          <p:cNvGrpSpPr/>
          <p:nvPr/>
        </p:nvGrpSpPr>
        <p:grpSpPr>
          <a:xfrm>
            <a:off x="7620000" y="5425840"/>
            <a:ext cx="4693920" cy="370115"/>
            <a:chOff x="7620000" y="5425840"/>
            <a:chExt cx="4693920" cy="370115"/>
          </a:xfrm>
        </p:grpSpPr>
        <p:sp>
          <p:nvSpPr>
            <p:cNvPr id="4" name="Suunnikas 3" descr="rakennerahastot.fi">
              <a:extLst>
                <a:ext uri="{FF2B5EF4-FFF2-40B4-BE49-F238E27FC236}">
                  <a16:creationId xmlns:a16="http://schemas.microsoft.com/office/drawing/2014/main" id="{F58BA377-D499-3978-45BE-F82A8ACC0641}"/>
                </a:ext>
              </a:extLst>
            </p:cNvPr>
            <p:cNvSpPr/>
            <p:nvPr/>
          </p:nvSpPr>
          <p:spPr>
            <a:xfrm>
              <a:off x="7620000" y="5425840"/>
              <a:ext cx="4693920" cy="370115"/>
            </a:xfrm>
            <a:prstGeom prst="parallelogram">
              <a:avLst/>
            </a:prstGeom>
            <a:solidFill>
              <a:srgbClr val="D1E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D50261F6-DAEC-1E25-479C-36321DB0084C}"/>
                </a:ext>
              </a:extLst>
            </p:cNvPr>
            <p:cNvSpPr txBox="1"/>
            <p:nvPr/>
          </p:nvSpPr>
          <p:spPr>
            <a:xfrm>
              <a:off x="8520459" y="5457008"/>
              <a:ext cx="31345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fi-FI" sz="2000" dirty="0">
                  <a:solidFill>
                    <a:srgbClr val="185B95"/>
                  </a:solidFill>
                </a:rPr>
                <a:t>www.rakennerahastot.fi</a:t>
              </a: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C015683E-E7C3-1982-5132-B738E1DB3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C0C930-BC1B-5EEF-4AAF-61F839DD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138"/>
            <a:ext cx="10515600" cy="697584"/>
          </a:xfrm>
        </p:spPr>
        <p:txBody>
          <a:bodyPr/>
          <a:lstStyle/>
          <a:p>
            <a:r>
              <a:rPr lang="fi-FI" dirty="0"/>
              <a:t>Hankkeen viestintä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6BFE9DE-2BBF-0AAC-96C1-CE145B928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047193"/>
              </p:ext>
            </p:extLst>
          </p:nvPr>
        </p:nvGraphicFramePr>
        <p:xfrm>
          <a:off x="838200" y="1350630"/>
          <a:ext cx="10785050" cy="3937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72407">
                  <a:extLst>
                    <a:ext uri="{9D8B030D-6E8A-4147-A177-3AD203B41FA5}">
                      <a16:colId xmlns:a16="http://schemas.microsoft.com/office/drawing/2014/main" val="1233995494"/>
                    </a:ext>
                  </a:extLst>
                </a:gridCol>
                <a:gridCol w="5712643">
                  <a:extLst>
                    <a:ext uri="{9D8B030D-6E8A-4147-A177-3AD203B41FA5}">
                      <a16:colId xmlns:a16="http://schemas.microsoft.com/office/drawing/2014/main" val="3122743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185B95"/>
                          </a:solidFill>
                        </a:rPr>
                        <a:t>Mitä viestitään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dirty="0">
                          <a:solidFill>
                            <a:srgbClr val="185B95"/>
                          </a:solidFill>
                          <a:latin typeface="+mn-lt"/>
                          <a:ea typeface="+mn-ea"/>
                          <a:cs typeface="+mn-cs"/>
                        </a:rPr>
                        <a:t>Viestintäväline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Kuvaus hankkeesta: </a:t>
                      </a:r>
                      <a:br>
                        <a:rPr lang="fi-FI" dirty="0"/>
                      </a:br>
                      <a:r>
                        <a:rPr lang="fi-FI" dirty="0"/>
                        <a:t>tavoitteet, toimenpiteet, tulokset, unionilta saatu rahoitustuki, EU-logo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Hankkeen: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Verkkosivu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Sometilit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3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Euroopan unionilta hankkeelle saatu rahoitus, EU-logo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Asiakirjat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Viestintä- ja markkinointimateriaalit, mainostuotteet, julkaisut, videot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Tapahtuma, tilaisuus, koulutus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Tarrat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7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Tietoa hankkeesta ja hankkeen saamasta EU:n tuesta.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dirty="0"/>
                        <a:t>Ohjeistuksen mukaan joku alla mainituista: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Juliste tai elektroninen näyttö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Pysyvä tiedotuskyltti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Viestintätapahtuma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93008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8A1DDAB-ECB7-935D-B08D-C4FA3E29231B}"/>
              </a:ext>
            </a:extLst>
          </p:cNvPr>
          <p:cNvSpPr txBox="1"/>
          <p:nvPr/>
        </p:nvSpPr>
        <p:spPr>
          <a:xfrm>
            <a:off x="9570886" y="4468293"/>
            <a:ext cx="16760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Hankkeen toteutuspaikalle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69333CD-1B4E-C65C-6FF2-25E44633BB53}"/>
              </a:ext>
            </a:extLst>
          </p:cNvPr>
          <p:cNvSpPr txBox="1"/>
          <p:nvPr/>
        </p:nvSpPr>
        <p:spPr>
          <a:xfrm>
            <a:off x="1283616" y="5353481"/>
            <a:ext cx="96247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>
                <a:solidFill>
                  <a:srgbClr val="185B95"/>
                </a:solidFill>
              </a:rPr>
              <a:t>Viestintätuotteiden on oltava selkeitä, helposti luettavia ja hyvin yleisön nähtävillä.</a:t>
            </a:r>
          </a:p>
        </p:txBody>
      </p:sp>
      <p:sp>
        <p:nvSpPr>
          <p:cNvPr id="7" name="Oikea aaltosulje 6">
            <a:extLst>
              <a:ext uri="{FF2B5EF4-FFF2-40B4-BE49-F238E27FC236}">
                <a16:creationId xmlns:a16="http://schemas.microsoft.com/office/drawing/2014/main" id="{6C1B0720-0776-F792-5B42-7D8EA261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5193" y="4468293"/>
            <a:ext cx="65988" cy="47134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76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DD53DB7-9676-929B-313A-2A9B4383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2"/>
                </a:solidFill>
              </a:rPr>
              <a:t>Viestintäohjeet ja materiaalit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8961F5F-D02B-7D82-092D-13E4FE709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46472"/>
              </p:ext>
            </p:extLst>
          </p:nvPr>
        </p:nvGraphicFramePr>
        <p:xfrm>
          <a:off x="802640" y="1140460"/>
          <a:ext cx="10800080" cy="4577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61360">
                  <a:extLst>
                    <a:ext uri="{9D8B030D-6E8A-4147-A177-3AD203B41FA5}">
                      <a16:colId xmlns:a16="http://schemas.microsoft.com/office/drawing/2014/main" val="1865231394"/>
                    </a:ext>
                  </a:extLst>
                </a:gridCol>
                <a:gridCol w="7538720">
                  <a:extLst>
                    <a:ext uri="{9D8B030D-6E8A-4147-A177-3AD203B41FA5}">
                      <a16:colId xmlns:a16="http://schemas.microsoft.com/office/drawing/2014/main" val="3991321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Ohje | materiaali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Mistä löytyy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8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Viestintäohjeet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Päätös rahoituksesta: Tiedotusta ja viestintää koskevat velvollisuudet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Rakennerahastot.fi &gt; Hanketoimijalle &gt; </a:t>
                      </a:r>
                      <a:r>
                        <a:rPr lang="fi-FI" dirty="0">
                          <a:hlinkClick r:id="rId2"/>
                        </a:rPr>
                        <a:t>Viestintä</a:t>
                      </a:r>
                      <a:endParaRPr lang="fi-FI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>
                          <a:hlinkClick r:id="rId3"/>
                        </a:rPr>
                        <a:t>TUKIPAKETTI EU:N NÄKYVYYDEN </a:t>
                      </a:r>
                      <a:r>
                        <a:rPr lang="fi-FI" dirty="0" err="1">
                          <a:hlinkClick r:id="rId3"/>
                        </a:rPr>
                        <a:t>LISÄÄMISEKSI:Brändikirja</a:t>
                      </a:r>
                      <a:r>
                        <a:rPr lang="fi-FI" dirty="0">
                          <a:hlinkClick r:id="rId3"/>
                        </a:rPr>
                        <a:t> 2021–2027 hallintoviranomaisille ja hankkeiden tuensaajille (europa.eu)</a:t>
                      </a:r>
                      <a:endParaRPr lang="fi-FI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Julkaisu: </a:t>
                      </a:r>
                      <a:br>
                        <a:rPr lang="fi-FI" dirty="0"/>
                      </a:br>
                      <a:r>
                        <a:rPr lang="fi-FI" dirty="0">
                          <a:hlinkClick r:id="rId4"/>
                        </a:rPr>
                        <a:t>Koheesiopolitiikasta viestiminen vuosina 2021-2027 </a:t>
                      </a:r>
                      <a:r>
                        <a:rPr lang="fi-FI" dirty="0"/>
                        <a:t>(pdf, europa.eu) Luku 6: Tuensaajan tehtävät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9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EU-lippulogot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Euroopan unionin osarahoittama -logo: </a:t>
                      </a:r>
                      <a:br>
                        <a:rPr lang="fi-FI" dirty="0"/>
                      </a:br>
                      <a:r>
                        <a:rPr lang="fi-FI" dirty="0" err="1">
                          <a:hlinkClick r:id="rId5"/>
                        </a:rPr>
                        <a:t>Inforegio</a:t>
                      </a:r>
                      <a:r>
                        <a:rPr lang="fi-FI" dirty="0">
                          <a:hlinkClick r:id="rId5"/>
                        </a:rPr>
                        <a:t> - </a:t>
                      </a:r>
                      <a:r>
                        <a:rPr lang="fi-FI" dirty="0" err="1">
                          <a:hlinkClick r:id="rId5"/>
                        </a:rPr>
                        <a:t>Download</a:t>
                      </a:r>
                      <a:r>
                        <a:rPr lang="fi-FI" dirty="0">
                          <a:hlinkClick r:id="rId5"/>
                        </a:rPr>
                        <a:t> </a:t>
                      </a:r>
                      <a:r>
                        <a:rPr lang="fi-FI" dirty="0" err="1">
                          <a:hlinkClick r:id="rId5"/>
                        </a:rPr>
                        <a:t>centre</a:t>
                      </a:r>
                      <a:r>
                        <a:rPr lang="fi-FI" dirty="0">
                          <a:hlinkClick r:id="rId5"/>
                        </a:rPr>
                        <a:t> for </a:t>
                      </a:r>
                      <a:r>
                        <a:rPr lang="fi-FI" dirty="0" err="1">
                          <a:hlinkClick r:id="rId5"/>
                        </a:rPr>
                        <a:t>visual</a:t>
                      </a:r>
                      <a:r>
                        <a:rPr lang="fi-FI" dirty="0">
                          <a:hlinkClick r:id="rId5"/>
                        </a:rPr>
                        <a:t> </a:t>
                      </a:r>
                      <a:r>
                        <a:rPr lang="fi-FI" dirty="0" err="1">
                          <a:hlinkClick r:id="rId5"/>
                        </a:rPr>
                        <a:t>elements</a:t>
                      </a:r>
                      <a:r>
                        <a:rPr lang="fi-FI" dirty="0">
                          <a:hlinkClick r:id="rId5"/>
                        </a:rPr>
                        <a:t> (europa.eu)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92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Mallipohja julisteelle ja kyltille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>
                          <a:hlinkClick r:id="rId6"/>
                        </a:rPr>
                        <a:t>Inforegio</a:t>
                      </a:r>
                      <a:r>
                        <a:rPr lang="fi-FI" dirty="0">
                          <a:hlinkClick r:id="rId6"/>
                        </a:rPr>
                        <a:t> - Online </a:t>
                      </a:r>
                      <a:r>
                        <a:rPr lang="fi-FI" dirty="0" err="1">
                          <a:hlinkClick r:id="rId6"/>
                        </a:rPr>
                        <a:t>Generator</a:t>
                      </a:r>
                      <a:r>
                        <a:rPr lang="fi-FI" dirty="0">
                          <a:hlinkClick r:id="rId6"/>
                        </a:rPr>
                        <a:t> (europa.eu)</a:t>
                      </a:r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6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Visuaalinen ilme ja </a:t>
                      </a:r>
                      <a:br>
                        <a:rPr lang="fi-FI" dirty="0"/>
                      </a:br>
                      <a:r>
                        <a:rPr lang="fi-FI" dirty="0"/>
                        <a:t>graafiset elementit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Mediapankki Emmi: </a:t>
                      </a:r>
                      <a:br>
                        <a:rPr lang="fi-FI" dirty="0"/>
                      </a:br>
                      <a:r>
                        <a:rPr lang="fi-FI" dirty="0">
                          <a:hlinkClick r:id="rId7"/>
                        </a:rPr>
                        <a:t>Työ- ja elinkeinoministeriö - Rakennerahastokausi 2021-2027 (emmi.fi)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64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4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C1FC5-4B62-4FD9-DC72-3F70CF10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DBD4FE-BDAB-CD19-D173-5850EB6A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5257800" cy="364533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>
                <a:latin typeface="+mj-lt"/>
                <a:ea typeface="+mj-ea"/>
                <a:cs typeface="+mj-cs"/>
              </a:rPr>
              <a:t>Itä-Suomi: </a:t>
            </a:r>
          </a:p>
          <a:p>
            <a:pPr marL="457200" lvl="1" indent="0">
              <a:buNone/>
            </a:pPr>
            <a:br>
              <a:rPr lang="fi-FI" sz="2200" dirty="0"/>
            </a:br>
            <a:r>
              <a:rPr lang="fi-FI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Puhetta rahasta, ELY-keskus </a:t>
            </a:r>
            <a:br>
              <a:rPr lang="fi-FI" sz="2200" dirty="0"/>
            </a:br>
            <a:r>
              <a:rPr lang="fi-FI" sz="2200" dirty="0"/>
              <a:t>- LinkedIn ja Facebook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>
                <a:latin typeface="+mj-lt"/>
                <a:ea typeface="+mj-ea"/>
                <a:cs typeface="+mj-cs"/>
              </a:rPr>
              <a:t>Valtakunnalliset: </a:t>
            </a:r>
          </a:p>
          <a:p>
            <a:pPr marL="457200" lvl="1" indent="0">
              <a:buNone/>
            </a:pPr>
            <a:br>
              <a:rPr lang="fi-FI" sz="2200" dirty="0"/>
            </a:br>
            <a:r>
              <a:rPr lang="fi-FI" sz="2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rakennerahastot.fi </a:t>
            </a:r>
            <a:br>
              <a:rPr lang="fi-FI" sz="2200" dirty="0"/>
            </a:br>
            <a:r>
              <a:rPr lang="fi-FI" sz="2200" dirty="0"/>
              <a:t>-Facebook ja Twitter</a:t>
            </a:r>
          </a:p>
        </p:txBody>
      </p:sp>
      <p:pic>
        <p:nvPicPr>
          <p:cNvPr id="8" name="Kuvan paikkamerkki 7" descr="ELY-keskuksen Puhetta rahasta LinkedIn tilin piirroskuva, jossa laiva seilaa merellä ja henkilö huutaa megafoniin: &quot;Kaikki kyytiin!&quot; ja  Euroopan unionin osarahoittama -logo. ">
            <a:extLst>
              <a:ext uri="{FF2B5EF4-FFF2-40B4-BE49-F238E27FC236}">
                <a16:creationId xmlns:a16="http://schemas.microsoft.com/office/drawing/2014/main" id="{161CFC64-69CC-B2C7-975F-C2FCF3AADF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 b="2866"/>
          <a:stretch>
            <a:fillRect/>
          </a:stretch>
        </p:blipFill>
        <p:spPr>
          <a:ln w="12700">
            <a:solidFill>
              <a:srgbClr val="195C98"/>
            </a:solidFill>
          </a:ln>
        </p:spPr>
      </p:pic>
      <p:pic>
        <p:nvPicPr>
          <p:cNvPr id="10" name="Kuvan paikkamerkki 9" descr="Rakennerahastot.fi Facebook-tilin kuva, jossa EU:n tähtilippu ja teksti: &quot;EU luo hyvää! #EUArjessa&quot;.">
            <a:extLst>
              <a:ext uri="{FF2B5EF4-FFF2-40B4-BE49-F238E27FC236}">
                <a16:creationId xmlns:a16="http://schemas.microsoft.com/office/drawing/2014/main" id="{F7D4D108-95A8-BA00-F83A-3487487B24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8" b="18408"/>
          <a:stretch>
            <a:fillRect/>
          </a:stretch>
        </p:blipFill>
        <p:spPr>
          <a:ln w="12700">
            <a:solidFill>
              <a:srgbClr val="195C98"/>
            </a:solidFill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64B0B5C-0F11-A16C-88C2-8C5A5F6E0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8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029A501-7433-864B-7850-CBB1AC5E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media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355257-41C9-DED5-2A8A-E7BD85966B3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i-FI" sz="2400" dirty="0" err="1">
                <a:solidFill>
                  <a:srgbClr val="185B95"/>
                </a:solidFill>
              </a:rPr>
              <a:t>Hästägit</a:t>
            </a:r>
            <a:endParaRPr lang="fi-FI" sz="2400" dirty="0">
              <a:solidFill>
                <a:srgbClr val="185B95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537C698-A6A6-7FDC-4350-0EE0141E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#Rakennerahastot</a:t>
            </a:r>
          </a:p>
          <a:p>
            <a:r>
              <a:rPr lang="fi-FI" dirty="0"/>
              <a:t>#UudistuvaJaOsaavaSuomi</a:t>
            </a:r>
          </a:p>
          <a:p>
            <a:r>
              <a:rPr lang="fi-FI" dirty="0"/>
              <a:t>#ESRplus</a:t>
            </a:r>
          </a:p>
          <a:p>
            <a:r>
              <a:rPr lang="fi-FI" dirty="0"/>
              <a:t>#EAKR</a:t>
            </a:r>
          </a:p>
          <a:p>
            <a:r>
              <a:rPr lang="fi-FI" dirty="0"/>
              <a:t>#JTF</a:t>
            </a:r>
          </a:p>
          <a:p>
            <a:r>
              <a:rPr lang="fi-FI" dirty="0"/>
              <a:t>#TuloksiaIdästä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15D75E9-CEE6-EA19-F8BE-0E214796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185B95"/>
                </a:solidFill>
              </a:rPr>
              <a:t>Video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A90BC61-EF2B-4DEA-00D3-23A30B6480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>
              <a:hlinkClick r:id="rId2" action="ppaction://hlinkfile"/>
            </a:endParaRPr>
          </a:p>
          <a:p>
            <a:r>
              <a:rPr lang="fi-FI" dirty="0">
                <a:hlinkClick r:id="rId2" action="ppaction://hlinkfile"/>
              </a:rPr>
              <a:t>ESR+ -hanke viestimällä näkyväksi</a:t>
            </a:r>
            <a:r>
              <a:rPr lang="fi-FI" dirty="0"/>
              <a:t> (</a:t>
            </a:r>
            <a:r>
              <a:rPr lang="fi-FI" dirty="0" err="1"/>
              <a:t>youtube</a:t>
            </a:r>
            <a:r>
              <a:rPr lang="fi-FI" dirty="0"/>
              <a:t>, soittolista: Uudistuva ja osaava Suomi 2021-2027)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3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54F0A9-1067-2F82-3B3C-45DF9DC2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1030147"/>
            <a:ext cx="4889066" cy="2882096"/>
          </a:xfrm>
        </p:spPr>
        <p:txBody>
          <a:bodyPr anchor="b">
            <a:noAutofit/>
          </a:bodyPr>
          <a:lstStyle/>
          <a:p>
            <a:pPr algn="ctr"/>
            <a:r>
              <a:rPr lang="fi-FI" sz="6000" dirty="0"/>
              <a:t>Tee hankkeesi </a:t>
            </a:r>
            <a:br>
              <a:rPr lang="fi-FI" sz="6000" dirty="0"/>
            </a:br>
            <a:r>
              <a:rPr lang="fi-FI" sz="6000" dirty="0"/>
              <a:t>näkyväksi!</a:t>
            </a:r>
          </a:p>
        </p:txBody>
      </p:sp>
      <p:grpSp>
        <p:nvGrpSpPr>
          <p:cNvPr id="5" name="Ryhmä 4" descr="rakennerahastot.fi">
            <a:extLst>
              <a:ext uri="{FF2B5EF4-FFF2-40B4-BE49-F238E27FC236}">
                <a16:creationId xmlns:a16="http://schemas.microsoft.com/office/drawing/2014/main" id="{FEAD70E8-9727-B6C4-55A3-CD94EBBC574A}"/>
              </a:ext>
            </a:extLst>
          </p:cNvPr>
          <p:cNvGrpSpPr/>
          <p:nvPr/>
        </p:nvGrpSpPr>
        <p:grpSpPr>
          <a:xfrm>
            <a:off x="0" y="5330536"/>
            <a:ext cx="4197927" cy="497317"/>
            <a:chOff x="0" y="5330536"/>
            <a:chExt cx="4197927" cy="497317"/>
          </a:xfrm>
        </p:grpSpPr>
        <p:sp>
          <p:nvSpPr>
            <p:cNvPr id="3" name="Nuoli: Viisikulmio 2" descr="rakennerahastot.fi">
              <a:extLst>
                <a:ext uri="{FF2B5EF4-FFF2-40B4-BE49-F238E27FC236}">
                  <a16:creationId xmlns:a16="http://schemas.microsoft.com/office/drawing/2014/main" id="{6A62DCFD-D921-5F3C-27FE-67AEC5CB503A}"/>
                </a:ext>
              </a:extLst>
            </p:cNvPr>
            <p:cNvSpPr/>
            <p:nvPr/>
          </p:nvSpPr>
          <p:spPr>
            <a:xfrm>
              <a:off x="0" y="5330536"/>
              <a:ext cx="4197927" cy="497317"/>
            </a:xfrm>
            <a:prstGeom prst="homePlate">
              <a:avLst/>
            </a:prstGeom>
            <a:solidFill>
              <a:srgbClr val="D1E3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8D006BF0-59A4-038B-FA17-AFFD148FD4D5}"/>
                </a:ext>
              </a:extLst>
            </p:cNvPr>
            <p:cNvSpPr txBox="1"/>
            <p:nvPr/>
          </p:nvSpPr>
          <p:spPr>
            <a:xfrm>
              <a:off x="671747" y="5425305"/>
              <a:ext cx="307224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fi-FI" sz="2000" dirty="0">
                  <a:solidFill>
                    <a:srgbClr val="185B95"/>
                  </a:solidFill>
                </a:rPr>
                <a:t>www.rakennerahastot.fi</a:t>
              </a:r>
            </a:p>
          </p:txBody>
        </p:sp>
      </p:grpSp>
      <p:pic>
        <p:nvPicPr>
          <p:cNvPr id="6" name="Kuva 5" descr="Henkilö kannettavan tietokoneen äärellä istumassa ja taustalla maailman kartta ja ringissä erilaisia viestintää kuvaavia kuvakkeita.">
            <a:extLst>
              <a:ext uri="{FF2B5EF4-FFF2-40B4-BE49-F238E27FC236}">
                <a16:creationId xmlns:a16="http://schemas.microsoft.com/office/drawing/2014/main" id="{169521B4-88E8-EE2E-7F4B-C9AD77C6F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8063" b="2"/>
          <a:stretch/>
        </p:blipFill>
        <p:spPr>
          <a:xfrm>
            <a:off x="6096000" y="1"/>
            <a:ext cx="6095999" cy="589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28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Urahastot TEM 3">
      <a:dk1>
        <a:sysClr val="windowText" lastClr="000000"/>
      </a:dk1>
      <a:lt1>
        <a:sysClr val="window" lastClr="FFFFFF"/>
      </a:lt1>
      <a:dk2>
        <a:srgbClr val="195C98"/>
      </a:dk2>
      <a:lt2>
        <a:srgbClr val="E7E6E6"/>
      </a:lt2>
      <a:accent1>
        <a:srgbClr val="31E1E9"/>
      </a:accent1>
      <a:accent2>
        <a:srgbClr val="195C98"/>
      </a:accent2>
      <a:accent3>
        <a:srgbClr val="767171"/>
      </a:accent3>
      <a:accent4>
        <a:srgbClr val="BFBFBF"/>
      </a:accent4>
      <a:accent5>
        <a:srgbClr val="98F0F4"/>
      </a:accent5>
      <a:accent6>
        <a:srgbClr val="8CADC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3.potx" id="{4B58601C-E1EE-4C7B-B989-F830FB58B81A}" vid="{542255A8-A6CA-4B1F-AF97-6F4A50E42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b1dc6-d5f2-4f67-b270-210d6bba50ab">
      <Terms xmlns="http://schemas.microsoft.com/office/infopath/2007/PartnerControls"/>
    </lcf76f155ced4ddcb4097134ff3c332f>
    <TaxCatchAll xmlns="a90a8554-5475-4609-9feb-2f02499696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055F0B18DAF943AD369F0DCC79C1EE" ma:contentTypeVersion="18" ma:contentTypeDescription="Luo uusi asiakirja." ma:contentTypeScope="" ma:versionID="35e3a61d9408e061bc80760575f8bbe1">
  <xsd:schema xmlns:xsd="http://www.w3.org/2001/XMLSchema" xmlns:xs="http://www.w3.org/2001/XMLSchema" xmlns:p="http://schemas.microsoft.com/office/2006/metadata/properties" xmlns:ns2="4efb1dc6-d5f2-4f67-b270-210d6bba50ab" xmlns:ns3="983a6ed7-3b14-4ed5-9bd0-999a5c6a4b10" xmlns:ns4="a90a8554-5475-4609-9feb-2f024996965b" targetNamespace="http://schemas.microsoft.com/office/2006/metadata/properties" ma:root="true" ma:fieldsID="d5bdbd8d3591487df128ac31d5c2036d" ns2:_="" ns3:_="" ns4:_="">
    <xsd:import namespace="4efb1dc6-d5f2-4f67-b270-210d6bba50ab"/>
    <xsd:import namespace="983a6ed7-3b14-4ed5-9bd0-999a5c6a4b10"/>
    <xsd:import namespace="a90a8554-5475-4609-9feb-2f0249969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b1dc6-d5f2-4f67-b270-210d6bba5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ed7-3b14-4ed5-9bd0-999a5c6a4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8554-5475-4609-9feb-2f024996965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338855-2dba-4ce2-9306-f969fecebfc7}" ma:internalName="TaxCatchAll" ma:showField="CatchAllData" ma:web="983a6ed7-3b14-4ed5-9bd0-999a5c6a4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25B73-2FE7-4734-8E03-8A49E4AF75C4}">
  <ds:schemaRefs>
    <ds:schemaRef ds:uri="983a6ed7-3b14-4ed5-9bd0-999a5c6a4b10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90a8554-5475-4609-9feb-2f024996965b"/>
    <ds:schemaRef ds:uri="4efb1dc6-d5f2-4f67-b270-210d6bba50a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D65A36-8483-41F0-A080-192DC7BD8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b1dc6-d5f2-4f67-b270-210d6bba50ab"/>
    <ds:schemaRef ds:uri="983a6ed7-3b14-4ed5-9bd0-999a5c6a4b10"/>
    <ds:schemaRef ds:uri="a90a8554-5475-4609-9feb-2f0249969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31FA88-581F-48F1-8502-40331173BBF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Pohjan väri sininen ohjelman nimellä</Template>
  <TotalTime>2450</TotalTime>
  <Words>288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Office-teema</vt:lpstr>
      <vt:lpstr>Viestimällä  hanke näkyväksi  Ohjeet ja materiaalit</vt:lpstr>
      <vt:lpstr>Hankkeen viestintä</vt:lpstr>
      <vt:lpstr>Viestintäohjeet ja materiaalit</vt:lpstr>
      <vt:lpstr>Some</vt:lpstr>
      <vt:lpstr>Sosiaalinen media</vt:lpstr>
      <vt:lpstr>Tee hankkeesi  näkyväksi!</vt:lpstr>
    </vt:vector>
  </TitlesOfParts>
  <Company>EU-rahastot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 ja materiaalit rakennerahastorahoitusta saaneen hankkeen viestintään;</dc:title>
  <dc:subject>Viestintä hankkeessa - ohjeet ja materiaalit</dc:subject>
  <dc:creator>Sirpa Leikas</dc:creator>
  <cp:keywords>hankeviestintä</cp:keywords>
  <cp:lastModifiedBy>Leikas Sirpa (ELY)</cp:lastModifiedBy>
  <cp:revision>51</cp:revision>
  <dcterms:created xsi:type="dcterms:W3CDTF">2021-11-11T06:14:53Z</dcterms:created>
  <dcterms:modified xsi:type="dcterms:W3CDTF">2024-06-06T12:16:00Z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0x01010044055F0B18DAF943AD369F0DCC79C1EE</vt:lpwstr>
  </property>
</Properties>
</file>