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  <p:sldMasterId id="2147483696" r:id="rId6"/>
    <p:sldMasterId id="2147483730" r:id="rId7"/>
  </p:sldMasterIdLst>
  <p:notesMasterIdLst>
    <p:notesMasterId r:id="rId19"/>
  </p:notesMasterIdLst>
  <p:sldIdLst>
    <p:sldId id="256" r:id="rId8"/>
    <p:sldId id="738" r:id="rId9"/>
    <p:sldId id="260" r:id="rId10"/>
    <p:sldId id="263" r:id="rId11"/>
    <p:sldId id="739" r:id="rId12"/>
    <p:sldId id="683" r:id="rId13"/>
    <p:sldId id="714" r:id="rId14"/>
    <p:sldId id="271" r:id="rId15"/>
    <p:sldId id="262" r:id="rId16"/>
    <p:sldId id="265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FF4B34-F984-6779-4E2D-2015352396EE}" name="Rautava Suvi (ELY)" initials="R(" userId="S::suvi.rautava@ely-keskus.fi::9fca50e8-2150-4265-a3d8-5ec442457643" providerId="AD"/>
  <p188:author id="{63B16E50-D03C-60D1-4FE4-0DD98744B756}" name="Sonninen Saara (ELY)" initials="SS(" userId="S::saara.sonninen@ely-keskus.fi::a51a4ed0-8670-4401-ae32-0f12e88dd478" providerId="AD"/>
  <p188:author id="{02925FB7-BC7E-C7E7-9DDA-659103B0C6CB}" name="Jaakonaho Miira (ELY)" initials="J(" userId="S::miira.jaakonaho@ely-keskus.fi::7676c74c-22d8-4f73-a58c-c1cab06597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CA3"/>
    <a:srgbClr val="000000"/>
    <a:srgbClr val="74AE26"/>
    <a:srgbClr val="185B95"/>
    <a:srgbClr val="003883"/>
    <a:srgbClr val="429F35"/>
    <a:srgbClr val="D1E371"/>
    <a:srgbClr val="3F48FF"/>
    <a:srgbClr val="6F92DF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ematyyli 1 - Korostu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86385" autoAdjust="0"/>
  </p:normalViewPr>
  <p:slideViewPr>
    <p:cSldViewPr snapToGrid="0">
      <p:cViewPr varScale="1">
        <p:scale>
          <a:sx n="57" d="100"/>
          <a:sy n="57" d="100"/>
        </p:scale>
        <p:origin x="1132" y="52"/>
      </p:cViewPr>
      <p:guideLst/>
    </p:cSldViewPr>
  </p:slideViewPr>
  <p:outlineViewPr>
    <p:cViewPr>
      <p:scale>
        <a:sx n="33" d="100"/>
        <a:sy n="33" d="100"/>
      </p:scale>
      <p:origin x="0" y="-405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FF52D-3802-4A03-8323-AE312A03D6D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09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88008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50E636-F21B-4129-AFBA-58F2F6E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4B1933-7355-4A87-A0BA-A576B2D06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C20C138-2D30-4DBE-952D-11F61945F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0E35C8-008E-4003-931D-921C0C7D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EC5C-DDC8-49FF-965D-23AADE4A8015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B27C4F-9F69-4BE1-B8A4-3A944539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38F101-B43C-4D30-9001-8F30CF7C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1875-8288-4526-9BEB-57D952A988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38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523561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98167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457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80036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48167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7615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85595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274830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54627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63307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47812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2115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5366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115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Kalevi Pölönen</a:t>
            </a:r>
            <a:endParaRPr lang="fi-FI" sz="16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3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23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 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1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0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696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0808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/>
              <a:t>Graafisivu</a:t>
            </a:r>
            <a:endParaRPr lang="fi-FI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5163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kaksi palstaa. 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  <a:p>
            <a:pPr lvl="0"/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88866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Graafisivu</a:t>
            </a:r>
            <a:br>
              <a:rPr lang="fi-FI" noProof="0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err="1"/>
              <a:t>Värejä</a:t>
            </a:r>
            <a:r>
              <a:rPr lang="en-GB"/>
              <a:t> </a:t>
            </a:r>
            <a:r>
              <a:rPr lang="en-GB" err="1"/>
              <a:t>käytetään</a:t>
            </a:r>
            <a:r>
              <a:rPr lang="en-GB"/>
              <a:t> </a:t>
            </a:r>
            <a:r>
              <a:rPr lang="en-GB" err="1"/>
              <a:t>malliesimerkin</a:t>
            </a:r>
            <a:r>
              <a:rPr lang="en-GB"/>
              <a:t> </a:t>
            </a:r>
            <a:r>
              <a:rPr lang="en-GB" err="1"/>
              <a:t>järjestyksessä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5010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Taulukkosivu</a:t>
            </a:r>
            <a:br>
              <a:rPr lang="en-GB"/>
            </a:br>
            <a:r>
              <a:rPr lang="fi-FI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418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/>
              <a:t>Tekstisivu kapealla kuvalla</a:t>
            </a:r>
            <a:br>
              <a:rPr lang="fi-FI"/>
            </a:br>
            <a:r>
              <a:rPr lang="fi-FI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021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Kuvatekstilliset ku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/>
              <a:t>Tekstisivu kahdella kuvalla</a:t>
            </a:r>
            <a:br>
              <a:rPr lang="fi-FI" noProof="0"/>
            </a:br>
            <a:r>
              <a:rPr lang="fi-FI" noProof="0"/>
              <a:t>ja lyhyellä otsikolla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7962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Kuvatekstillinen 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/>
              <a:t>Tekstisivu isolla  kuvalla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Kuvasivun teksti tulee tiivistää lyhyeksi.</a:t>
            </a:r>
            <a:br>
              <a:rPr lang="fi-FI"/>
            </a:br>
            <a:r>
              <a:rPr lang="fi-FI"/>
              <a:t>Käytä laadukkaita kuvia.</a:t>
            </a:r>
            <a:br>
              <a:rPr lang="fi-FI"/>
            </a:br>
            <a:r>
              <a:rPr lang="fi-FI"/>
              <a:t>Vältä tiedostokooltaan isoja kuvia, jotta esityksestä ei tule liian raskasta.</a:t>
            </a:r>
            <a:br>
              <a:rPr lang="fi-FI"/>
            </a:br>
            <a:r>
              <a:rPr lang="fi-FI"/>
              <a:t>Sivun tulee olla helposti silmäiltävissä ja teksti koon tulee olla luettavissa.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7796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46552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7972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Sisältö kaarevalla kuva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38340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Sisältö kaarevalla kuvall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/>
              <a:t>Tekstisivu isolla </a:t>
            </a:r>
            <a:br>
              <a:rPr lang="fi-FI" noProof="0"/>
            </a:br>
            <a:r>
              <a:rPr lang="fi-FI" noProof="0"/>
              <a:t>kaarevalla kuvalla</a:t>
            </a:r>
            <a:endParaRPr lang="fi-FI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2618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89634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7071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Osan ylätunnis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232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Osan ylätunnis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9788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Osan ylätunnis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8314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Osan ylätunnist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08446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02387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0248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Osan ylätunniste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9311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9111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391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4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Lopetu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9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Lisää otsikko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24.9.2021   |   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Kalevi Pölönen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001338638"/>
      </p:ext>
    </p:extLst>
  </p:cSld>
  <p:clrMapOvr>
    <a:masterClrMapping/>
  </p:clrMapOvr>
  <p:hf hdr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r>
              <a:rPr lang="fi-FI"/>
              <a:t> </a:t>
            </a:r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Lisää otsikko</a:t>
            </a:r>
            <a:endParaRPr lang="fi-FI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386748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1701540E-68D3-7E41-9B5D-4B01472DD84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3FEDECA0-05C5-A54B-A7BB-D128637F9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1516906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5126C2F4-CD3E-DE40-B9E4-0D0F09D339C5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3156585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7474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377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799737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4699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295139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326426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71909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302310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629618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D99AB-4804-4C60-813F-F39098C3BA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8107BD5-4907-45D0-8AC8-EE00C4E1E83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5820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5901257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3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slideLayout" Target="../slideLayouts/slideLayout62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61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Relationship Id="rId35" Type="http://schemas.openxmlformats.org/officeDocument/2006/relationships/image" Target="../media/image5.png"/><Relationship Id="rId8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7.emf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E36BCD2-351E-4146-92AC-C038F550E9A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188" y="5894173"/>
            <a:ext cx="2476593" cy="8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  <p:sldLayoutId id="2147483695" r:id="rId15"/>
    <p:sldLayoutId id="214748374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369211BA-280E-4EE7-907A-9C82C229E448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01" y="6084905"/>
            <a:ext cx="2321121" cy="6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7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| 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49394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  <p:sldLayoutId id="2147483722" r:id="rId26"/>
    <p:sldLayoutId id="2147483723" r:id="rId27"/>
    <p:sldLayoutId id="2147483724" r:id="rId28"/>
    <p:sldLayoutId id="2147483725" r:id="rId29"/>
    <p:sldLayoutId id="2147483726" r:id="rId30"/>
    <p:sldLayoutId id="2147483727" r:id="rId31"/>
    <p:sldLayoutId id="2147483728" r:id="rId32"/>
    <p:sldLayoutId id="2147483729" r:id="rId3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pic>
        <p:nvPicPr>
          <p:cNvPr id="7" name="Kuva 22">
            <a:extLst>
              <a:ext uri="{FF2B5EF4-FFF2-40B4-BE49-F238E27FC236}">
                <a16:creationId xmlns:a16="http://schemas.microsoft.com/office/drawing/2014/main" id="{1C046967-E22F-D446-AAE0-4AE5894A24C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0934" y="6061887"/>
            <a:ext cx="2720547" cy="620421"/>
          </a:xfrm>
          <a:prstGeom prst="rect">
            <a:avLst/>
          </a:prstGeom>
        </p:spPr>
      </p:pic>
      <p:sp>
        <p:nvSpPr>
          <p:cNvPr id="8" name="Tekstiruutu 18">
            <a:extLst>
              <a:ext uri="{FF2B5EF4-FFF2-40B4-BE49-F238E27FC236}">
                <a16:creationId xmlns:a16="http://schemas.microsoft.com/office/drawing/2014/main" id="{3B4F48B9-42BE-EE4B-AECF-066D7BD77D75}"/>
              </a:ext>
            </a:extLst>
          </p:cNvPr>
          <p:cNvSpPr txBox="1"/>
          <p:nvPr userDrawn="1"/>
        </p:nvSpPr>
        <p:spPr>
          <a:xfrm>
            <a:off x="2753497" y="6191420"/>
            <a:ext cx="668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Uudistuva ja osaava Suomi 2021–2027 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FF989110-9C17-4453-B09E-1857F5F782C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6000824"/>
            <a:ext cx="2145545" cy="75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7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www.suomi.fi%2Fvaltuudet&amp;data=05%7C01%7C%7C4ab26632132c4089a53c08da42be671a%7Cd95951a6dfd34a749abbf2b2cb89d671%7C1%7C0%7C637895683376069860%7CUnknown%7CTWFpbGZsb3d8eyJWIjoiMC4wLjAwMDAiLCJQIjoiV2luMzIiLCJBTiI6Ik1haWwiLCJXVCI6Mn0%3D%7C2000%7C%7C%7C&amp;sdata=DkLlQXxGr%2Fx1LeLpJWLWahunipZWeEnJARQCx2u38LI%3D&amp;reserved=0" TargetMode="External"/><Relationship Id="rId2" Type="http://schemas.openxmlformats.org/officeDocument/2006/relationships/hyperlink" Target="https://www.suomi.fi/palvelut/suomi-fi-valtuuksien-virkailijavaltuuttamispalvelu-digi-ja-vaestotietovirasto/8d592763-8e25-4230-b4bb-cbcab7d213c7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kennerahastot.fi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eura2021.fi/hakuilmoitus/eura_2021_matkakustannusten_yksikkokustannusmalli_ja_sen_mukauttamismenetelma_12_9_2022.pdf" TargetMode="External"/><Relationship Id="rId2" Type="http://schemas.openxmlformats.org/officeDocument/2006/relationships/hyperlink" Target="https://static.eura2021.fi/hakuilmoitus/EURA2021_mukauttamismenetelman_kuvaus-2021-11-15.pdf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a2021.fi/" TargetMode="External"/><Relationship Id="rId7" Type="http://schemas.openxmlformats.org/officeDocument/2006/relationships/hyperlink" Target="https://static.eura2021.fi/ohjeet/EURA_2021_-kaytto-ohje_hakijalle_ja_hanketoteuttajalle.pdf" TargetMode="External"/><Relationship Id="rId2" Type="http://schemas.openxmlformats.org/officeDocument/2006/relationships/hyperlink" Target="https://rakennerahastot.fi/hakuaja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ura2021.fi/hakuilmoitukset/hakuilmoitus/85a505f7-11ea-47b5-9cc6-dc97bf5dd932/" TargetMode="External"/><Relationship Id="rId5" Type="http://schemas.openxmlformats.org/officeDocument/2006/relationships/hyperlink" Target="https://eura2021.fi/hakuilmoitukset/hakuilmoitus/f7763155-3cde-45a9-abbf-e037d8cbce8a/" TargetMode="External"/><Relationship Id="rId4" Type="http://schemas.openxmlformats.org/officeDocument/2006/relationships/hyperlink" Target="https://eura2021.fi/hakuilmoitukset/hakuilmoitus/ec4395af-2050-4bd6-a289-ece8595d98f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572A1F-5CE5-421C-94C0-19EA06C8E7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800" dirty="0"/>
              <a:t>Kansalaistoimijalähtöisen kehittämisen painopisteet, rahoitus ja hakeminen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101D452F-1D1E-45D8-9C36-E5E3065A5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39035"/>
          </a:xfrm>
        </p:spPr>
        <p:txBody>
          <a:bodyPr/>
          <a:lstStyle/>
          <a:p>
            <a:r>
              <a:rPr lang="fi-FI" dirty="0"/>
              <a:t>Hakuaika 1.3. – 10.5.2024</a:t>
            </a:r>
          </a:p>
          <a:p>
            <a:endParaRPr lang="fi-FI" dirty="0"/>
          </a:p>
          <a:p>
            <a:r>
              <a:rPr lang="fi-FI" sz="1800" dirty="0"/>
              <a:t>Rahoitusasiantuntija Kirsi Komppa</a:t>
            </a:r>
            <a:br>
              <a:rPr lang="fi-FI" sz="1800" dirty="0"/>
            </a:br>
            <a:r>
              <a:rPr lang="fi-FI" sz="1800" dirty="0"/>
              <a:t>Etelä-Savon ELY-keskus</a:t>
            </a:r>
          </a:p>
        </p:txBody>
      </p:sp>
    </p:spTree>
    <p:extLst>
      <p:ext uri="{BB962C8B-B14F-4D97-AF65-F5344CB8AC3E}">
        <p14:creationId xmlns:p14="http://schemas.microsoft.com/office/powerpoint/2010/main" val="326607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D871C9-A139-48FB-AE0C-F49E9136F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09370"/>
            <a:ext cx="11127059" cy="872660"/>
          </a:xfrm>
        </p:spPr>
        <p:txBody>
          <a:bodyPr/>
          <a:lstStyle/>
          <a:p>
            <a:r>
              <a:rPr kumimoji="0" lang="fi-FI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Hakemiseen tarvitaan –Suomi.fi -valtuudet</a:t>
            </a:r>
            <a:endParaRPr lang="fi-FI" sz="36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C08B4C-A526-4534-AD52-34854EB68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751"/>
            <a:ext cx="10904034" cy="4460488"/>
          </a:xfrm>
        </p:spPr>
        <p:txBody>
          <a:bodyPr/>
          <a:lstStyle/>
          <a:p>
            <a:pPr>
              <a:defRPr/>
            </a:pP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Kaupparekisteriin kuulumattomalla organisaatiolla tulee olla Suomi.fi-palveluun perustettu </a:t>
            </a:r>
            <a:r>
              <a:rPr kumimoji="0" lang="fi-FI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valtuutusoikeudellinen henkilö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, joka myöntää oman organisaationsa </a:t>
            </a:r>
            <a:r>
              <a:rPr lang="fi-FI" sz="2200" dirty="0">
                <a:solidFill>
                  <a:srgbClr val="000000"/>
                </a:solidFill>
              </a:rPr>
              <a:t>käyttäjille EURA 2021 –järjestelmän edellyttämän Suomi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.fi -valtuuden</a:t>
            </a:r>
          </a:p>
          <a:p>
            <a:r>
              <a:rPr lang="fi-FI" sz="2200" dirty="0">
                <a:effectLst/>
                <a:ea typeface="Calibri" panose="020F0502020204030204" pitchFamily="34" charset="0"/>
              </a:rPr>
              <a:t>Mikäli valtuusoikeudellista henkilöä </a:t>
            </a:r>
            <a:r>
              <a:rPr lang="fi-FI" sz="2200" dirty="0">
                <a:ea typeface="Calibri" panose="020F0502020204030204" pitchFamily="34" charset="0"/>
              </a:rPr>
              <a:t>ei vielä </a:t>
            </a:r>
            <a:r>
              <a:rPr lang="fi-FI" sz="2200" dirty="0">
                <a:effectLst/>
                <a:ea typeface="Calibri" panose="020F0502020204030204" pitchFamily="34" charset="0"/>
              </a:rPr>
              <a:t>ole, rakennerahastojen hankeasioinnin valtuutusoikeus haetaan Digi- ja väestötietoviraston virkailijavaltuuttamispalvelusta </a:t>
            </a:r>
            <a:r>
              <a:rPr lang="fi-FI" sz="2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https://www.suomi.fi/palvelut/suomi-fi-valtuuksien-virkailijavaltuuttamispalvelu-digi-ja-vaestotietovirasto/8d592763-8e25-4230-b4bb-cbcab7d213c7</a:t>
            </a:r>
            <a:endParaRPr lang="fi-FI" sz="2200" dirty="0">
              <a:effectLst/>
              <a:ea typeface="Calibri" panose="020F0502020204030204" pitchFamily="34" charset="0"/>
            </a:endParaRPr>
          </a:p>
          <a:p>
            <a:r>
              <a:rPr lang="fi-FI" sz="2200" dirty="0">
                <a:effectLst/>
                <a:ea typeface="Calibri" panose="020F0502020204030204" pitchFamily="34" charset="0"/>
              </a:rPr>
              <a:t>Saatuaan valtuutusoikeuden henkilö voi myöntää omaa organisaatiotaan edustavalle EURA 2021 -käyttäjälle asiointivaltuuden </a:t>
            </a:r>
            <a:r>
              <a:rPr lang="fi-FI" sz="2200" dirty="0" err="1">
                <a:effectLst/>
                <a:ea typeface="Calibri" panose="020F0502020204030204" pitchFamily="34" charset="0"/>
              </a:rPr>
              <a:t>Suomi.fi:n</a:t>
            </a:r>
            <a:r>
              <a:rPr lang="fi-FI" sz="2200" dirty="0">
                <a:effectLst/>
                <a:ea typeface="Calibri" panose="020F0502020204030204" pitchFamily="34" charset="0"/>
              </a:rPr>
              <a:t> valtuudet-palvelussa osoitteessa </a:t>
            </a:r>
            <a:r>
              <a:rPr lang="fi-FI" sz="2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https://www.suomi.fi/valtuudet</a:t>
            </a:r>
            <a:r>
              <a:rPr lang="fi-FI" sz="2200" dirty="0">
                <a:effectLst/>
                <a:ea typeface="Calibri" panose="020F0502020204030204" pitchFamily="34" charset="0"/>
              </a:rPr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99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5667F-FEE7-4797-A911-528499E0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366"/>
            <a:ext cx="10515600" cy="4472754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b="1" dirty="0">
                <a:hlinkClick r:id="rId2"/>
              </a:rPr>
              <a:t>www.rakennerahastot.fi</a:t>
            </a:r>
            <a:endParaRPr lang="fi-FI" b="1" dirty="0"/>
          </a:p>
          <a:p>
            <a:pPr marL="0" indent="0" algn="ctr">
              <a:buNone/>
            </a:pPr>
            <a:endParaRPr lang="fi-FI" b="1" dirty="0"/>
          </a:p>
          <a:p>
            <a:pPr marL="0" indent="0" algn="ctr">
              <a:buNone/>
            </a:pPr>
            <a:endParaRPr lang="fi-FI" b="1" dirty="0"/>
          </a:p>
          <a:p>
            <a:pPr marL="0" indent="0" algn="ctr">
              <a:buNone/>
            </a:pPr>
            <a:r>
              <a:rPr lang="fi-FI" b="1" dirty="0"/>
              <a:t>Kiitos! </a:t>
            </a:r>
          </a:p>
        </p:txBody>
      </p:sp>
    </p:spTree>
    <p:extLst>
      <p:ext uri="{BB962C8B-B14F-4D97-AF65-F5344CB8AC3E}">
        <p14:creationId xmlns:p14="http://schemas.microsoft.com/office/powerpoint/2010/main" val="189620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9A222D-E358-8E07-6F7E-528E2114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Kansalaislähtöisen kehittämisen hankkeet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8E1DD8-B773-EBB0-9D1C-2049141CB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dirty="0"/>
              <a:t>Kansalaistoimijalähtöisillä hankkeilla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/>
              <a:t>lisätään osallisuutta edistävien toimien asiakaslähtöisyyttä,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/>
              <a:t>vahvistetaan erilaisten hanketoimijoiden mahdollisuuksia osallistua ESR+ -ohjelman toteutukseen sekä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800" dirty="0"/>
              <a:t>edistetään pienten hankkeiden yhteistyötä ja maakunnallista koordinaatiota. </a:t>
            </a:r>
          </a:p>
        </p:txBody>
      </p:sp>
    </p:spTree>
    <p:extLst>
      <p:ext uri="{BB962C8B-B14F-4D97-AF65-F5344CB8AC3E}">
        <p14:creationId xmlns:p14="http://schemas.microsoft.com/office/powerpoint/2010/main" val="340842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68ABCC-A030-4268-B083-3CA73FA6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painopisteet (1)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55F430-B6EF-409F-AD3C-50459F40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7"/>
            <a:ext cx="10515600" cy="3805465"/>
          </a:xfrm>
        </p:spPr>
        <p:txBody>
          <a:bodyPr/>
          <a:lstStyle/>
          <a:p>
            <a:r>
              <a:rPr lang="fi-FI" sz="2200" dirty="0">
                <a:solidFill>
                  <a:srgbClr val="000000"/>
                </a:solidFill>
              </a:rPr>
              <a:t>Vahvistetaan kansalaistoimijalähtöistä kehittämistä ja </a:t>
            </a:r>
            <a:r>
              <a:rPr lang="fi-FI" sz="2200" dirty="0" err="1">
                <a:solidFill>
                  <a:srgbClr val="000000"/>
                </a:solidFill>
              </a:rPr>
              <a:t>osallistetaan</a:t>
            </a:r>
            <a:r>
              <a:rPr lang="fi-FI" sz="2200" dirty="0">
                <a:solidFill>
                  <a:srgbClr val="000000"/>
                </a:solidFill>
              </a:rPr>
              <a:t> asukkaat mukaan kehittämiseen. </a:t>
            </a:r>
          </a:p>
          <a:p>
            <a:r>
              <a:rPr lang="fi-FI" sz="2200" dirty="0">
                <a:solidFill>
                  <a:srgbClr val="000000"/>
                </a:solidFill>
              </a:rPr>
              <a:t>Tuetaan nivel- ja riskivaiheessa sekä kaikkein heikoimmassa työmarkkina-asemassa olevien kiinnittymistä yhteiskuntaan, koulutukseen ja työmarkkinoille.</a:t>
            </a:r>
          </a:p>
          <a:p>
            <a:r>
              <a:rPr lang="fi-FI" sz="2200" dirty="0">
                <a:solidFill>
                  <a:srgbClr val="000000"/>
                </a:solidFill>
              </a:rPr>
              <a:t>Vahvistetaan heikommassa asemassa olevien toimintakykyä ja valmiuksia koulutus- tai työpolulle siirtymiseksi luovien alojen menetelmien ja kulttuurihyvinvoinnin keinoin. </a:t>
            </a:r>
          </a:p>
          <a:p>
            <a:r>
              <a:rPr lang="fi-FI" sz="2200" dirty="0">
                <a:solidFill>
                  <a:srgbClr val="000000"/>
                </a:solidFill>
              </a:rPr>
              <a:t>Lisätään yksinäisten, erilaisten riippuvuuksien ja/tai työ- ja toimintakyvyn haasteiden kanssa kamppailevien hyvinvointia yhteisöllisin ja kuntouttavin toimenpitein. </a:t>
            </a:r>
          </a:p>
        </p:txBody>
      </p:sp>
    </p:spTree>
    <p:extLst>
      <p:ext uri="{BB962C8B-B14F-4D97-AF65-F5344CB8AC3E}">
        <p14:creationId xmlns:p14="http://schemas.microsoft.com/office/powerpoint/2010/main" val="287535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D7E6B1-D28D-4EE7-90B7-83FEF6ED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painopisteet 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DD3945-D78F-48DB-B5CD-77684168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10515600" cy="3883524"/>
          </a:xfrm>
        </p:spPr>
        <p:txBody>
          <a:bodyPr/>
          <a:lstStyle/>
          <a:p>
            <a:r>
              <a:rPr lang="fi-FI" sz="2200" dirty="0">
                <a:solidFill>
                  <a:srgbClr val="000000"/>
                </a:solidFill>
              </a:rPr>
              <a:t>Vahvistetaan heikommassa asemassa olevien kohderyhmien mielen hyvinvointia ja arjentaitoja.   </a:t>
            </a:r>
          </a:p>
          <a:p>
            <a:r>
              <a:rPr lang="fi-FI" sz="2200" dirty="0">
                <a:solidFill>
                  <a:srgbClr val="000000"/>
                </a:solidFill>
              </a:rPr>
              <a:t>Tuetaan heikommassa asemassa olevien perheiden hyvinvointia ja osallisuutta sekä torjutaan ylisukupolvista huono-osaisuutta.    </a:t>
            </a:r>
          </a:p>
          <a:p>
            <a:r>
              <a:rPr lang="fi-FI" sz="2200" dirty="0">
                <a:solidFill>
                  <a:srgbClr val="000000"/>
                </a:solidFill>
              </a:rPr>
              <a:t>Edistetään vammaisten henkilöiden, kieli-, kulttuuri- ja seksuaalivähemmistöjen, maahan muuttaneiden ja muiden heikommassa asemassa olevien väestöryhmien oikeuksien toteumista, yhdenvertaisuutta, hyvinvointia ja yhteisöihin kiinnittymistä.</a:t>
            </a:r>
          </a:p>
          <a:p>
            <a:r>
              <a:rPr lang="fi-FI" sz="2200" dirty="0">
                <a:solidFill>
                  <a:srgbClr val="000000"/>
                </a:solidFill>
              </a:rPr>
              <a:t>Edistetään ammattilaisten, kolmannen ja neljännen sektorin ja viranomaisten välistä kumppanuutta, yhteistyötä ja osaamista heikoimmassa asemassa olevien palveluiden, hyvinvoinnin ja yhteiskuntaan kiinnittymisen parantamiseksi. </a:t>
            </a:r>
          </a:p>
        </p:txBody>
      </p:sp>
    </p:spTree>
    <p:extLst>
      <p:ext uri="{BB962C8B-B14F-4D97-AF65-F5344CB8AC3E}">
        <p14:creationId xmlns:p14="http://schemas.microsoft.com/office/powerpoint/2010/main" val="361372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D5C3D0-AAD8-19A5-5574-9FEF86744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painopisteet (3)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AED8BE-7ED4-35BA-9EDE-FDF98635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Kehitetään helposti saavutettavia ja kohderyhmien arkiympäristöihin tuotavia palveluita.</a:t>
            </a:r>
          </a:p>
          <a:p>
            <a:r>
              <a:rPr lang="fi-FI" dirty="0"/>
              <a:t>Rakennetaan osallistavia työmarkkinoita, lisätään työkyvyn tuen ja tuetun työllistymisen menetelmien käyttöä ja vaikuttavuutta sekä kehitetään työtoiminnan sisältöjä. </a:t>
            </a:r>
          </a:p>
          <a:p>
            <a:r>
              <a:rPr lang="fi-FI" dirty="0"/>
              <a:t>Tuetaan sosiaalista osallisuutta edistävien toimintamallien suunnittelua ja kokeilukulttuuria kohderyhmälähtöisen pilotoinnin kautta.</a:t>
            </a:r>
          </a:p>
          <a:p>
            <a:r>
              <a:rPr lang="fi-FI" dirty="0"/>
              <a:t>Tuetaan ESR+ -ruoka-apuhankkeisiin liittyviä osallisuutta ja toimintakykyä edistäviä palveluita. </a:t>
            </a:r>
          </a:p>
        </p:txBody>
      </p:sp>
    </p:spTree>
    <p:extLst>
      <p:ext uri="{BB962C8B-B14F-4D97-AF65-F5344CB8AC3E}">
        <p14:creationId xmlns:p14="http://schemas.microsoft.com/office/powerpoint/2010/main" val="640020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20F2B382-2ED5-4452-99CD-43A8658A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119" y="313754"/>
            <a:ext cx="11216844" cy="1247918"/>
          </a:xfrm>
        </p:spPr>
        <p:txBody>
          <a:bodyPr anchor="ctr">
            <a:normAutofit/>
          </a:bodyPr>
          <a:lstStyle/>
          <a:p>
            <a:pPr algn="ctr"/>
            <a:r>
              <a:rPr lang="fi-FI" sz="3200" dirty="0"/>
              <a:t>K</a:t>
            </a:r>
            <a:r>
              <a:rPr lang="fi-FI" sz="3200" b="1" i="0" dirty="0">
                <a:effectLst/>
              </a:rPr>
              <a:t>äytettävissä olevat kustannusmallit</a:t>
            </a:r>
            <a:endParaRPr lang="fi-FI" sz="320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A8964-2E16-437C-A319-91981FF2C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119" y="1248936"/>
            <a:ext cx="11216844" cy="45524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i-FI" sz="3200" b="1" dirty="0"/>
          </a:p>
          <a:p>
            <a:pPr marL="0" indent="0">
              <a:buNone/>
            </a:pPr>
            <a:r>
              <a:rPr lang="fi-FI" sz="3200" b="1" dirty="0"/>
              <a:t>Kustannusmallit:</a:t>
            </a:r>
          </a:p>
          <a:p>
            <a:r>
              <a:rPr lang="fi-FI" sz="3200" dirty="0" err="1"/>
              <a:t>Flat</a:t>
            </a:r>
            <a:r>
              <a:rPr lang="fi-FI" sz="3200" dirty="0"/>
              <a:t> </a:t>
            </a:r>
            <a:r>
              <a:rPr lang="fi-FI" sz="3200" dirty="0" err="1"/>
              <a:t>rate</a:t>
            </a:r>
            <a:r>
              <a:rPr lang="fi-FI" sz="3200" dirty="0"/>
              <a:t> 40 %</a:t>
            </a:r>
          </a:p>
          <a:p>
            <a:r>
              <a:rPr lang="fi-FI" sz="3200" dirty="0" err="1"/>
              <a:t>Flat</a:t>
            </a:r>
            <a:r>
              <a:rPr lang="fi-FI" sz="3200" dirty="0"/>
              <a:t> </a:t>
            </a:r>
            <a:r>
              <a:rPr lang="fi-FI" sz="3200" dirty="0" err="1"/>
              <a:t>rate</a:t>
            </a:r>
            <a:r>
              <a:rPr lang="fi-FI" sz="3200" dirty="0"/>
              <a:t> 7 %</a:t>
            </a:r>
          </a:p>
          <a:p>
            <a:r>
              <a:rPr lang="fi-FI" sz="3200" dirty="0"/>
              <a:t>Kertakorvaus kehittäminen</a:t>
            </a:r>
          </a:p>
          <a:p>
            <a:r>
              <a:rPr lang="fi-FI" sz="3200" dirty="0"/>
              <a:t>Vakioitu kertakorvaus</a:t>
            </a:r>
          </a:p>
          <a:p>
            <a:pPr marL="0" indent="0">
              <a:buNone/>
            </a:pPr>
            <a:br>
              <a:rPr lang="fi-FI" sz="3200" dirty="0"/>
            </a:br>
            <a:r>
              <a:rPr lang="fi-FI" sz="3200" b="1" dirty="0"/>
              <a:t>Palkkakustannusmalli: </a:t>
            </a:r>
            <a:r>
              <a:rPr lang="fi-FI" sz="3200" dirty="0"/>
              <a:t>Palkkojen yksikkökustannukset</a:t>
            </a:r>
          </a:p>
          <a:p>
            <a:pPr>
              <a:lnSpc>
                <a:spcPct val="120000"/>
              </a:lnSpc>
            </a:pPr>
            <a:r>
              <a:rPr lang="fi-FI" sz="2300" dirty="0"/>
              <a:t>Lisätietoja: </a:t>
            </a:r>
            <a:r>
              <a:rPr lang="fi-FI" sz="2300" dirty="0">
                <a:hlinkClick r:id="rId2"/>
              </a:rPr>
              <a:t>Palkkakustannusten vakiosivukuluprosentin vahvistaminen ja mukauttamismenetelmän kuvaus</a:t>
            </a:r>
            <a:endParaRPr lang="fi-FI" sz="2300" dirty="0"/>
          </a:p>
          <a:p>
            <a:pPr marL="0" indent="0">
              <a:buNone/>
            </a:pPr>
            <a:br>
              <a:rPr lang="fi-FI" sz="2300" b="1" dirty="0"/>
            </a:br>
            <a:r>
              <a:rPr lang="fi-FI" sz="3200" b="1" dirty="0"/>
              <a:t>Matkakustannusmalli: </a:t>
            </a:r>
            <a:r>
              <a:rPr lang="fi-FI" sz="3200" dirty="0"/>
              <a:t>Matkakustannusten yksikkökustannukset </a:t>
            </a:r>
          </a:p>
          <a:p>
            <a:pPr marL="0" indent="0">
              <a:buNone/>
            </a:pPr>
            <a:r>
              <a:rPr lang="fi-FI" sz="3200" dirty="0"/>
              <a:t>(FR 7% -mallissa)</a:t>
            </a:r>
          </a:p>
          <a:p>
            <a:pPr>
              <a:lnSpc>
                <a:spcPct val="120000"/>
              </a:lnSpc>
            </a:pPr>
            <a:r>
              <a:rPr lang="fi-FI" sz="2300" dirty="0"/>
              <a:t>Lisätietoja: </a:t>
            </a:r>
            <a:r>
              <a:rPr lang="fi-FI" sz="2300" dirty="0">
                <a:hlinkClick r:id="rId3"/>
              </a:rPr>
              <a:t>Matkakustannusten yksikkökustannusten vahvistaminen ja mukauttamismenetelmän kuvaus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70C8540-2574-4A8A-94E7-9486BED39E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116" y="5801360"/>
            <a:ext cx="3291847" cy="105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535E68D-1EC5-4C87-A4F4-3B0E1A91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/>
          <a:lstStyle/>
          <a:p>
            <a:pPr algn="ctr"/>
            <a:r>
              <a:rPr lang="fi-FI" sz="3600" dirty="0"/>
              <a:t>Esimerkkilaskelma - </a:t>
            </a:r>
            <a:r>
              <a:rPr lang="fi-FI" sz="3600" dirty="0" err="1"/>
              <a:t>Flat</a:t>
            </a:r>
            <a:r>
              <a:rPr lang="fi-FI" sz="3600" dirty="0"/>
              <a:t> </a:t>
            </a:r>
            <a:r>
              <a:rPr lang="fi-FI" sz="3600" dirty="0" err="1"/>
              <a:t>rate</a:t>
            </a:r>
            <a:r>
              <a:rPr lang="fi-FI" sz="3600" dirty="0"/>
              <a:t> 40% malli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D35CA902-E540-44BE-B5FE-A05C164A47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14421"/>
          <a:ext cx="4676775" cy="2251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581">
                  <a:extLst>
                    <a:ext uri="{9D8B030D-6E8A-4147-A177-3AD203B41FA5}">
                      <a16:colId xmlns:a16="http://schemas.microsoft.com/office/drawing/2014/main" val="2555552506"/>
                    </a:ext>
                  </a:extLst>
                </a:gridCol>
                <a:gridCol w="1169194">
                  <a:extLst>
                    <a:ext uri="{9D8B030D-6E8A-4147-A177-3AD203B41FA5}">
                      <a16:colId xmlns:a16="http://schemas.microsoft.com/office/drawing/2014/main" val="4125265963"/>
                    </a:ext>
                  </a:extLst>
                </a:gridCol>
              </a:tblGrid>
              <a:tr h="749237">
                <a:tc>
                  <a:txBody>
                    <a:bodyPr/>
                    <a:lstStyle/>
                    <a:p>
                      <a:pPr algn="l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5550309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Palkkakustannukset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90 781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9229883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40 %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36 312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32562572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Nettokustannusarvio yhteensä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127 093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5880545"/>
                  </a:ext>
                </a:extLst>
              </a:tr>
            </a:tbl>
          </a:graphicData>
        </a:graphic>
      </p:graphicFrame>
      <p:graphicFrame>
        <p:nvGraphicFramePr>
          <p:cNvPr id="9" name="Taulukko 9">
            <a:extLst>
              <a:ext uri="{FF2B5EF4-FFF2-40B4-BE49-F238E27FC236}">
                <a16:creationId xmlns:a16="http://schemas.microsoft.com/office/drawing/2014/main" id="{2A393CB4-4096-4BBD-9AB7-81D436D3FE2A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6230930" y="2514420"/>
          <a:ext cx="5284786" cy="225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637">
                  <a:extLst>
                    <a:ext uri="{9D8B030D-6E8A-4147-A177-3AD203B41FA5}">
                      <a16:colId xmlns:a16="http://schemas.microsoft.com/office/drawing/2014/main" val="1466594126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496187129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793232918"/>
                    </a:ext>
                  </a:extLst>
                </a:gridCol>
              </a:tblGrid>
              <a:tr h="529440">
                <a:tc gridSpan="2"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 € 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Osuus 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0957979"/>
                  </a:ext>
                </a:extLst>
              </a:tr>
              <a:tr h="39742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Haettava EU- ja valtion rahoitus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101 674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0125778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Omarahoitus: Yksityinen rahoitus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9613845"/>
                  </a:ext>
                </a:extLst>
              </a:tr>
              <a:tr h="39742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Kuntarahoitus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0112458"/>
                  </a:ext>
                </a:extLst>
              </a:tr>
              <a:tr h="39742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Rahoitussuunnitelma yhteensä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127 093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7449485"/>
                  </a:ext>
                </a:extLst>
              </a:tr>
            </a:tbl>
          </a:graphicData>
        </a:graphic>
      </p:graphicFrame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072FF13-FA28-412D-9CC5-FD538ED6866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8200" y="1686267"/>
            <a:ext cx="4887478" cy="361299"/>
          </a:xfrm>
        </p:spPr>
        <p:txBody>
          <a:bodyPr/>
          <a:lstStyle/>
          <a:p>
            <a:r>
              <a:rPr lang="fi-FI" dirty="0"/>
              <a:t>Kustannusarvion tiivistelmä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F806CA92-2258-4761-8359-731DD2D2C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3377" y="1716231"/>
            <a:ext cx="4887478" cy="361299"/>
          </a:xfrm>
        </p:spPr>
        <p:txBody>
          <a:bodyPr/>
          <a:lstStyle/>
          <a:p>
            <a:r>
              <a:rPr lang="fi-FI" dirty="0"/>
              <a:t>Rahoitussuunnitelman tiivistelmä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0B661FB-9E2F-4E99-B708-8EAE1F6D3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116" y="5801360"/>
            <a:ext cx="3291847" cy="105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5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55393-DB56-44B1-970B-951B253A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Hankkeiden rahoitus ja hakuehdot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EEBB76-9D3D-46D2-8064-17CD76A1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17288"/>
            <a:ext cx="10892883" cy="3601844"/>
          </a:xfrm>
        </p:spPr>
        <p:txBody>
          <a:bodyPr/>
          <a:lstStyle/>
          <a:p>
            <a:r>
              <a:rPr lang="fi-FI" sz="2200" dirty="0"/>
              <a:t>Rahoitusta varattu </a:t>
            </a:r>
            <a:r>
              <a:rPr lang="fi-FI" sz="2200" dirty="0">
                <a:solidFill>
                  <a:srgbClr val="000000"/>
                </a:solidFill>
              </a:rPr>
              <a:t>650 000 euroa </a:t>
            </a:r>
            <a:r>
              <a:rPr lang="fi-FI" sz="2200" dirty="0"/>
              <a:t>/ maakunta</a:t>
            </a:r>
          </a:p>
          <a:p>
            <a:r>
              <a:rPr lang="fi-FI" sz="2200" dirty="0"/>
              <a:t>Hanketta suositellaan haettavan yhden hakijan hankkeena; toiminnan vaatiessa usean toimijan yhteiset ryhmähankkeet ovat mahdollisia </a:t>
            </a:r>
          </a:p>
          <a:p>
            <a:r>
              <a:rPr lang="fi-FI" sz="2200" dirty="0"/>
              <a:t>Hakijan tulee olla julkisoikeudellinen yhteisö tai yksityisoikeudellinen oikeushenkilö </a:t>
            </a:r>
            <a:r>
              <a:rPr lang="fi-FI" sz="2200" b="1" dirty="0"/>
              <a:t>(yksityinen elinkeinonharjoittaja ei voi toimia hankehakijana)</a:t>
            </a:r>
          </a:p>
          <a:p>
            <a:r>
              <a:rPr lang="fi-FI" sz="2200" dirty="0"/>
              <a:t>Tukiprosentti 80% kokonaiskustannuksista</a:t>
            </a:r>
          </a:p>
          <a:p>
            <a:pPr lvl="1"/>
            <a:r>
              <a:rPr lang="fi-FI" sz="2200" dirty="0"/>
              <a:t>Hakijan osallistuttava itse hankkeen rahoitukseen (omarahoitus)</a:t>
            </a:r>
          </a:p>
          <a:p>
            <a:pPr lvl="1"/>
            <a:r>
              <a:rPr lang="fi-FI" sz="2200" dirty="0"/>
              <a:t>Hankkeessa voi olla lisäksi kunta-, muuta julkista tai yksityistä </a:t>
            </a:r>
            <a:r>
              <a:rPr lang="fi-FI" sz="2200"/>
              <a:t>rahoitusta, hakemuksen </a:t>
            </a:r>
            <a:r>
              <a:rPr lang="fi-FI" sz="2200" dirty="0"/>
              <a:t>liitteeksi sopimukset tai aiesopimukset</a:t>
            </a:r>
          </a:p>
          <a:p>
            <a:pPr marL="0" indent="0">
              <a:buNone/>
            </a:pPr>
            <a:endParaRPr lang="fi-FI" dirty="0"/>
          </a:p>
          <a:p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004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11BF80-1249-4DF6-8773-D3B53214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69"/>
            <a:ext cx="11138210" cy="1033907"/>
          </a:xfrm>
        </p:spPr>
        <p:txBody>
          <a:bodyPr/>
          <a:lstStyle/>
          <a:p>
            <a:r>
              <a:rPr lang="fi-FI" dirty="0"/>
              <a:t>Hakeminen EURA 2021 –järjestelmässä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D284C1-5A69-4E97-863E-5F9A508CE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263"/>
            <a:ext cx="10515600" cy="4371278"/>
          </a:xfrm>
        </p:spPr>
        <p:txBody>
          <a:bodyPr/>
          <a:lstStyle/>
          <a:p>
            <a:r>
              <a:rPr lang="fi-FI" dirty="0"/>
              <a:t>Hakuilmoitus löytyy: </a:t>
            </a:r>
            <a:r>
              <a:rPr lang="fi-FI" dirty="0">
                <a:hlinkClick r:id="rId2"/>
              </a:rPr>
              <a:t>https://rakennerahastot.fi/hakuajat</a:t>
            </a:r>
            <a:endParaRPr lang="fi-FI" dirty="0"/>
          </a:p>
          <a:p>
            <a:pPr lvl="1"/>
            <a:r>
              <a:rPr lang="fi-FI" dirty="0"/>
              <a:t>Hakeminen tapahtuu maakunnittaisten hakuilmoitusten kautta EURA2021    -järjestelmässä (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  <a:hlinkClick r:id="rId3"/>
              </a:rPr>
              <a:t>www.eura2021.fi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)</a:t>
            </a:r>
          </a:p>
          <a:p>
            <a:pPr lvl="1"/>
            <a:r>
              <a:rPr lang="fi-FI" dirty="0"/>
              <a:t>Etelä-Savo </a:t>
            </a:r>
            <a:r>
              <a:rPr lang="fi-FI" dirty="0">
                <a:hlinkClick r:id="rId4"/>
              </a:rPr>
              <a:t>ESAELY-074</a:t>
            </a:r>
            <a:r>
              <a:rPr lang="fi-FI" dirty="0"/>
              <a:t>, Pohjois-Savo </a:t>
            </a:r>
            <a:r>
              <a:rPr lang="fi-FI" dirty="0">
                <a:hlinkClick r:id="rId5"/>
              </a:rPr>
              <a:t>ESAELY-075</a:t>
            </a:r>
            <a:r>
              <a:rPr lang="fi-FI" dirty="0"/>
              <a:t>, Pohjois-Karjala </a:t>
            </a:r>
            <a:r>
              <a:rPr lang="fi-FI" dirty="0">
                <a:hlinkClick r:id="rId6"/>
              </a:rPr>
              <a:t>ESAELY-076</a:t>
            </a:r>
            <a:endParaRPr lang="fi-FI" dirty="0"/>
          </a:p>
          <a:p>
            <a:pPr lvl="1"/>
            <a:r>
              <a:rPr lang="fi-FI" dirty="0"/>
              <a:t>&gt; hakemus kohdistuu oikeaan hankehakuun, oikealle viranomaiselle ja vain hakuajan sallimana aikana</a:t>
            </a:r>
          </a:p>
          <a:p>
            <a:r>
              <a:rPr lang="fi-FI" dirty="0"/>
              <a:t>Hakemus tulee jättää viranomaiskäsittelyyn viimeistään </a:t>
            </a:r>
            <a:r>
              <a:rPr lang="fi-FI" b="1" dirty="0"/>
              <a:t>10.5.2024</a:t>
            </a:r>
          </a:p>
          <a:p>
            <a:pPr lvl="1"/>
            <a:r>
              <a:rPr lang="fi-FI" dirty="0"/>
              <a:t>Huomioi allekirjoitusoikeudet!</a:t>
            </a:r>
          </a:p>
          <a:p>
            <a:pPr marL="0" indent="0">
              <a:buNone/>
            </a:pPr>
            <a:r>
              <a:rPr lang="fi-FI" sz="2000" dirty="0"/>
              <a:t>EURA2021 -käyttöohje: </a:t>
            </a:r>
            <a:br>
              <a:rPr lang="fi-FI" sz="2000" dirty="0"/>
            </a:br>
            <a:r>
              <a:rPr lang="fi-FI" sz="2000" dirty="0">
                <a:hlinkClick r:id="rId7"/>
              </a:rPr>
              <a:t>https://static.eura2021.fi/ohjeet/EURA_2021_-kaytto-ohje_hakijalle_ja_hanketoteuttajalle.pdf</a:t>
            </a:r>
            <a:endParaRPr lang="fi-FI" sz="2000" dirty="0"/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778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2.xml><?xml version="1.0" encoding="utf-8"?>
<a:theme xmlns:a="http://schemas.openxmlformats.org/drawingml/2006/main" name="1_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3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4.xml><?xml version="1.0" encoding="utf-8"?>
<a:theme xmlns:a="http://schemas.openxmlformats.org/drawingml/2006/main" name="3_Office-teema">
  <a:themeElements>
    <a:clrScheme name="TEM 1 cyan 2 sininen">
      <a:dk1>
        <a:srgbClr val="000000"/>
      </a:dk1>
      <a:lt1>
        <a:srgbClr val="FFFFFF"/>
      </a:lt1>
      <a:dk2>
        <a:srgbClr val="195C98"/>
      </a:dk2>
      <a:lt2>
        <a:srgbClr val="E7E6E6"/>
      </a:lt2>
      <a:accent1>
        <a:srgbClr val="31E1E9"/>
      </a:accent1>
      <a:accent2>
        <a:srgbClr val="195C98"/>
      </a:accent2>
      <a:accent3>
        <a:srgbClr val="767171"/>
      </a:accent3>
      <a:accent4>
        <a:srgbClr val="BFBFBF"/>
      </a:accent4>
      <a:accent5>
        <a:srgbClr val="98F0F4"/>
      </a:accent5>
      <a:accent6>
        <a:srgbClr val="8CADCC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3" id="{BC01B169-7970-FE42-80E6-3ABAE03B7732}" vid="{612C58FA-BD9D-7448-890B-B679BBAB57E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fb1dc6-d5f2-4f67-b270-210d6bba50ab">
      <Terms xmlns="http://schemas.microsoft.com/office/infopath/2007/PartnerControls"/>
    </lcf76f155ced4ddcb4097134ff3c332f>
    <TaxCatchAll xmlns="a90a8554-5475-4609-9feb-2f024996965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055F0B18DAF943AD369F0DCC79C1EE" ma:contentTypeVersion="18" ma:contentTypeDescription="Luo uusi asiakirja." ma:contentTypeScope="" ma:versionID="35e3a61d9408e061bc80760575f8bbe1">
  <xsd:schema xmlns:xsd="http://www.w3.org/2001/XMLSchema" xmlns:xs="http://www.w3.org/2001/XMLSchema" xmlns:p="http://schemas.microsoft.com/office/2006/metadata/properties" xmlns:ns2="4efb1dc6-d5f2-4f67-b270-210d6bba50ab" xmlns:ns3="983a6ed7-3b14-4ed5-9bd0-999a5c6a4b10" xmlns:ns4="a90a8554-5475-4609-9feb-2f024996965b" targetNamespace="http://schemas.microsoft.com/office/2006/metadata/properties" ma:root="true" ma:fieldsID="d5bdbd8d3591487df128ac31d5c2036d" ns2:_="" ns3:_="" ns4:_="">
    <xsd:import namespace="4efb1dc6-d5f2-4f67-b270-210d6bba50ab"/>
    <xsd:import namespace="983a6ed7-3b14-4ed5-9bd0-999a5c6a4b10"/>
    <xsd:import namespace="a90a8554-5475-4609-9feb-2f0249969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fb1dc6-d5f2-4f67-b270-210d6bba5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a6ed7-3b14-4ed5-9bd0-999a5c6a4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a8554-5475-4609-9feb-2f024996965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5338855-2dba-4ce2-9306-f969fecebfc7}" ma:internalName="TaxCatchAll" ma:showField="CatchAllData" ma:web="983a6ed7-3b14-4ed5-9bd0-999a5c6a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4CA1F4-1A18-4E3C-BA40-B525983D3B0A}">
  <ds:schemaRefs>
    <ds:schemaRef ds:uri="http://purl.org/dc/dcmitype/"/>
    <ds:schemaRef ds:uri="http://purl.org/dc/elements/1.1/"/>
    <ds:schemaRef ds:uri="4efb1dc6-d5f2-4f67-b270-210d6bba50ab"/>
    <ds:schemaRef ds:uri="983a6ed7-3b14-4ed5-9bd0-999a5c6a4b10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2366004-8539-4DB8-B792-9DC317825C44}"/>
</file>

<file path=customXml/itemProps3.xml><?xml version="1.0" encoding="utf-8"?>
<ds:datastoreItem xmlns:ds="http://schemas.openxmlformats.org/officeDocument/2006/customXml" ds:itemID="{9FAE2D2E-9923-4C77-8B02-EDC4C3F9653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FI_EU-rahastot_TEM_v2</Template>
  <TotalTime>1494</TotalTime>
  <Words>619</Words>
  <Application>Microsoft Office PowerPoint</Application>
  <PresentationFormat>Laajakuva</PresentationFormat>
  <Paragraphs>86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11</vt:i4>
      </vt:variant>
    </vt:vector>
  </HeadingPairs>
  <TitlesOfParts>
    <vt:vector size="21" baseType="lpstr">
      <vt:lpstr>Arial</vt:lpstr>
      <vt:lpstr>Calibri</vt:lpstr>
      <vt:lpstr>Courier New</vt:lpstr>
      <vt:lpstr>System Font Regular</vt:lpstr>
      <vt:lpstr>Tahoma</vt:lpstr>
      <vt:lpstr>Wingdings</vt:lpstr>
      <vt:lpstr>Office-teema</vt:lpstr>
      <vt:lpstr>1_Office-teema</vt:lpstr>
      <vt:lpstr>ely_new2021</vt:lpstr>
      <vt:lpstr>3_Office-teema</vt:lpstr>
      <vt:lpstr>Kansalaistoimijalähtöisen kehittämisen painopisteet, rahoitus ja hakeminen</vt:lpstr>
      <vt:lpstr>Kansalaislähtöisen kehittämisen hankkeet</vt:lpstr>
      <vt:lpstr>Haun painopisteet (1)</vt:lpstr>
      <vt:lpstr>Haun painopisteet (2)</vt:lpstr>
      <vt:lpstr>Haun painopisteet (3)</vt:lpstr>
      <vt:lpstr>Käytettävissä olevat kustannusmallit</vt:lpstr>
      <vt:lpstr>Esimerkkilaskelma - Flat rate 40% malli</vt:lpstr>
      <vt:lpstr>Hankkeiden rahoitus ja hakuehdot </vt:lpstr>
      <vt:lpstr>Hakeminen EURA 2021 –järjestelmässä</vt:lpstr>
      <vt:lpstr>Hakemiseen tarvitaan –Suomi.fi -valtuudet</vt:lpstr>
      <vt:lpstr>PowerPoint-esitys</vt:lpstr>
    </vt:vector>
  </TitlesOfParts>
  <Company>EU-rahastot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Yritystuet 2021+</dc:title>
  <dc:creator>Sonninen Saara (ELY)</dc:creator>
  <cp:lastModifiedBy>Komppa Kirsi (ELY)</cp:lastModifiedBy>
  <cp:revision>199</cp:revision>
  <dcterms:created xsi:type="dcterms:W3CDTF">2021-11-22T10:03:50Z</dcterms:created>
  <dcterms:modified xsi:type="dcterms:W3CDTF">2024-04-04T12:06:35Z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0x01010044055F0B18DAF943AD369F0DCC79C1EE</vt:lpwstr>
  </property>
</Properties>
</file>