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3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  <p:sldMasterId id="2147483696" r:id="rId6"/>
    <p:sldMasterId id="2147483730" r:id="rId7"/>
  </p:sldMasterIdLst>
  <p:notesMasterIdLst>
    <p:notesMasterId r:id="rId20"/>
  </p:notesMasterIdLst>
  <p:sldIdLst>
    <p:sldId id="256" r:id="rId8"/>
    <p:sldId id="275" r:id="rId9"/>
    <p:sldId id="260" r:id="rId10"/>
    <p:sldId id="270" r:id="rId11"/>
    <p:sldId id="271" r:id="rId12"/>
    <p:sldId id="272" r:id="rId13"/>
    <p:sldId id="276" r:id="rId14"/>
    <p:sldId id="277" r:id="rId15"/>
    <p:sldId id="278" r:id="rId16"/>
    <p:sldId id="279" r:id="rId17"/>
    <p:sldId id="280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4FF4B34-F984-6779-4E2D-2015352396EE}" name="Rautava Suvi (ELY)" initials="R(" userId="S::suvi.rautava@ely-keskus.fi::9fca50e8-2150-4265-a3d8-5ec442457643" providerId="AD"/>
  <p188:author id="{63B16E50-D03C-60D1-4FE4-0DD98744B756}" name="Sonninen Saara (ELY)" initials="SS(" userId="S::saara.sonninen@ely-keskus.fi::a51a4ed0-8670-4401-ae32-0f12e88dd478" providerId="AD"/>
  <p188:author id="{02925FB7-BC7E-C7E7-9DDA-659103B0C6CB}" name="Jaakonaho Miira (ELY)" initials="J(" userId="S::miira.jaakonaho@ely-keskus.fi::7676c74c-22d8-4f73-a58c-c1cab06597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E066"/>
    <a:srgbClr val="83D373"/>
    <a:srgbClr val="D1E371"/>
    <a:srgbClr val="FF7C80"/>
    <a:srgbClr val="FFFFFF"/>
    <a:srgbClr val="254CA3"/>
    <a:srgbClr val="000000"/>
    <a:srgbClr val="74AE26"/>
    <a:srgbClr val="185B95"/>
    <a:srgbClr val="0038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ematyyli 1 - Korostu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86385" autoAdjust="0"/>
  </p:normalViewPr>
  <p:slideViewPr>
    <p:cSldViewPr snapToGrid="0">
      <p:cViewPr varScale="1">
        <p:scale>
          <a:sx n="57" d="100"/>
          <a:sy n="57" d="100"/>
        </p:scale>
        <p:origin x="1132" y="52"/>
      </p:cViewPr>
      <p:guideLst/>
    </p:cSldViewPr>
  </p:slideViewPr>
  <p:outlineViewPr>
    <p:cViewPr>
      <p:scale>
        <a:sx n="33" d="100"/>
        <a:sy n="33" d="100"/>
      </p:scale>
      <p:origin x="0" y="-405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FF52D-3802-4A03-8323-AE312A03D6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579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F5D100CF-BE2E-9D42-9DFA-07F68F907E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E5FF0748-A3B1-8241-ADBD-A3017D48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userDrawn="1">
  <p:cSld name="Sisältö kaarevalla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88008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50E636-F21B-4129-AFBA-58F2F6EC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4B1933-7355-4A87-A0BA-A576B2D06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C20C138-2D30-4DBE-952D-11F61945F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60E35C8-008E-4003-931D-921C0C7D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EC5C-DDC8-49FF-965D-23AADE4A8015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EB27C4F-9F69-4BE1-B8A4-3A944539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38F101-B43C-4D30-9001-8F30CF7C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1875-8288-4526-9BEB-57D952A988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838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F5D100CF-BE2E-9D42-9DFA-07F68F907E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E5FF0748-A3B1-8241-ADBD-A3017D48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523561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798167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2457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480036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48167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37615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855952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274830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54627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63307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47812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2115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35366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1159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510394"/>
            <a:ext cx="11834341" cy="3159498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378395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5732590"/>
            <a:ext cx="7060949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14879" y="5732590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28116" y="5455057"/>
            <a:ext cx="4114800" cy="204601"/>
          </a:xfrm>
        </p:spPr>
        <p:txBody>
          <a:bodyPr/>
          <a:lstStyle>
            <a:lvl1pPr algn="r">
              <a:defRPr lang="fi-FI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Kalevi Pölönen</a:t>
            </a:r>
            <a:endParaRPr lang="fi-FI" sz="1600" kern="12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63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39871"/>
            <a:ext cx="11834341" cy="272045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20931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4737495"/>
            <a:ext cx="7068698" cy="642035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04156" y="4737495"/>
            <a:ext cx="1240109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4459962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23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0" y="180000"/>
            <a:ext cx="11834343" cy="5653369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8858" y="3996390"/>
            <a:ext cx="11834341" cy="268161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 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84148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948" y="3325673"/>
            <a:ext cx="6950798" cy="642034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3972" y="3326656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3052610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1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2661957"/>
            <a:ext cx="11834341" cy="398504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4341" cy="4209096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012948" y="3387374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012949" y="5597458"/>
            <a:ext cx="6969312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260" y="559745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9460" y="5307460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0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Otsikko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8284039" cy="6515254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29868" y="2825496"/>
            <a:ext cx="5143500" cy="2391156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074" y="5703145"/>
            <a:ext cx="4195818" cy="642035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747818" y="180000"/>
            <a:ext cx="5266800" cy="65160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867" y="571956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868" y="5462054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6968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yksipalstainen.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     Toinen tekstitaso, jos sivulle tulee enemmän tekstiä.</a:t>
            </a:r>
            <a:br>
              <a:rPr lang="fi-FI"/>
            </a:br>
            <a:r>
              <a:rPr lang="fi-FI"/>
              <a:t>           Kolmas tekstitaso, jos haluat esittää enemmän tekstiä.</a:t>
            </a:r>
            <a:br>
              <a:rPr lang="fi-FI"/>
            </a:br>
            <a:r>
              <a:rPr lang="fi-FI"/>
              <a:t>Muistathan, että kun tekstin koko pienenee, myös viesti pienenee.</a:t>
            </a:r>
            <a:br>
              <a:rPr lang="fi-FI"/>
            </a:br>
            <a:r>
              <a:rPr lang="fi-FI" noProof="0"/>
              <a:t>Esityksen tulee olla myös kaukaa luettavissa.</a:t>
            </a:r>
            <a:endParaRPr lang="fi-FI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408088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/>
              <a:t>Graafisivu</a:t>
            </a:r>
            <a:endParaRPr lang="fi-FI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922338" y="1857375"/>
            <a:ext cx="10636236" cy="4087813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26AFE581-53A8-4FFC-BC3A-F2173293E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25163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kaksi palstaa. 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  <a:p>
            <a:pPr lvl="0"/>
            <a:endParaRPr lang="fi-FI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64608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4" name="Alatunnisteen paikkamerkki 4">
            <a:extLst>
              <a:ext uri="{FF2B5EF4-FFF2-40B4-BE49-F238E27FC236}">
                <a16:creationId xmlns:a16="http://schemas.microsoft.com/office/drawing/2014/main" id="{B063AE42-CA71-44E3-9D58-B8058F37E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88866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Graafisivu</a:t>
            </a:r>
            <a:br>
              <a:rPr lang="fi-FI" noProof="0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3827881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err="1"/>
              <a:t>Värejä</a:t>
            </a:r>
            <a:r>
              <a:rPr lang="en-GB"/>
              <a:t> </a:t>
            </a:r>
            <a:r>
              <a:rPr lang="en-GB" err="1"/>
              <a:t>käytetään</a:t>
            </a:r>
            <a:r>
              <a:rPr lang="en-GB"/>
              <a:t> </a:t>
            </a:r>
            <a:r>
              <a:rPr lang="en-GB" err="1"/>
              <a:t>malliesimerkin</a:t>
            </a:r>
            <a:r>
              <a:rPr lang="en-GB"/>
              <a:t> </a:t>
            </a:r>
            <a:r>
              <a:rPr lang="en-GB" err="1"/>
              <a:t>järjestyksessä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866468" y="1860550"/>
            <a:ext cx="6692117" cy="408463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660E423A-B2D8-4B91-B7C0-AB18B43AB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55010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Taulukkosivu</a:t>
            </a:r>
            <a:br>
              <a:rPr lang="en-GB"/>
            </a:br>
            <a:r>
              <a:rPr lang="fi-FI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22338" y="1857375"/>
            <a:ext cx="10636236" cy="4087813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34D358F0-BE1E-4ABA-A0E1-A93C9E529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4188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/>
              <a:t>Tekstisivu kapealla kuvalla</a:t>
            </a:r>
            <a:br>
              <a:rPr lang="fi-FI"/>
            </a:br>
            <a:r>
              <a:rPr lang="fi-FI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A3A71661-0388-4C74-813D-CFA192A7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14654" y="180000"/>
            <a:ext cx="3598545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021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Kuvatekstilliset ku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noProof="0"/>
              <a:t>Tekstisivu kahdella kuvalla</a:t>
            </a:r>
            <a:br>
              <a:rPr lang="fi-FI" noProof="0"/>
            </a:br>
            <a:r>
              <a:rPr lang="fi-FI" noProof="0"/>
              <a:t>ja lyhyellä otsikolla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8427599" y="180000"/>
            <a:ext cx="3585600" cy="315537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27599" y="3527892"/>
            <a:ext cx="3585600" cy="315010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0AB49502-F625-40AF-9F75-9B1F2A7FD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79628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Kuvatekstillinen 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5224068" cy="1119501"/>
          </a:xfrm>
        </p:spPr>
        <p:txBody>
          <a:bodyPr/>
          <a:lstStyle/>
          <a:p>
            <a:r>
              <a:rPr lang="fi-FI" noProof="0"/>
              <a:t>Tekstisivu isolla  kuvalla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5224068" cy="408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Kuvasivun teksti tulee tiivistää lyhyeksi.</a:t>
            </a:r>
            <a:br>
              <a:rPr lang="fi-FI"/>
            </a:br>
            <a:r>
              <a:rPr lang="fi-FI"/>
              <a:t>Käytä laadukkaita kuvia.</a:t>
            </a:r>
            <a:br>
              <a:rPr lang="fi-FI"/>
            </a:br>
            <a:r>
              <a:rPr lang="fi-FI"/>
              <a:t>Vältä tiedostokooltaan isoja kuvia, jotta esityksestä ei tule liian raskasta.</a:t>
            </a:r>
            <a:br>
              <a:rPr lang="fi-FI"/>
            </a:br>
            <a:r>
              <a:rPr lang="fi-FI"/>
              <a:t>Sivun tulee olla helposti silmäiltävissä ja teksti koon tulee olla luettavissa.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28597" y="180000"/>
            <a:ext cx="5584602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97CFB4B-70A9-4C59-8AFC-86477E70A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77966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9999" y="180000"/>
            <a:ext cx="11833200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46552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Sisältö kaarevalla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27972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Sisältö kaarevalla kuval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11518" y="180000"/>
            <a:ext cx="4401681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C519B920-C56F-4E32-B399-E7C752AC7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38340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Sisältö kaarevalla kuvall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77491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7491" y="470390"/>
            <a:ext cx="6482227" cy="1119501"/>
          </a:xfrm>
        </p:spPr>
        <p:txBody>
          <a:bodyPr/>
          <a:lstStyle/>
          <a:p>
            <a:r>
              <a:rPr lang="fi-FI" noProof="0"/>
              <a:t>Tekstisivu isolla </a:t>
            </a:r>
            <a:br>
              <a:rPr lang="fi-FI" noProof="0"/>
            </a:br>
            <a:r>
              <a:rPr lang="fi-FI" noProof="0"/>
              <a:t>kaarevalla kuvalla</a:t>
            </a:r>
            <a:endParaRPr lang="fi-FI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79999" y="180000"/>
            <a:ext cx="4420767" cy="649800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2618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4020341"/>
            <a:ext cx="11832392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89634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17071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Osan ylätunnis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1232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Osan ylätunnis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97882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Osan ylätunnis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98314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Osan ylätunnist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62899"/>
            <a:ext cx="11834341" cy="2705260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08446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1865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02387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50248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Osan ylätunniste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9311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9A5411A7-57B3-491D-9820-EBA16DCC4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59111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8F21DE0-9EC0-4B8E-AE3C-CC8F7C9E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43915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960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16534"/>
            <a:ext cx="11834341" cy="266146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55647"/>
            <a:ext cx="8193024" cy="117092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4375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4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3690302"/>
            <a:ext cx="11832392" cy="2987423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26571"/>
            <a:ext cx="8193024" cy="1415461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518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6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Lopetu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4209097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558818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3428999"/>
            <a:ext cx="8193024" cy="112520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102352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29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1044463"/>
            <a:ext cx="12203324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55440" y="2744924"/>
            <a:ext cx="7200800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Lisää otsikko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1055440" y="641733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24.9.2021   |   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55440" y="605729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Kalevi Pölönen</a:t>
            </a:r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73"/>
          <a:stretch/>
        </p:blipFill>
        <p:spPr>
          <a:xfrm>
            <a:off x="9588388" y="1952836"/>
            <a:ext cx="2628292" cy="4428492"/>
          </a:xfrm>
          <a:prstGeom prst="rect">
            <a:avLst/>
          </a:prstGeom>
        </p:spPr>
      </p:pic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1054800" y="4582800"/>
            <a:ext cx="7200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001338638"/>
      </p:ext>
    </p:extLst>
  </p:cSld>
  <p:clrMapOvr>
    <a:masterClrMapping/>
  </p:clrMapOvr>
  <p:hf hdr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5" y="6376243"/>
            <a:ext cx="9325036" cy="365125"/>
          </a:xfrm>
        </p:spPr>
        <p:txBody>
          <a:bodyPr/>
          <a:lstStyle/>
          <a:p>
            <a:r>
              <a:rPr lang="fi-FI"/>
              <a:t> </a:t>
            </a:r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78951"/>
            <a:ext cx="9325036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Lisää otsikko</a:t>
            </a:r>
            <a:endParaRPr lang="fi-FI"/>
          </a:p>
        </p:txBody>
      </p:sp>
      <p:sp>
        <p:nvSpPr>
          <p:cNvPr id="11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386748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1701540E-68D3-7E41-9B5D-4B01472DD84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3FEDECA0-05C5-A54B-A7BB-D128637F9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1516906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5126C2F4-CD3E-DE40-B9E4-0D0F09D339C5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3156585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74745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3773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799737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14699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295139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326426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2719091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1302310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6296187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D99AB-4804-4C60-813F-F39098C3BA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8107BD5-4907-45D0-8AC8-EE00C4E1E83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5820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59012575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13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slideLayout" Target="../slideLayouts/slideLayout56.xml"/><Relationship Id="rId3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51.xml"/><Relationship Id="rId34" Type="http://schemas.openxmlformats.org/officeDocument/2006/relationships/theme" Target="../theme/theme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slideLayout" Target="../slideLayouts/slideLayout55.xml"/><Relationship Id="rId3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slideLayout" Target="../slideLayouts/slideLayout59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slideLayout" Target="../slideLayouts/slideLayout54.xml"/><Relationship Id="rId32" Type="http://schemas.openxmlformats.org/officeDocument/2006/relationships/slideLayout" Target="../slideLayouts/slideLayout62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slideLayout" Target="../slideLayouts/slideLayout53.xml"/><Relationship Id="rId28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31" Type="http://schemas.openxmlformats.org/officeDocument/2006/relationships/slideLayout" Target="../slideLayouts/slideLayout61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52.xml"/><Relationship Id="rId27" Type="http://schemas.openxmlformats.org/officeDocument/2006/relationships/slideLayout" Target="../slideLayouts/slideLayout57.xml"/><Relationship Id="rId30" Type="http://schemas.openxmlformats.org/officeDocument/2006/relationships/slideLayout" Target="../slideLayouts/slideLayout60.xml"/><Relationship Id="rId35" Type="http://schemas.openxmlformats.org/officeDocument/2006/relationships/image" Target="../media/image5.png"/><Relationship Id="rId8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image" Target="../media/image8.jpeg"/><Relationship Id="rId2" Type="http://schemas.openxmlformats.org/officeDocument/2006/relationships/slideLayout" Target="../slideLayouts/slideLayout65.xml"/><Relationship Id="rId16" Type="http://schemas.openxmlformats.org/officeDocument/2006/relationships/image" Target="../media/image7.emf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8E36BCD2-351E-4146-92AC-C038F550E9A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188" y="5894173"/>
            <a:ext cx="2476593" cy="86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  <p:sldLayoutId id="2147483695" r:id="rId15"/>
    <p:sldLayoutId id="2147483745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369211BA-280E-4EE7-907A-9C82C229E448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301" y="6084905"/>
            <a:ext cx="2321121" cy="6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7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6186237"/>
            <a:ext cx="1487486" cy="382139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50" y="1856630"/>
            <a:ext cx="10636236" cy="408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| 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2" y="6374625"/>
            <a:ext cx="3600728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49394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  <p:sldLayoutId id="2147483717" r:id="rId21"/>
    <p:sldLayoutId id="2147483718" r:id="rId22"/>
    <p:sldLayoutId id="2147483719" r:id="rId23"/>
    <p:sldLayoutId id="2147483720" r:id="rId24"/>
    <p:sldLayoutId id="2147483721" r:id="rId25"/>
    <p:sldLayoutId id="2147483722" r:id="rId26"/>
    <p:sldLayoutId id="2147483723" r:id="rId27"/>
    <p:sldLayoutId id="2147483724" r:id="rId28"/>
    <p:sldLayoutId id="2147483725" r:id="rId29"/>
    <p:sldLayoutId id="2147483726" r:id="rId30"/>
    <p:sldLayoutId id="2147483727" r:id="rId31"/>
    <p:sldLayoutId id="2147483728" r:id="rId32"/>
    <p:sldLayoutId id="2147483729" r:id="rId3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60363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8775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pic>
        <p:nvPicPr>
          <p:cNvPr id="7" name="Kuva 22">
            <a:extLst>
              <a:ext uri="{FF2B5EF4-FFF2-40B4-BE49-F238E27FC236}">
                <a16:creationId xmlns:a16="http://schemas.microsoft.com/office/drawing/2014/main" id="{1C046967-E22F-D446-AAE0-4AE5894A24C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70934" y="6061887"/>
            <a:ext cx="2720547" cy="620421"/>
          </a:xfrm>
          <a:prstGeom prst="rect">
            <a:avLst/>
          </a:prstGeom>
        </p:spPr>
      </p:pic>
      <p:sp>
        <p:nvSpPr>
          <p:cNvPr id="8" name="Tekstiruutu 18">
            <a:extLst>
              <a:ext uri="{FF2B5EF4-FFF2-40B4-BE49-F238E27FC236}">
                <a16:creationId xmlns:a16="http://schemas.microsoft.com/office/drawing/2014/main" id="{3B4F48B9-42BE-EE4B-AECF-066D7BD77D75}"/>
              </a:ext>
            </a:extLst>
          </p:cNvPr>
          <p:cNvSpPr txBox="1"/>
          <p:nvPr userDrawn="1"/>
        </p:nvSpPr>
        <p:spPr>
          <a:xfrm>
            <a:off x="2753497" y="6191420"/>
            <a:ext cx="668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Uudistuva ja osaava Suomi 2021–2027 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FF989110-9C17-4453-B09E-1857F5F782C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0" y="6000824"/>
            <a:ext cx="2145545" cy="75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7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572A1F-5CE5-421C-94C0-19EA06C8E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3"/>
            <a:ext cx="9144000" cy="2387600"/>
          </a:xfrm>
        </p:spPr>
        <p:txBody>
          <a:bodyPr/>
          <a:lstStyle/>
          <a:p>
            <a:r>
              <a:rPr lang="fi-FI" sz="4800" dirty="0"/>
              <a:t>Hakemusten arviointi</a:t>
            </a:r>
            <a:br>
              <a:rPr lang="fi-FI" sz="4800" dirty="0"/>
            </a:br>
            <a:endParaRPr lang="fi-FI" sz="4800" dirty="0"/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101D452F-1D1E-45D8-9C36-E5E3065A5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39035"/>
          </a:xfrm>
        </p:spPr>
        <p:txBody>
          <a:bodyPr/>
          <a:lstStyle/>
          <a:p>
            <a:endParaRPr lang="fi-FI" dirty="0"/>
          </a:p>
          <a:p>
            <a:r>
              <a:rPr lang="fi-FI" sz="1800" dirty="0"/>
              <a:t>Rahoitusasiantuntija Tuija Tuomela</a:t>
            </a:r>
            <a:br>
              <a:rPr lang="fi-FI" sz="1800" dirty="0"/>
            </a:br>
            <a:r>
              <a:rPr lang="fi-FI" sz="1800" dirty="0"/>
              <a:t>Etelä-Savon ELY-keskus</a:t>
            </a:r>
          </a:p>
        </p:txBody>
      </p:sp>
    </p:spTree>
    <p:extLst>
      <p:ext uri="{BB962C8B-B14F-4D97-AF65-F5344CB8AC3E}">
        <p14:creationId xmlns:p14="http://schemas.microsoft.com/office/powerpoint/2010/main" val="326607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6A0986-57C9-D7E5-652B-03E343CB3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543"/>
          </a:xfrm>
        </p:spPr>
        <p:txBody>
          <a:bodyPr/>
          <a:lstStyle/>
          <a:p>
            <a:pPr algn="ctr"/>
            <a:r>
              <a:rPr lang="fi-FI" sz="3600" dirty="0"/>
              <a:t>Rahoitettuja hankkeita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C656D9-9C84-F888-6D4A-77A2B3740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239"/>
            <a:ext cx="10515600" cy="4382429"/>
          </a:xfrm>
        </p:spPr>
        <p:txBody>
          <a:bodyPr/>
          <a:lstStyle/>
          <a:p>
            <a:pPr marL="0" indent="0">
              <a:buNone/>
            </a:pPr>
            <a:r>
              <a:rPr lang="fi-FI" sz="2000" b="1" i="1" dirty="0"/>
              <a:t>S30426 SILTA – Sosiaalinen Integraatio, Linkitetty Työllistyminen ja Aktivoiva osallistuminen / Keski-Karjalan Maahanmuuttajayhdistys ALJANS ry </a:t>
            </a:r>
          </a:p>
          <a:p>
            <a:pPr marL="0" indent="0">
              <a:buNone/>
            </a:pPr>
            <a:r>
              <a:rPr lang="fi-FI" sz="2000" dirty="0"/>
              <a:t>Hankkeen ydintavoite/ajatus on työikäisten työttömien maahanmuuttajien ja Ukrainan pakolaisten työn ja toimintakyvyn parantuminen. </a:t>
            </a:r>
          </a:p>
          <a:p>
            <a:pPr marL="457200" indent="-457200">
              <a:buAutoNum type="arabicPeriod"/>
            </a:pPr>
            <a:r>
              <a:rPr lang="fi-FI" sz="2000" dirty="0"/>
              <a:t>Yhteisöllisyyden ja osallisuuden vahvistuminen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/>
              <a:t>Luodaan paikallista maahanmuuttajatoimintaa Tohmajärvellä ja Kesälahdella, rakentamalla siltoja maahanmuuttajien, Ukrainan pakolaisten ja kantasuomalaisten välille, mm. suomalaisen kirjallisuuden lukupiiri, kieli-illat – suomen kieli, teemapäivät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/>
              <a:t>Neuvontapalvelu maahanmuuttajille omalla äidinkielellä. Mm. KELA-asiointi, TE-palvelut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/>
              <a:t>Yhteisöllinen ryhmätoiminta, mm. retket museoihin, kirjastoon, luontoon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/>
              <a:t>Itsetuntemus- ryhmätyöpajat</a:t>
            </a:r>
          </a:p>
          <a:p>
            <a:pPr marL="457200" indent="-457200">
              <a:buAutoNum type="arabicPeriod"/>
            </a:pPr>
            <a:r>
              <a:rPr lang="fi-FI" sz="2000" dirty="0"/>
              <a:t>Koulutus- ja työllistymismahdollisuuksien parantuminen ja vahvistuminen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/>
              <a:t>Integraatio/kotoutumiskoulutus, mm. kielikoulutus, ”Suomalainen yhteiskunta ja palvelut” –koulutus, Office-koulutus, työn- ja koulutushaku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270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B01192-D5F0-ABFE-728C-6980277A4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8055"/>
          </a:xfrm>
        </p:spPr>
        <p:txBody>
          <a:bodyPr/>
          <a:lstStyle/>
          <a:p>
            <a:pPr algn="ctr"/>
            <a:r>
              <a:rPr lang="fi-FI" dirty="0"/>
              <a:t>Rahoitettuja hankkeita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2AB828-2290-9BA3-4799-1AB193E97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717"/>
            <a:ext cx="10515600" cy="4004403"/>
          </a:xfrm>
        </p:spPr>
        <p:txBody>
          <a:bodyPr/>
          <a:lstStyle/>
          <a:p>
            <a:pPr marL="0" indent="0">
              <a:buNone/>
            </a:pPr>
            <a:r>
              <a:rPr lang="fi-FI" b="1" i="1" dirty="0"/>
              <a:t>S21458 Kiertoon / Kuopion Rouvasväenyhdistys ry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/>
              <a:t>Hankkeen tavoitteena oli aktivoida syrjäytymisvaarassa olevien nuorten integroitumista osaksi yhteisöä, ohjata heitä harrastuksen, opiskelun tai uuden työn pariin muotoilun ja käsityön työpajojen avulla.</a:t>
            </a:r>
          </a:p>
          <a:p>
            <a:pPr marL="0" indent="0">
              <a:buNone/>
            </a:pPr>
            <a:r>
              <a:rPr lang="fi-FI" sz="1800" dirty="0"/>
              <a:t>Hankkeessa nuoret suunnittelivat muotoilijoiden ja alan ammattilaisten opastamana kierrätysmateriaaleista valmistettavan sisustuksellisen ja leikkisän Kuopio-palikat -liikelahjan Kuopion kaupungin markkinointiyksikölle. Työpajoissa nostettiin esiin nuorten piilevää osaamista ja motivoitiin heitä oppimaan uutta sekä käyttämään omaa osaamistaan laaja-alaisesti. Muotoiluajattelun ja muotoilun eri menetelmien lisäksi nuoret oppivat ryhmä-, projekti- ja asiakastyöskentelytaitoja. Suunnittelun ohessa nuorille annettiin tietoutta muotoilu- ja käsityöalojen opiskelu-, työ- harrastusmahdollisuuksista.</a:t>
            </a:r>
          </a:p>
        </p:txBody>
      </p:sp>
    </p:spTree>
    <p:extLst>
      <p:ext uri="{BB962C8B-B14F-4D97-AF65-F5344CB8AC3E}">
        <p14:creationId xmlns:p14="http://schemas.microsoft.com/office/powerpoint/2010/main" val="4276275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5667F-FEE7-4797-A911-528499E08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9366"/>
            <a:ext cx="10515600" cy="4472754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 algn="ctr">
              <a:buNone/>
            </a:pPr>
            <a:endParaRPr lang="fi-FI" b="1" dirty="0"/>
          </a:p>
          <a:p>
            <a:pPr marL="0" indent="0" algn="ctr">
              <a:buNone/>
            </a:pPr>
            <a:r>
              <a:rPr lang="fi-FI" sz="4000" b="1" dirty="0"/>
              <a:t>Kiitos! </a:t>
            </a:r>
          </a:p>
        </p:txBody>
      </p:sp>
    </p:spTree>
    <p:extLst>
      <p:ext uri="{BB962C8B-B14F-4D97-AF65-F5344CB8AC3E}">
        <p14:creationId xmlns:p14="http://schemas.microsoft.com/office/powerpoint/2010/main" val="189620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07F317-4BE6-4775-9AB1-B84E0B7D3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369"/>
            <a:ext cx="10515600" cy="772299"/>
          </a:xfrm>
        </p:spPr>
        <p:txBody>
          <a:bodyPr/>
          <a:lstStyle/>
          <a:p>
            <a:pPr algn="ctr"/>
            <a:r>
              <a:rPr lang="fi-FI" dirty="0"/>
              <a:t>Hakemuksen 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C6AD54-573F-48D6-85D7-86C2420D0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687" y="1366024"/>
            <a:ext cx="11115908" cy="4125951"/>
          </a:xfrm>
        </p:spPr>
        <p:txBody>
          <a:bodyPr/>
          <a:lstStyle/>
          <a:p>
            <a:r>
              <a:rPr lang="fi-FI" dirty="0"/>
              <a:t>Hakemukset arvioidaan </a:t>
            </a:r>
            <a:r>
              <a:rPr lang="fi-FI" b="1" dirty="0"/>
              <a:t>yleisten valintaperusteiden </a:t>
            </a:r>
            <a:r>
              <a:rPr lang="fi-FI" dirty="0"/>
              <a:t>sekä </a:t>
            </a:r>
            <a:r>
              <a:rPr lang="fi-FI" b="1" dirty="0"/>
              <a:t>erityisten valintaperusteiden</a:t>
            </a:r>
            <a:r>
              <a:rPr lang="fi-FI" dirty="0"/>
              <a:t> pohjalta.</a:t>
            </a:r>
          </a:p>
          <a:p>
            <a:r>
              <a:rPr lang="fi-FI" dirty="0"/>
              <a:t>Yleiset valintaperusteet ovat EU- ja kansalliseen lainsäädäntöön perustuvia vaatimuksia, joiden täyttymisestä rahoittajan tulee varmistua (Kyllä / Ei). Mikäli jokin yleinen valintaperuste ei täyty, hanke ei voi saada rahoitusta.</a:t>
            </a:r>
          </a:p>
          <a:p>
            <a:r>
              <a:rPr lang="fi-FI" dirty="0"/>
              <a:t>Erityiset valintaperusteet pisteytetään ja ne asettavat hakemukset etusijajärjestykseen pisteiden perusteella. </a:t>
            </a:r>
          </a:p>
          <a:p>
            <a:pPr lvl="1"/>
            <a:r>
              <a:rPr lang="fi-FI" sz="2200" dirty="0"/>
              <a:t>Pisteytyksellä arvioidaan sitä, kuinka hyvin hanke edistää ohjelman toteutusta.</a:t>
            </a:r>
          </a:p>
          <a:p>
            <a:pPr lvl="1"/>
            <a:r>
              <a:rPr lang="fi-FI" sz="2200" dirty="0"/>
              <a:t>Hyväksyttyjen hakemusten tulee saavuttaa minimipistemäärä, joka on 50% maksimipistemäärästä.</a:t>
            </a:r>
          </a:p>
        </p:txBody>
      </p:sp>
    </p:spTree>
    <p:extLst>
      <p:ext uri="{BB962C8B-B14F-4D97-AF65-F5344CB8AC3E}">
        <p14:creationId xmlns:p14="http://schemas.microsoft.com/office/powerpoint/2010/main" val="129601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68ABCC-A030-4268-B083-3CA73FA6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Yleiset valintaperusteet (1)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55F430-B6EF-409F-AD3C-50459F407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94625"/>
            <a:ext cx="11182816" cy="4103648"/>
          </a:xfrm>
        </p:spPr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kern="100" dirty="0"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fi-FI" sz="2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ankkeen toimenpiteet ja tuen hakija kuuluvat rahaston säädösten soveltamisalaan. Hankkeen toiminta on ohjelman ja haetun erityistavoitteen mukaista. </a:t>
            </a:r>
          </a:p>
          <a:p>
            <a:pPr>
              <a:lnSpc>
                <a:spcPct val="107000"/>
              </a:lnSpc>
            </a:pPr>
            <a:r>
              <a:rPr lang="fi-FI" sz="2000" kern="1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Sopiiko hakemus ESR+-ohjelmaan ja valitun erityistavoitteen sisältöön?</a:t>
            </a:r>
            <a:endParaRPr lang="fi-FI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000" kern="1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Syntyykö hankkeessa</a:t>
            </a:r>
            <a:r>
              <a:rPr lang="fi-FI" sz="2000" kern="1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erityistavoitteessa määritelt</a:t>
            </a:r>
            <a:r>
              <a:rPr lang="fi-FI" sz="2000" kern="1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yjä</a:t>
            </a:r>
            <a:r>
              <a:rPr lang="fi-FI" sz="2000" kern="1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tulos- ja tuotosindikaattoreihin?</a:t>
            </a:r>
            <a:endParaRPr lang="fi-FI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i-FI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Tuen hakija on julkisoikeudellinen yhteisö tai yksityisoikeudellinen oikeushenkilö. Ryhmähankkeen kaikki hakijat täyttävät tuensaajalle asetetut edellytykset. </a:t>
            </a:r>
          </a:p>
          <a:p>
            <a:pPr marL="0" indent="0">
              <a:buNone/>
            </a:pPr>
            <a:r>
              <a:rPr lang="fi-FI" sz="2000" kern="1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-&gt; Yksityinen elinkeinononharjoittaja ei voi olla hakijana ESR + -hankkeissa</a:t>
            </a:r>
            <a:br>
              <a:rPr lang="fi-FI" sz="1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5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A0DE4C-E82A-6C7B-2877-BEE1D484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Yleiset valintaperusteet (2)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DD7E71-EB0F-CA9A-9856-7B27E4684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i-FI" kern="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Hankkeella on konkreettinen hankesuunnitelma, joka pohjautuu tunnistettuun tarpeeseen ja edistää erityistavoitteen tavoitteiden tuloksellista toteutumista. Hankkeen eteneminen on seurattavissa hankesuunnitelman perusteella.</a:t>
            </a:r>
          </a:p>
          <a:p>
            <a:pPr lvl="0">
              <a:lnSpc>
                <a:spcPct val="107000"/>
              </a:lnSpc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Onko </a:t>
            </a:r>
            <a:b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1) hankkeen tavoitteet yksilöity, 2) purettu työpaketeiksi ja konkreettisiksi toimenpiteiksi (mm. toteutustavat, toimenpiteiden kesto ja laajuus, osallistujamäärät) 3) esitetty keskeiset tulokset ja vaikutukset siten, että niillä on yhteys indikaattoreihin?</a:t>
            </a:r>
            <a:endParaRPr lang="fi-FI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Onko hankkeen toteutuksesta esitetty karkea aikataulutus, jonka perusteella hankkeen etenemistä voidaan seurata?</a:t>
            </a:r>
            <a:endParaRPr lang="fi-FI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fi-FI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943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66FC8B-6EC2-26EA-EDE5-6A2678E6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Yleiset valintaperusteet (3)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0C91D7-821E-6820-34B7-E596890BB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Tuen hakijalla on riittävät taloudelliset ja muut edellytykset hankkeen toteuttamiseksi. Tuen hakijan avainhenkilö ei ole syyllistynyt aiemmin avustuksia koskevaan rikokseen tai asetettu liiketoimintakieltoon. </a:t>
            </a:r>
          </a:p>
          <a:p>
            <a:r>
              <a:rPr lang="fi-FI" sz="2000" dirty="0">
                <a:solidFill>
                  <a:srgbClr val="0070C0"/>
                </a:solidFill>
              </a:rPr>
              <a:t>Onko hakijan talous kunnossa? -&gt; Rahoittaja tarkistaa taloustilanteen verottajan VHS-raportilta (mm. verovelka ja maksuhäiriöt)</a:t>
            </a:r>
          </a:p>
          <a:p>
            <a:r>
              <a:rPr lang="fi-FI" sz="2000" dirty="0">
                <a:solidFill>
                  <a:srgbClr val="0070C0"/>
                </a:solidFill>
              </a:rPr>
              <a:t>Onko hakijan avainhenkilöillä rikostaustaa?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552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67ACBB-88F8-6850-552D-C1278D8F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0000"/>
                </a:solidFill>
                <a:latin typeface="Tahoma"/>
              </a:rPr>
              <a:t>Y</a:t>
            </a: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leiset valintaperusteet (4)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347707-0380-834C-19C3-1A9B060A0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Hankkeelle on hakemuksessa esitetty tarkoituksenmukaiset resurssit. Tuen hakijalla on tarvittava osaaminen hankesuunnitelmassa asetettujen tavoitteiden saavuttamiseksi. </a:t>
            </a:r>
          </a:p>
          <a:p>
            <a:pPr lvl="0">
              <a:lnSpc>
                <a:spcPct val="107000"/>
              </a:lnSpc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Onko hankehenkilöstön tehtävänkuvat avattu suhteessa hankkeen toimenpiteisiin ja ovatko hankehenkilöstön työpanokset ja esitetyt palkkakustannukset suhteessa hankkeen sisältöön?</a:t>
            </a:r>
            <a:endParaRPr lang="fi-FI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Liittyykö hakijaorganisaation toiminta kiinteästi hankkeen aihepiiriin?  </a:t>
            </a:r>
            <a:endParaRPr lang="fi-FI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Onko hakijaorganisaatiolla osaavat työntekijät hankkeen toteuttamiseen?</a:t>
            </a:r>
            <a:br>
              <a:rPr lang="fi-FI" sz="20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809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67ACBB-88F8-6850-552D-C1278D8F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0000"/>
                </a:solidFill>
                <a:latin typeface="Tahoma"/>
              </a:rPr>
              <a:t>Y</a:t>
            </a: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leiset valintaperusteet (</a:t>
            </a:r>
            <a:r>
              <a:rPr lang="fi-FI" dirty="0">
                <a:solidFill>
                  <a:srgbClr val="000000"/>
                </a:solidFill>
                <a:latin typeface="Tahoma"/>
              </a:rPr>
              <a:t>5</a:t>
            </a: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347707-0380-834C-19C3-1A9B060A0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Tuen hakijalla on riittävät edellytykset vastata hankkeella aikaansaadun toiminnan jatkuvuudesta hankkeen päättymisen jälkeen. </a:t>
            </a:r>
          </a:p>
          <a:p>
            <a:pPr>
              <a:lnSpc>
                <a:spcPct val="107000"/>
              </a:lnSpc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Miten hankkeen toimintaa tullaan jatkamaan hankkeen jälkeen ja mikä on hakijaorganisaation oma rooli jatkototeutuksessa?</a:t>
            </a:r>
          </a:p>
          <a:p>
            <a:pPr>
              <a:lnSpc>
                <a:spcPct val="107000"/>
              </a:lnSpc>
            </a:pPr>
            <a:endParaRPr lang="fi-FI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Tukea ei myönnetä yleisenä toimintatukena.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Miten hankerahoitus kohdentuu kehittämistyöhön ja kuinka hanke on erotettavissa toteuttajan normaalitoiminnasta?</a:t>
            </a:r>
            <a:endParaRPr lang="fi-FI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fi-FI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511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67ACBB-88F8-6850-552D-C1278D8F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0000"/>
                </a:solidFill>
                <a:latin typeface="Tahoma"/>
              </a:rPr>
              <a:t>Y</a:t>
            </a: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leiset valintaperusteet (6)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347707-0380-834C-19C3-1A9B060A0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Haettavalla tuella on merkittävä vaikutus toiminnan toteuttamiseksi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Mikä merkitys hakijalle on sillä, että haettavaan toimintaan saadaan </a:t>
            </a:r>
            <a:r>
              <a:rPr lang="fi-FI" sz="2000" kern="100" dirty="0" err="1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-tukea? Toteutuisiko toiminta myös ilman erillistä tukea?</a:t>
            </a:r>
            <a:endParaRPr lang="fi-FI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i-FI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Kehittämishankkeen tulokset ovat yleisesti hyödynnettävissä.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000" kern="1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Miten hankkeen tuloksia levitetään eteenpäin ja missä muodossa ne ovat muiden toimijoiden hyödynnettävissä?</a:t>
            </a:r>
            <a:endParaRPr lang="fi-FI" sz="20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fi-FI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1232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 descr="Nainen päällä a-Villa takki">
            <a:extLst>
              <a:ext uri="{FF2B5EF4-FFF2-40B4-BE49-F238E27FC236}">
                <a16:creationId xmlns:a16="http://schemas.microsoft.com/office/drawing/2014/main" id="{26ABF9B8-687D-B49E-FDFA-8552F709D1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910" y="1504040"/>
            <a:ext cx="1162373" cy="1620000"/>
          </a:xfr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6384B54C-9713-B7C7-6874-F1A28BC8C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893" y="446263"/>
            <a:ext cx="10681011" cy="1122525"/>
          </a:xfrm>
        </p:spPr>
        <p:txBody>
          <a:bodyPr/>
          <a:lstStyle/>
          <a:p>
            <a:pPr algn="ctr"/>
            <a:br>
              <a:rPr lang="fi-FI" sz="2800" dirty="0"/>
            </a:br>
            <a:br>
              <a:rPr lang="fi-FI" sz="2800" dirty="0"/>
            </a:br>
            <a:br>
              <a:rPr lang="fi-FI" sz="2800" dirty="0"/>
            </a:br>
            <a:r>
              <a:rPr lang="fi-FI" sz="2800" dirty="0"/>
              <a:t>Erityistavoite 4.3</a:t>
            </a:r>
            <a:br>
              <a:rPr lang="fi-FI" sz="2800" dirty="0"/>
            </a:br>
            <a:r>
              <a:rPr lang="fi-FI" sz="2800" dirty="0"/>
              <a:t>Tuotos- ja  tulosindikaattoreiden toteutuminen hankkeessa</a:t>
            </a:r>
            <a:br>
              <a:rPr lang="fi-FI" sz="2800" dirty="0"/>
            </a:br>
            <a:endParaRPr lang="fi-FI" sz="2800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05FABC95-0710-917E-7C15-1C47A16B0159}"/>
              </a:ext>
            </a:extLst>
          </p:cNvPr>
          <p:cNvSpPr/>
          <p:nvPr/>
        </p:nvSpPr>
        <p:spPr>
          <a:xfrm>
            <a:off x="3896815" y="1568788"/>
            <a:ext cx="2925730" cy="2713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Osallistuu hankkeen järjestämään valmennukseen /saa henkilökohtaista ohjausta ja tukea. </a:t>
            </a:r>
          </a:p>
          <a:p>
            <a:pPr algn="ctr"/>
            <a:r>
              <a:rPr lang="fi-FI" sz="2000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Alle 5 päivää osallistuvia henkilöitä ei lueta mukaan henkilömääriin.</a:t>
            </a:r>
            <a:endParaRPr lang="fi-FI" sz="2000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77C6FECB-006E-E8F3-3FDF-F815EE6B7702}"/>
              </a:ext>
            </a:extLst>
          </p:cNvPr>
          <p:cNvSpPr txBox="1"/>
          <p:nvPr/>
        </p:nvSpPr>
        <p:spPr>
          <a:xfrm>
            <a:off x="285821" y="4083928"/>
            <a:ext cx="2925730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i-FI" sz="2000" dirty="0"/>
              <a:t>Pitkäaikaistyötön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i-FI" sz="2000" dirty="0"/>
              <a:t>Työelämän ulkopuolelle oleva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i-FI" sz="2000" dirty="0"/>
              <a:t>Ulkomaalaistaustainen henkilö</a:t>
            </a:r>
          </a:p>
        </p:txBody>
      </p:sp>
      <p:sp>
        <p:nvSpPr>
          <p:cNvPr id="13" name="Nuoli: Oikea 12">
            <a:extLst>
              <a:ext uri="{FF2B5EF4-FFF2-40B4-BE49-F238E27FC236}">
                <a16:creationId xmlns:a16="http://schemas.microsoft.com/office/drawing/2014/main" id="{1FAFC672-A19D-170A-D63D-3BE214667CC4}"/>
              </a:ext>
            </a:extLst>
          </p:cNvPr>
          <p:cNvSpPr/>
          <p:nvPr/>
        </p:nvSpPr>
        <p:spPr>
          <a:xfrm>
            <a:off x="6968273" y="2430153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Nuoli: Oikea 13">
            <a:extLst>
              <a:ext uri="{FF2B5EF4-FFF2-40B4-BE49-F238E27FC236}">
                <a16:creationId xmlns:a16="http://schemas.microsoft.com/office/drawing/2014/main" id="{762351ED-A453-E7DC-6E90-ABFBFCD51575}"/>
              </a:ext>
            </a:extLst>
          </p:cNvPr>
          <p:cNvSpPr/>
          <p:nvPr/>
        </p:nvSpPr>
        <p:spPr>
          <a:xfrm>
            <a:off x="2772680" y="2397292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00DE4DA-04A5-B48E-FE99-B0C9082899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0194" y="1500672"/>
            <a:ext cx="1193278" cy="1596916"/>
          </a:xfrm>
          <a:prstGeom prst="rect">
            <a:avLst/>
          </a:prstGeom>
        </p:spPr>
      </p:pic>
      <p:sp>
        <p:nvSpPr>
          <p:cNvPr id="17" name="Tekstiruutu 16">
            <a:extLst>
              <a:ext uri="{FF2B5EF4-FFF2-40B4-BE49-F238E27FC236}">
                <a16:creationId xmlns:a16="http://schemas.microsoft.com/office/drawing/2014/main" id="{89B5176B-7790-711B-CD94-134F4F40E3FE}"/>
              </a:ext>
            </a:extLst>
          </p:cNvPr>
          <p:cNvSpPr txBox="1"/>
          <p:nvPr/>
        </p:nvSpPr>
        <p:spPr>
          <a:xfrm>
            <a:off x="8060090" y="4065684"/>
            <a:ext cx="3653743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i-FI" sz="2000" dirty="0"/>
              <a:t>Ryhtynyt työnhakuun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i-FI" sz="2000" dirty="0"/>
              <a:t>Koulutuksessa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i-FI" sz="2000" dirty="0"/>
              <a:t>Työssä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203BDC87-8F5D-66E2-C7A0-42A1F8B14F20}"/>
              </a:ext>
            </a:extLst>
          </p:cNvPr>
          <p:cNvSpPr txBox="1"/>
          <p:nvPr/>
        </p:nvSpPr>
        <p:spPr>
          <a:xfrm>
            <a:off x="8060090" y="5191524"/>
            <a:ext cx="3653743" cy="615553"/>
          </a:xfrm>
          <a:prstGeom prst="rect">
            <a:avLst/>
          </a:prstGeom>
          <a:solidFill>
            <a:srgbClr val="FF7C80"/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2000" dirty="0"/>
              <a:t>Työtön hankkeen päättyessä -&gt; EI syntynyt siirtymää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75B11A10-A0F1-1207-DE24-7A7556A4A663}"/>
              </a:ext>
            </a:extLst>
          </p:cNvPr>
          <p:cNvSpPr/>
          <p:nvPr/>
        </p:nvSpPr>
        <p:spPr>
          <a:xfrm>
            <a:off x="285821" y="3322446"/>
            <a:ext cx="3259777" cy="563076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2000" dirty="0"/>
              <a:t>TUOTOSINDIKAATTORI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914E7D5F-C8E8-F1FC-5BBD-02313ACDEC87}"/>
              </a:ext>
            </a:extLst>
          </p:cNvPr>
          <p:cNvSpPr/>
          <p:nvPr/>
        </p:nvSpPr>
        <p:spPr>
          <a:xfrm>
            <a:off x="8060090" y="3300098"/>
            <a:ext cx="3575961" cy="56307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>
                <a:solidFill>
                  <a:schemeClr val="tx1"/>
                </a:solidFill>
              </a:rPr>
              <a:t>TULOSINDIKAATTORI</a:t>
            </a:r>
          </a:p>
        </p:txBody>
      </p:sp>
    </p:spTree>
    <p:extLst>
      <p:ext uri="{BB962C8B-B14F-4D97-AF65-F5344CB8AC3E}">
        <p14:creationId xmlns:p14="http://schemas.microsoft.com/office/powerpoint/2010/main" val="100543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M 1 cyan 2 vihreä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2" id="{05E16302-CD32-3C42-9A4F-4AAC2D1E4E18}" vid="{99484D1B-D783-9743-BC76-8E3B53A37ADA}"/>
    </a:ext>
  </a:extLst>
</a:theme>
</file>

<file path=ppt/theme/theme2.xml><?xml version="1.0" encoding="utf-8"?>
<a:theme xmlns:a="http://schemas.openxmlformats.org/drawingml/2006/main" name="1_Office-teema">
  <a:themeElements>
    <a:clrScheme name="TEM 1 cyan 2 vihreä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2" id="{05E16302-CD32-3C42-9A4F-4AAC2D1E4E18}" vid="{99484D1B-D783-9743-BC76-8E3B53A37ADA}"/>
    </a:ext>
  </a:extLst>
</a:theme>
</file>

<file path=ppt/theme/theme3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543388CA-4464-4614-A257-6C25AE36A37D}" vid="{A3828C89-02CC-4779-BD92-33970237EB41}"/>
    </a:ext>
  </a:extLst>
</a:theme>
</file>

<file path=ppt/theme/theme4.xml><?xml version="1.0" encoding="utf-8"?>
<a:theme xmlns:a="http://schemas.openxmlformats.org/drawingml/2006/main" name="3_Office-teema">
  <a:themeElements>
    <a:clrScheme name="TEM 1 cyan 2 sininen">
      <a:dk1>
        <a:srgbClr val="000000"/>
      </a:dk1>
      <a:lt1>
        <a:srgbClr val="FFFFFF"/>
      </a:lt1>
      <a:dk2>
        <a:srgbClr val="195C98"/>
      </a:dk2>
      <a:lt2>
        <a:srgbClr val="E7E6E6"/>
      </a:lt2>
      <a:accent1>
        <a:srgbClr val="31E1E9"/>
      </a:accent1>
      <a:accent2>
        <a:srgbClr val="195C98"/>
      </a:accent2>
      <a:accent3>
        <a:srgbClr val="767171"/>
      </a:accent3>
      <a:accent4>
        <a:srgbClr val="BFBFBF"/>
      </a:accent4>
      <a:accent5>
        <a:srgbClr val="98F0F4"/>
      </a:accent5>
      <a:accent6>
        <a:srgbClr val="8CADCC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3" id="{BC01B169-7970-FE42-80E6-3ABAE03B7732}" vid="{612C58FA-BD9D-7448-890B-B679BBAB57E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4055F0B18DAF943AD369F0DCC79C1EE" ma:contentTypeVersion="18" ma:contentTypeDescription="Luo uusi asiakirja." ma:contentTypeScope="" ma:versionID="35e3a61d9408e061bc80760575f8bbe1">
  <xsd:schema xmlns:xsd="http://www.w3.org/2001/XMLSchema" xmlns:xs="http://www.w3.org/2001/XMLSchema" xmlns:p="http://schemas.microsoft.com/office/2006/metadata/properties" xmlns:ns2="4efb1dc6-d5f2-4f67-b270-210d6bba50ab" xmlns:ns3="983a6ed7-3b14-4ed5-9bd0-999a5c6a4b10" xmlns:ns4="a90a8554-5475-4609-9feb-2f024996965b" targetNamespace="http://schemas.microsoft.com/office/2006/metadata/properties" ma:root="true" ma:fieldsID="d5bdbd8d3591487df128ac31d5c2036d" ns2:_="" ns3:_="" ns4:_="">
    <xsd:import namespace="4efb1dc6-d5f2-4f67-b270-210d6bba50ab"/>
    <xsd:import namespace="983a6ed7-3b14-4ed5-9bd0-999a5c6a4b10"/>
    <xsd:import namespace="a90a8554-5475-4609-9feb-2f02499696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fb1dc6-d5f2-4f67-b270-210d6bba50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d2c86073-d20c-4242-97f1-555d65605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3a6ed7-3b14-4ed5-9bd0-999a5c6a4b1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a8554-5475-4609-9feb-2f024996965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5338855-2dba-4ce2-9306-f969fecebfc7}" ma:internalName="TaxCatchAll" ma:showField="CatchAllData" ma:web="983a6ed7-3b14-4ed5-9bd0-999a5c6a4b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fb1dc6-d5f2-4f67-b270-210d6bba50ab">
      <Terms xmlns="http://schemas.microsoft.com/office/infopath/2007/PartnerControls"/>
    </lcf76f155ced4ddcb4097134ff3c332f>
    <TaxCatchAll xmlns="a90a8554-5475-4609-9feb-2f024996965b" xsi:nil="true"/>
  </documentManagement>
</p:properties>
</file>

<file path=customXml/itemProps1.xml><?xml version="1.0" encoding="utf-8"?>
<ds:datastoreItem xmlns:ds="http://schemas.openxmlformats.org/officeDocument/2006/customXml" ds:itemID="{9FAE2D2E-9923-4C77-8B02-EDC4C3F965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31A2B4-A3CF-482F-821F-6F057D3D26FE}"/>
</file>

<file path=customXml/itemProps3.xml><?xml version="1.0" encoding="utf-8"?>
<ds:datastoreItem xmlns:ds="http://schemas.openxmlformats.org/officeDocument/2006/customXml" ds:itemID="{D34CA1F4-1A18-4E3C-BA40-B525983D3B0A}">
  <ds:schemaRefs>
    <ds:schemaRef ds:uri="http://purl.org/dc/dcmitype/"/>
    <ds:schemaRef ds:uri="http://purl.org/dc/elements/1.1/"/>
    <ds:schemaRef ds:uri="4efb1dc6-d5f2-4f67-b270-210d6bba50ab"/>
    <ds:schemaRef ds:uri="983a6ed7-3b14-4ed5-9bd0-999a5c6a4b10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d95951a6-dfd3-4a74-9abb-f2b2cb89d671}" enabled="0" method="" siteId="{d95951a6-dfd3-4a74-9abb-f2b2cb89d6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FI_EU-rahastot_TEM_v2</Template>
  <TotalTime>1405</TotalTime>
  <Words>734</Words>
  <Application>Microsoft Office PowerPoint</Application>
  <PresentationFormat>Laajakuva</PresentationFormat>
  <Paragraphs>71</Paragraphs>
  <Slides>12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12</vt:i4>
      </vt:variant>
    </vt:vector>
  </HeadingPairs>
  <TitlesOfParts>
    <vt:vector size="23" baseType="lpstr">
      <vt:lpstr>Arial</vt:lpstr>
      <vt:lpstr>Calibri</vt:lpstr>
      <vt:lpstr>Courier New</vt:lpstr>
      <vt:lpstr>Source Sans Pro</vt:lpstr>
      <vt:lpstr>System Font Regular</vt:lpstr>
      <vt:lpstr>Tahoma</vt:lpstr>
      <vt:lpstr>Wingdings</vt:lpstr>
      <vt:lpstr>Office-teema</vt:lpstr>
      <vt:lpstr>1_Office-teema</vt:lpstr>
      <vt:lpstr>ely_new2021</vt:lpstr>
      <vt:lpstr>3_Office-teema</vt:lpstr>
      <vt:lpstr>Hakemusten arviointi </vt:lpstr>
      <vt:lpstr>Hakemuksen arviointi</vt:lpstr>
      <vt:lpstr>Yleiset valintaperusteet (1)</vt:lpstr>
      <vt:lpstr>Yleiset valintaperusteet (2)</vt:lpstr>
      <vt:lpstr>Yleiset valintaperusteet (3)</vt:lpstr>
      <vt:lpstr>Yleiset valintaperusteet (4)</vt:lpstr>
      <vt:lpstr>Yleiset valintaperusteet (5)</vt:lpstr>
      <vt:lpstr>Yleiset valintaperusteet (6)</vt:lpstr>
      <vt:lpstr>   Erityistavoite 4.3 Tuotos- ja  tulosindikaattoreiden toteutuminen hankkeessa </vt:lpstr>
      <vt:lpstr>Rahoitettuja hankkeita</vt:lpstr>
      <vt:lpstr>Rahoitettuja hankkeita</vt:lpstr>
      <vt:lpstr>PowerPoint-esitys</vt:lpstr>
    </vt:vector>
  </TitlesOfParts>
  <Company>EU-rahastot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Yritystuet 2021+</dc:title>
  <dc:creator>Sonninen Saara (ELY)</dc:creator>
  <cp:lastModifiedBy>Tuomela Tuija (ELY)</cp:lastModifiedBy>
  <cp:revision>250</cp:revision>
  <dcterms:created xsi:type="dcterms:W3CDTF">2021-11-22T10:03:50Z</dcterms:created>
  <dcterms:modified xsi:type="dcterms:W3CDTF">2024-04-04T12:14:19Z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0x01010044055F0B18DAF943AD369F0DCC79C1EE</vt:lpwstr>
  </property>
</Properties>
</file>