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95" r:id="rId3"/>
    <p:sldMasterId id="2147483711" r:id="rId4"/>
  </p:sldMasterIdLst>
  <p:notesMasterIdLst>
    <p:notesMasterId r:id="rId18"/>
  </p:notesMasterIdLst>
  <p:sldIdLst>
    <p:sldId id="256" r:id="rId5"/>
    <p:sldId id="257" r:id="rId6"/>
    <p:sldId id="3415" r:id="rId7"/>
    <p:sldId id="259" r:id="rId8"/>
    <p:sldId id="260" r:id="rId9"/>
    <p:sldId id="261" r:id="rId10"/>
    <p:sldId id="3411" r:id="rId11"/>
    <p:sldId id="3413" r:id="rId12"/>
    <p:sldId id="3412" r:id="rId13"/>
    <p:sldId id="363" r:id="rId14"/>
    <p:sldId id="3416" r:id="rId15"/>
    <p:sldId id="3417" r:id="rId16"/>
    <p:sldId id="341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03F1C-3FA5-6E67-0B76-C760A09EAD42}" v="48" dt="2024-06-05T09:00:51.526"/>
    <p1510:client id="{654F5414-EF72-4C17-B6CB-635F6452C1A8}" v="17" dt="2024-06-04T10:09:44.886"/>
    <p1510:client id="{71CA1856-212D-47C9-9D34-9C7FDA192528}" v="27" dt="2024-06-05T09:07:42.053"/>
    <p1510:client id="{AC389968-FC60-4453-BB38-D2B8D4E694E8}" v="9" dt="2024-06-05T18:30:15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4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96F1C-BDB6-48DF-AA5A-F892CFC8AEDB}" type="datetimeFigureOut">
              <a:rPr lang="fi-FI" smtClean="0"/>
              <a:t>6.6.2024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8DED-8533-4DBC-BB68-A563674A5B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16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3.6.2024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 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1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5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958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2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title_content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0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513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title_content_curv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4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title_content_curv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0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title_content_curv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108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sub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169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sub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83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3.6.2024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sub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38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sub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4069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sub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56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subtitl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2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subtitle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509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subtitle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330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subtitle_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9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km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1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end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3.6.2024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end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end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94094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310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82855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21063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93748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53341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8208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0443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3.6.2024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1095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82644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54422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144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00033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98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142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75553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758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3.6.2024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9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665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36272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238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6377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49122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7672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1658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8626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2984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998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6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5321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317848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9876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161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1149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and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9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title_content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6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3.6.2024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8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9" r:id="rId7"/>
    <p:sldLayoutId id="2147483667" r:id="rId8"/>
    <p:sldLayoutId id="2147483690" r:id="rId9"/>
    <p:sldLayoutId id="2147483691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3232D7-B2B2-6AB6-B79C-8079E1FD0B5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797128" y="6274261"/>
            <a:ext cx="1573200" cy="401166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BC313B-871A-8F74-8F6C-4A8841138C8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60784" y="6368357"/>
            <a:ext cx="1105016" cy="2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1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aseutu.fi/alueet/pohjois-savo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ely-pos.viestitys.fi/contacts/subscribe/ely/493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png"/><Relationship Id="rId5" Type="http://schemas.openxmlformats.org/officeDocument/2006/relationships/hyperlink" Target="https://maaseutu.fi/alueet/pohjois-karjala/" TargetMode="External"/><Relationship Id="rId4" Type="http://schemas.openxmlformats.org/officeDocument/2006/relationships/hyperlink" Target="https://maaseutu.fi/alueet/etela-sav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etunimi.sukunimi@ely-keskus.fi" TargetMode="Externa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seus.fi/bitstream/handle/10024/506572/2021%20OIVA%2042%20Hankeviestinn%c3%a4n%20k%c3%a4sikirja.pdf?sequence=2&amp;isAllowed=y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081A8E-45C0-CC37-BF0C-78D256C18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Hankeviestinnän ABC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A96DFA-9A86-CE91-09FC-476B8F4B1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Tiina Arpola ja Kerttu Lassila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A7E71B-016F-D483-422A-4F768BF6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3.6.2024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5D1D60-C00E-C1B0-B92B-5857BD01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Kuva 6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90C2DEA9-E704-7061-5610-647973F69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07" y="6147968"/>
            <a:ext cx="2164702" cy="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81BC2AA-4AB8-1A5F-2606-F21FBE9A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7768472" cy="785813"/>
          </a:xfrm>
        </p:spPr>
        <p:txBody>
          <a:bodyPr>
            <a:normAutofit fontScale="90000"/>
          </a:bodyPr>
          <a:lstStyle/>
          <a:p>
            <a:r>
              <a:rPr lang="fi-FI"/>
              <a:t>Maaseuturahoituksen viestintävinkit</a:t>
            </a:r>
            <a:br>
              <a:rPr lang="fi-FI"/>
            </a:br>
            <a:r>
              <a:rPr lang="fi-FI"/>
              <a:t>Rahoittajan kanavat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320CC7F-5811-FB33-000C-010F35D9E4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734531"/>
            <a:ext cx="9655205" cy="394820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 rtl="0" fontAlgn="base"/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EU:n maatalous- ja maaseuturahoituksen yleisiä kanavia 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​valtakunnallisesti ja alueellisesti</a:t>
            </a:r>
            <a:br>
              <a:rPr lang="fi-FI" sz="2000" b="0" i="0" dirty="0">
                <a:effectLst/>
                <a:latin typeface="Inter" panose="02000503000000020004" pitchFamily="2" charset="0"/>
              </a:rPr>
            </a:br>
            <a:endParaRPr lang="fi-FI" sz="2000" b="0" i="0">
              <a:solidFill>
                <a:srgbClr val="000000"/>
              </a:solidFill>
              <a:effectLst/>
              <a:latin typeface="Inter" panose="02000503000000020004" pitchFamily="2" charset="0"/>
            </a:endParaRPr>
          </a:p>
          <a:p>
            <a:pPr lvl="1" fontAlgn="base"/>
            <a:r>
              <a:rPr lang="fi-FI" b="0" i="0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Valtakunnallisia</a:t>
            </a:r>
          </a:p>
          <a:p>
            <a:pPr lvl="2" fontAlgn="base"/>
            <a:r>
              <a:rPr lang="fi-FI" sz="1500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@maaseutufi </a:t>
            </a:r>
            <a:r>
              <a:rPr lang="fi-FI" sz="1400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(Instagram, Facebook)</a:t>
            </a:r>
            <a:endParaRPr lang="fi-FI" sz="1500" dirty="0">
              <a:solidFill>
                <a:srgbClr val="000000"/>
              </a:solidFill>
              <a:latin typeface="Inter"/>
              <a:ea typeface="Tahoma"/>
              <a:cs typeface="Tahoma"/>
            </a:endParaRPr>
          </a:p>
          <a:p>
            <a:pPr lvl="2" fontAlgn="base"/>
            <a:r>
              <a:rPr lang="fi-FI" dirty="0">
                <a:latin typeface="Tahoma"/>
                <a:ea typeface="Tahoma"/>
                <a:cs typeface="Tahoma"/>
              </a:rPr>
              <a:t>#</a:t>
            </a:r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maaseuturahoitus ja #maaseutufi</a:t>
            </a:r>
          </a:p>
          <a:p>
            <a:pPr algn="l" rtl="0" fontAlgn="base"/>
            <a:endParaRPr lang="fi-FI" sz="2000" b="0" i="0">
              <a:solidFill>
                <a:srgbClr val="000000"/>
              </a:solidFill>
              <a:effectLst/>
              <a:latin typeface="Inter" panose="02000503000000020004" pitchFamily="2" charset="0"/>
            </a:endParaRPr>
          </a:p>
          <a:p>
            <a:pPr lvl="1" fontAlgn="base"/>
            <a:r>
              <a:rPr lang="fi-FI" b="0" i="0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Pohjois-S</a:t>
            </a:r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avo</a:t>
            </a:r>
          </a:p>
          <a:p>
            <a:pPr lvl="2" fontAlgn="base"/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@Pohjoissavonmaaseutu (Instagram, Facebook)</a:t>
            </a:r>
          </a:p>
          <a:p>
            <a:pPr lvl="2" fontAlgn="base"/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#mahdollisuudetkasvavatmaaseudulla #maaseuturahoitus</a:t>
            </a:r>
          </a:p>
          <a:p>
            <a:pPr lvl="2" fontAlgn="base"/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Mahdollisuudet kasvavat maaseudulla –uutiskirje (</a:t>
            </a:r>
            <a:r>
              <a:rPr lang="fi-FI" sz="1200" b="0" i="0" u="sng" strike="noStrike" dirty="0">
                <a:solidFill>
                  <a:srgbClr val="0563C1"/>
                </a:solidFill>
                <a:effectLst/>
                <a:latin typeface="Inter"/>
                <a:ea typeface="Tahoma"/>
                <a:cs typeface="Tahoma"/>
                <a:hlinkClick r:id="rId2"/>
              </a:rPr>
              <a:t>Tilaa uutiskirje (viestitys.fi)</a:t>
            </a:r>
            <a:r>
              <a:rPr lang="fi-FI" sz="1200" b="0" i="0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Inter"/>
              <a:ea typeface="Tahoma"/>
              <a:cs typeface="Tahoma"/>
            </a:endParaRPr>
          </a:p>
          <a:p>
            <a:pPr lvl="2" fontAlgn="base"/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Maaseutu.fi/Pohjois-Savo -sivusto</a:t>
            </a:r>
            <a:r>
              <a:rPr lang="fi-FI" sz="1200" b="0" i="0" u="sng" strike="noStrike" dirty="0">
                <a:solidFill>
                  <a:srgbClr val="0563C1"/>
                </a:solidFill>
                <a:effectLst/>
                <a:latin typeface="Inter"/>
                <a:ea typeface="Tahoma"/>
                <a:cs typeface="Tahoma"/>
                <a:hlinkClick r:id="rId3"/>
              </a:rPr>
              <a:t> Pohjois-Savo - Maaseutu.fi</a:t>
            </a:r>
            <a:endParaRPr lang="fi-FI" b="0" i="0" dirty="0">
              <a:solidFill>
                <a:srgbClr val="000000"/>
              </a:solidFill>
              <a:effectLst/>
              <a:latin typeface="Inter"/>
              <a:ea typeface="Tahoma"/>
              <a:cs typeface="Tahoma"/>
            </a:endParaRPr>
          </a:p>
          <a:p>
            <a:pPr lvl="2" fontAlgn="base"/>
            <a:endParaRPr lang="fi-FI">
              <a:solidFill>
                <a:srgbClr val="000000"/>
              </a:solidFill>
              <a:latin typeface="Inter" panose="02000503000000020004" pitchFamily="2" charset="0"/>
            </a:endParaRPr>
          </a:p>
          <a:p>
            <a:pPr lvl="1" fontAlgn="base"/>
            <a:r>
              <a:rPr lang="fi-FI" b="0" i="0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Etelä-</a:t>
            </a:r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Savo</a:t>
            </a:r>
          </a:p>
          <a:p>
            <a:pPr lvl="2" fontAlgn="base"/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@Maaseutukuriiri (Instagram, Facebook)</a:t>
            </a:r>
          </a:p>
          <a:p>
            <a:pPr lvl="2" fontAlgn="base"/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#eteläSavo</a:t>
            </a:r>
            <a:endParaRPr lang="fi-FI" dirty="0">
              <a:solidFill>
                <a:srgbClr val="000000"/>
              </a:solidFill>
              <a:latin typeface="Inter" panose="02000503000000020004" pitchFamily="2" charset="0"/>
            </a:endParaRPr>
          </a:p>
          <a:p>
            <a:pPr lvl="2" fontAlgn="base"/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Maaseutu.fi/</a:t>
            </a:r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Etelä-Savo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 -sivusto</a:t>
            </a:r>
            <a:r>
              <a:rPr lang="fi-FI" u="sng" dirty="0">
                <a:solidFill>
                  <a:srgbClr val="0563C1"/>
                </a:solidFill>
                <a:latin typeface="Inter"/>
                <a:ea typeface="Tahoma"/>
                <a:cs typeface="Tahoma"/>
                <a:hlinkClick r:id="rId3"/>
              </a:rPr>
              <a:t> </a:t>
            </a:r>
            <a:r>
              <a:rPr lang="fi-FI" dirty="0"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Etelä-Savon maaseutu</a:t>
            </a:r>
            <a:br>
              <a:rPr lang="fi-FI" dirty="0"/>
            </a:br>
            <a:endParaRPr lang="fi-FI">
              <a:solidFill>
                <a:srgbClr val="000000"/>
              </a:solidFill>
              <a:latin typeface="Inter" panose="02000503000000020004" pitchFamily="2" charset="0"/>
            </a:endParaRPr>
          </a:p>
          <a:p>
            <a:pPr lvl="1" fontAlgn="base"/>
            <a:r>
              <a:rPr lang="fi-FI" b="0" i="0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Pohjois-Karjala</a:t>
            </a:r>
          </a:p>
          <a:p>
            <a:pPr lvl="2" fontAlgn="base"/>
            <a:r>
              <a:rPr lang="fi-FI" b="0" i="0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@Pohjoiskarjalanmaaseutu </a:t>
            </a:r>
            <a:r>
              <a:rPr lang="fi-FI" dirty="0">
                <a:solidFill>
                  <a:srgbClr val="000000"/>
                </a:solidFill>
                <a:latin typeface="Inter"/>
                <a:ea typeface="Tahoma"/>
                <a:cs typeface="Tahoma"/>
              </a:rPr>
              <a:t>(Instagram, Facebook)</a:t>
            </a:r>
            <a:endParaRPr lang="fi-FI" b="0" i="0" dirty="0">
              <a:solidFill>
                <a:srgbClr val="000000"/>
              </a:solidFill>
              <a:effectLst/>
              <a:latin typeface="Inter"/>
              <a:ea typeface="Tahoma"/>
              <a:cs typeface="Tahoma"/>
            </a:endParaRPr>
          </a:p>
          <a:p>
            <a:pPr lvl="2"/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#pohjoiskarjala</a:t>
            </a:r>
            <a:endParaRPr lang="fi-FI" dirty="0">
              <a:solidFill>
                <a:srgbClr val="000000"/>
              </a:solidFill>
              <a:latin typeface="Inter"/>
              <a:ea typeface="Tahoma"/>
              <a:cs typeface="Tahoma"/>
            </a:endParaRPr>
          </a:p>
          <a:p>
            <a:pPr lvl="2" fontAlgn="base"/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Inter"/>
                <a:ea typeface="Tahoma"/>
                <a:cs typeface="Tahoma"/>
              </a:rPr>
              <a:t>Maaseutu.fi/Pohjois-Karjala -sivusto</a:t>
            </a:r>
            <a:r>
              <a:rPr lang="fi-FI" sz="1600" b="0" i="0" u="sng" strike="noStrike" dirty="0">
                <a:solidFill>
                  <a:srgbClr val="0563C1"/>
                </a:solidFill>
                <a:effectLst/>
                <a:latin typeface="Inter"/>
                <a:ea typeface="Tahoma"/>
                <a:cs typeface="Tahoma"/>
                <a:hlinkClick r:id="rId3"/>
              </a:rPr>
              <a:t> </a:t>
            </a:r>
            <a:r>
              <a:rPr lang="fi-FI" dirty="0">
                <a:latin typeface="Tahoma"/>
                <a:ea typeface="Tahoma"/>
                <a:cs typeface="Tahoma"/>
                <a:hlinkClick r:id="rId5"/>
              </a:rPr>
              <a:t>Pohjois-Karjala - Maaseutu.fi</a:t>
            </a:r>
            <a:endParaRPr lang="fi-FI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Kuva 4" descr="Kuva, joka sisältää kohteen taide, animaatio, kuvitus, muotoilu&#10;&#10;Kuvaus luotu automaattisesti">
            <a:extLst>
              <a:ext uri="{FF2B5EF4-FFF2-40B4-BE49-F238E27FC236}">
                <a16:creationId xmlns:a16="http://schemas.microsoft.com/office/drawing/2014/main" id="{D793ACD6-BB42-CA21-01BB-97F48694E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4" y="3029046"/>
            <a:ext cx="2353689" cy="2353689"/>
          </a:xfrm>
          <a:prstGeom prst="rect">
            <a:avLst/>
          </a:prstGeom>
        </p:spPr>
      </p:pic>
      <p:pic>
        <p:nvPicPr>
          <p:cNvPr id="10" name="Kuva 9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3D7B82F1-52CD-D481-7063-7D5CEB600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04" y="5382735"/>
            <a:ext cx="2353690" cy="6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81BC2AA-4AB8-1A5F-2606-F21FBE9A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7768472" cy="785813"/>
          </a:xfrm>
        </p:spPr>
        <p:txBody>
          <a:bodyPr>
            <a:normAutofit fontScale="90000"/>
          </a:bodyPr>
          <a:lstStyle/>
          <a:p>
            <a:r>
              <a:rPr lang="fi-FI"/>
              <a:t>Maaseuturahoituksen viestintävinkit </a:t>
            </a:r>
            <a:br>
              <a:rPr lang="fi-FI"/>
            </a:br>
            <a:r>
              <a:rPr lang="fi-FI"/>
              <a:t>Yhteystiedot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320CC7F-5811-FB33-000C-010F35D9E4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9655205" cy="366156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  <a:latin typeface="Inter" panose="02000503000000020004" pitchFamily="2" charset="0"/>
              </a:rPr>
              <a:t>Pohjois-S</a:t>
            </a:r>
            <a: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  <a:t>avo</a:t>
            </a:r>
          </a:p>
          <a:p>
            <a:pPr lvl="1" fontAlgn="base"/>
            <a: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  <a:t>Kerttu Lassila, maaseutuviestinnän koordinaattori</a:t>
            </a:r>
          </a:p>
          <a:p>
            <a:pPr marL="0" indent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  <a:latin typeface="Inter" panose="02000503000000020004" pitchFamily="2" charset="0"/>
              </a:rPr>
              <a:t>Etelä-</a:t>
            </a:r>
            <a: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  <a:t>Savo</a:t>
            </a:r>
          </a:p>
          <a:p>
            <a:pPr lvl="1" fontAlgn="base"/>
            <a: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  <a:t>Iida Vesterinen, maaseutuviestinnän koordinaattori</a:t>
            </a:r>
          </a:p>
          <a:p>
            <a:pPr marL="0" indent="0" fontAlgn="base">
              <a:buNone/>
            </a:pPr>
            <a:r>
              <a:rPr lang="fi-FI" b="0" i="0">
                <a:solidFill>
                  <a:srgbClr val="000000"/>
                </a:solidFill>
                <a:effectLst/>
                <a:latin typeface="Inter" panose="02000503000000020004" pitchFamily="2" charset="0"/>
              </a:rPr>
              <a:t>Pohjois-Karjala</a:t>
            </a:r>
          </a:p>
          <a:p>
            <a:pPr lvl="1" fontAlgn="base"/>
            <a: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  <a:t>Anna Romo, maaseutuviestinnän koordinaattori</a:t>
            </a:r>
            <a:b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</a:br>
            <a:endParaRPr lang="fi-FI">
              <a:solidFill>
                <a:srgbClr val="000000"/>
              </a:solidFill>
              <a:latin typeface="Inter" panose="02000503000000020004" pitchFamily="2" charset="0"/>
            </a:endParaRPr>
          </a:p>
          <a:p>
            <a:pPr marL="0" indent="0" fontAlgn="base">
              <a:buNone/>
            </a:pPr>
            <a: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  <a:t>Sähköpostit ovat muotoa </a:t>
            </a:r>
            <a:r>
              <a:rPr lang="fi-FI">
                <a:solidFill>
                  <a:srgbClr val="000000"/>
                </a:solidFill>
                <a:latin typeface="Inter" panose="02000503000000020004" pitchFamily="2" charset="0"/>
                <a:hlinkClick r:id="rId2"/>
              </a:rPr>
              <a:t>etunimi.sukunimi@ely-keskus.fi</a:t>
            </a:r>
            <a:endParaRPr lang="fi-FI">
              <a:solidFill>
                <a:srgbClr val="000000"/>
              </a:solidFill>
              <a:latin typeface="Inter" panose="02000503000000020004" pitchFamily="2" charset="0"/>
            </a:endParaRPr>
          </a:p>
          <a:p>
            <a:pPr marL="0" indent="0" fontAlgn="base">
              <a:buNone/>
            </a:pPr>
            <a:endParaRPr lang="fi-FI">
              <a:solidFill>
                <a:srgbClr val="000000"/>
              </a:solidFill>
              <a:latin typeface="Inter" panose="02000503000000020004" pitchFamily="2" charset="0"/>
            </a:endParaRPr>
          </a:p>
          <a:p>
            <a:pPr marL="0" indent="0" fontAlgn="base">
              <a:buNone/>
            </a:pPr>
            <a:r>
              <a:rPr lang="fi-FI">
                <a:solidFill>
                  <a:srgbClr val="000000"/>
                </a:solidFill>
                <a:latin typeface="Inter" panose="02000503000000020004" pitchFamily="2" charset="0"/>
              </a:rPr>
              <a:t>Yleisesti viestinnässä neuvoo oman hankkeenne yhteyshenkilö</a:t>
            </a:r>
          </a:p>
          <a:p>
            <a:pPr marL="0" indent="0" fontAlgn="base">
              <a:buNone/>
            </a:pPr>
            <a:endParaRPr lang="fi-FI">
              <a:solidFill>
                <a:srgbClr val="000000"/>
              </a:solidFill>
              <a:latin typeface="Inter" panose="02000503000000020004" pitchFamily="2" charset="0"/>
            </a:endParaRPr>
          </a:p>
        </p:txBody>
      </p:sp>
      <p:pic>
        <p:nvPicPr>
          <p:cNvPr id="4" name="Kuva 3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4D6381DF-489F-6D8D-AF64-1D1F39262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66" y="5325227"/>
            <a:ext cx="2447093" cy="7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14" descr="Tyhjät puhekuplat">
            <a:extLst>
              <a:ext uri="{FF2B5EF4-FFF2-40B4-BE49-F238E27FC236}">
                <a16:creationId xmlns:a16="http://schemas.microsoft.com/office/drawing/2014/main" id="{93E01DC6-79D5-CF28-8C68-E643E73B09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15526"/>
          <a:stretch/>
        </p:blipFill>
        <p:spPr/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FAE26E1-A376-99D9-CE0A-0239E4709C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5462588"/>
            <a:ext cx="4114800" cy="2413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 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3BFF1B1-92DC-68FC-C20C-CACEF5A950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2600" y="2068286"/>
            <a:ext cx="5275943" cy="2722789"/>
          </a:xfrm>
        </p:spPr>
        <p:txBody>
          <a:bodyPr/>
          <a:lstStyle/>
          <a:p>
            <a:pPr marL="0" indent="0" algn="ctr">
              <a:buNone/>
            </a:pPr>
            <a:r>
              <a:rPr lang="en-US" b="0" i="0">
                <a:solidFill>
                  <a:srgbClr val="3F444B"/>
                </a:solidFill>
                <a:effectLst/>
                <a:highlight>
                  <a:srgbClr val="FFFFFF"/>
                </a:highlight>
                <a:latin typeface="Dosis" panose="020F0502020204030204" pitchFamily="2" charset="0"/>
              </a:rPr>
              <a:t>If you can't explain it simply, you don't understand it well enough.</a:t>
            </a:r>
          </a:p>
          <a:p>
            <a:pPr marL="0" indent="0" algn="ctr">
              <a:buNone/>
            </a:pPr>
            <a:r>
              <a:rPr lang="en-US" b="1" i="0">
                <a:solidFill>
                  <a:srgbClr val="3F444B"/>
                </a:solidFill>
                <a:effectLst/>
                <a:highlight>
                  <a:srgbClr val="FFFFFF"/>
                </a:highlight>
                <a:latin typeface="Dosis" panose="020F0502020204030204" pitchFamily="2" charset="0"/>
              </a:rPr>
              <a:t>Albert Einstein</a:t>
            </a:r>
            <a:endParaRPr lang="en-US" b="0" i="0">
              <a:solidFill>
                <a:srgbClr val="3F444B"/>
              </a:solidFill>
              <a:effectLst/>
              <a:highlight>
                <a:srgbClr val="FFFFFF"/>
              </a:highlight>
              <a:latin typeface="Dosis" panose="020F0502020204030204" pitchFamily="2" charset="0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51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D11E0-327C-6B43-2D91-2BE1A688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Aihioita ja ideoita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0A36A231-2141-E8F2-EAC1-84E18C38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6836733" cy="4089200"/>
          </a:xfrm>
        </p:spPr>
        <p:txBody>
          <a:bodyPr/>
          <a:lstStyle/>
          <a:p>
            <a:r>
              <a:rPr lang="fi-FI" sz="1800"/>
              <a:t>esittele hankkeessa työskenteleviä henkilöitä </a:t>
            </a:r>
          </a:p>
          <a:p>
            <a:r>
              <a:rPr lang="fi-FI" sz="1800"/>
              <a:t>esittele hankkeen toimijoita ja hankkeessa mukana olevia yhteistyökumppaneita </a:t>
            </a:r>
          </a:p>
          <a:p>
            <a:r>
              <a:rPr lang="fi-FI" sz="1800"/>
              <a:t>kerro hankkeesta ja sen tavoitteista</a:t>
            </a:r>
          </a:p>
          <a:p>
            <a:r>
              <a:rPr lang="fi-FI" sz="1800"/>
              <a:t>kerro hankkeen toimenpiteistä, palveluista ja tapahtumista</a:t>
            </a:r>
          </a:p>
          <a:p>
            <a:r>
              <a:rPr lang="fi-FI" sz="1800"/>
              <a:t>esittele päivä hankkeen parissa</a:t>
            </a:r>
          </a:p>
          <a:p>
            <a:r>
              <a:rPr lang="fi-FI" sz="1800"/>
              <a:t>kerro hankkeen kohderyhmien kokemuksista hankkeen parissa</a:t>
            </a:r>
          </a:p>
          <a:p>
            <a:r>
              <a:rPr lang="fi-FI" sz="1800"/>
              <a:t>esittele hankkeessa toteutettuja tutkimustuloksia ja saavutuksia</a:t>
            </a:r>
          </a:p>
          <a:p>
            <a:r>
              <a:rPr lang="fi-FI" sz="1800"/>
              <a:t>postaa nostoja ja infograafeja hankkeen julkaisun eri teemoista. </a:t>
            </a:r>
          </a:p>
        </p:txBody>
      </p:sp>
      <p:pic>
        <p:nvPicPr>
          <p:cNvPr id="10" name="Kuvan paikkamerkki 9" descr="Kuva, joka sisältää kohteen hehkulamppu, valaistus, lamppu, sisä-&#10;&#10;Kuvaus luotu automaattisesti">
            <a:extLst>
              <a:ext uri="{FF2B5EF4-FFF2-40B4-BE49-F238E27FC236}">
                <a16:creationId xmlns:a16="http://schemas.microsoft.com/office/drawing/2014/main" id="{F9CFD1D4-E864-545F-0B5F-2EB3B55FD8B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6976" r="51801" b="-6976"/>
          <a:stretch/>
        </p:blipFill>
        <p:spPr>
          <a:xfrm>
            <a:off x="7603725" y="180000"/>
            <a:ext cx="4409474" cy="6498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D5F5D2-D766-F9FF-EA8A-56857E26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13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D381D2-1EC2-7DBA-5A7B-62064DE3E8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3.6.2024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B35F87-D76D-0618-42D7-ACB4068C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8" name="Kuva 7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FA50F9C0-AB7D-2184-2022-D41AA3D7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74" y="6224686"/>
            <a:ext cx="2164702" cy="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87E3589-104D-C9D0-8603-EB91A151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Viestintä on mahdollisuus</a:t>
            </a:r>
          </a:p>
        </p:txBody>
      </p:sp>
      <p:pic>
        <p:nvPicPr>
          <p:cNvPr id="16" name="Kuvan paikkamerkki 15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5240038F-8245-C632-69B2-2F28FF6B95D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r="17217"/>
          <a:stretch>
            <a:fillRect/>
          </a:stretch>
        </p:blipFill>
        <p:spPr/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A62A6-D245-313D-C832-636D4D4AE9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3.6.2024   |   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C17AD1-41BC-11C7-4C5E-5E5F8B51A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>
              <a:solidFill>
                <a:schemeClr val="bg1"/>
              </a:solidFill>
            </a:endParaRPr>
          </a:p>
        </p:txBody>
      </p:sp>
      <p:pic>
        <p:nvPicPr>
          <p:cNvPr id="8" name="Kuva 7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D31416CC-A1A5-A69E-CDDD-17BCE236A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00" y="6250268"/>
            <a:ext cx="2164702" cy="453314"/>
          </a:xfrm>
          <a:prstGeom prst="rect">
            <a:avLst/>
          </a:prstGeom>
        </p:spPr>
      </p:pic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6826F47-F414-3A03-BEF7-BBB577FFF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2</a:t>
            </a:fld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C803D5F7-C680-CC66-E270-B8FB8C75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6482227" cy="4722596"/>
          </a:xfrm>
        </p:spPr>
        <p:txBody>
          <a:bodyPr/>
          <a:lstStyle/>
          <a:p>
            <a:r>
              <a:rPr lang="fi-FI" sz="2000"/>
              <a:t>Miten hankkeesta ja ohjelmakaudesta tehdään näkyvämpi?</a:t>
            </a:r>
          </a:p>
          <a:p>
            <a:r>
              <a:rPr lang="fi-FI" sz="2000"/>
              <a:t>Tavoitteena ei ole minimirajan ylitys vaan tuloksien näkyväksi tekeminen</a:t>
            </a:r>
          </a:p>
          <a:p>
            <a:r>
              <a:rPr lang="fi-FI" sz="2000"/>
              <a:t>Kattava viestintä on keskeinen osa toteutuksen kokonaisuutta, joka vaikuttaa hankkeen onnistumiseen</a:t>
            </a:r>
          </a:p>
          <a:p>
            <a:r>
              <a:rPr lang="fi-FI" sz="2000"/>
              <a:t>Ennakoi! Sanktiouhka on vasta viimeinen väline</a:t>
            </a:r>
          </a:p>
          <a:p>
            <a:r>
              <a:rPr lang="fi-FI" sz="2000"/>
              <a:t>Aloitettava heti hankkeen alusta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8433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D11E0-327C-6B43-2D91-2BE1A688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Hankeviestintä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0A36A231-2141-E8F2-EAC1-84E18C383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fi-FI"/>
              <a:t>Koska hankkeita toteutetaan julkisella rahoituksella, kaikilla on myös oikeus saada tietää, mitä rahoituksella on saatu aikaan.</a:t>
            </a:r>
          </a:p>
          <a:p>
            <a:pPr lvl="1" fontAlgn="base"/>
            <a:r>
              <a:rPr lang="fi-FI"/>
              <a:t>Viestinnän avulla levitetään tietoa hankkeen toiminnasta ja tuloksista. Viestinnälle on tuen ehtoihin sisältyen velvoitteita mutta viestintä on osittain myös vapaa-ehtoista. </a:t>
            </a:r>
          </a:p>
          <a:p>
            <a:endParaRPr lang="fi-FI"/>
          </a:p>
        </p:txBody>
      </p:sp>
      <p:pic>
        <p:nvPicPr>
          <p:cNvPr id="11" name="Kuvan paikkamerkki 10" descr="Kuva, joka sisältää kohteen lumi, piha-, talvi, jäätävä&#10;&#10;Kuvaus luotu automaattisesti">
            <a:extLst>
              <a:ext uri="{FF2B5EF4-FFF2-40B4-BE49-F238E27FC236}">
                <a16:creationId xmlns:a16="http://schemas.microsoft.com/office/drawing/2014/main" id="{57D04BF0-0DD7-93D2-0190-C89DD229503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6" t="186" r="19522" b="-186"/>
          <a:stretch/>
        </p:blipFill>
        <p:spPr>
          <a:xfrm>
            <a:off x="7603725" y="180000"/>
            <a:ext cx="4409474" cy="6498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D5F5D2-D766-F9FF-EA8A-56857E26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3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D381D2-1EC2-7DBA-5A7B-62064DE3E8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3.6.2024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B35F87-D76D-0618-42D7-ACB4068C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8" name="Kuva 7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FA50F9C0-AB7D-2184-2022-D41AA3D7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77" y="6212569"/>
            <a:ext cx="2164702" cy="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D11E0-327C-6B43-2D91-2BE1A688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hankkeesta kannattaa viestiä?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0A36A231-2141-E8F2-EAC1-84E18C383AC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22350" y="1884008"/>
            <a:ext cx="10636236" cy="4087813"/>
          </a:xfrm>
        </p:spPr>
        <p:txBody>
          <a:bodyPr/>
          <a:lstStyle/>
          <a:p>
            <a:pPr lvl="1" fontAlgn="base"/>
            <a:r>
              <a:rPr lang="fi-FI" sz="2400"/>
              <a:t>Viestinnän avulla esimerkiksi:​</a:t>
            </a:r>
          </a:p>
          <a:p>
            <a:pPr lvl="2" fontAlgn="base"/>
            <a:r>
              <a:rPr lang="fi-FI" sz="2000"/>
              <a:t>kerrot hankkeen etenemisestä, toiminnasta, onnistumisista ja muista tuloksista.</a:t>
            </a:r>
            <a:r>
              <a:rPr lang="en-US" sz="2000"/>
              <a:t>​</a:t>
            </a:r>
          </a:p>
          <a:p>
            <a:pPr lvl="2" fontAlgn="base"/>
            <a:r>
              <a:rPr lang="fi-FI" sz="2000"/>
              <a:t>lisäät hanketoiminnan näkyvyyttä.</a:t>
            </a:r>
            <a:r>
              <a:rPr lang="en-US" sz="2000"/>
              <a:t>​</a:t>
            </a:r>
          </a:p>
          <a:p>
            <a:pPr lvl="2" fontAlgn="base"/>
            <a:r>
              <a:rPr lang="fi-FI" sz="2000"/>
              <a:t>markkinoit omaa ja yhteystyökumppaneiden työtä.</a:t>
            </a:r>
            <a:r>
              <a:rPr lang="en-US" sz="2000"/>
              <a:t>​</a:t>
            </a:r>
          </a:p>
          <a:p>
            <a:pPr lvl="2" fontAlgn="base"/>
            <a:r>
              <a:rPr lang="fi-FI" sz="2000"/>
              <a:t>saat hankkeessa mukana olevat ja kohderyhmät innostumaan.</a:t>
            </a:r>
            <a:r>
              <a:rPr lang="en-US" sz="2000"/>
              <a:t>​</a:t>
            </a:r>
          </a:p>
          <a:p>
            <a:pPr lvl="2" fontAlgn="base"/>
            <a:r>
              <a:rPr lang="fi-FI" sz="2000"/>
              <a:t>löydät uusia yhteistyökumppaneita, luot verkostoja ja kokoat ihmisiä yhteen.</a:t>
            </a:r>
            <a:endParaRPr lang="en-US" sz="2000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D5F5D2-D766-F9FF-EA8A-56857E26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4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D381D2-1EC2-7DBA-5A7B-62064DE3E8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3.6.2024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B35F87-D76D-0618-42D7-ACB4068C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8" name="Kuva 7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FA50F9C0-AB7D-2184-2022-D41AA3D79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2" y="6212672"/>
            <a:ext cx="2164702" cy="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D11E0-327C-6B43-2D91-2BE1A688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Miksi? Miten?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0A36A231-2141-E8F2-EAC1-84E18C383AC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22350" y="1589891"/>
            <a:ext cx="10636236" cy="4087813"/>
          </a:xfrm>
        </p:spPr>
        <p:txBody>
          <a:bodyPr/>
          <a:lstStyle/>
          <a:p>
            <a:r>
              <a:rPr lang="fi-FI" sz="2400"/>
              <a:t>Jos kukaan ei tiedä mitä kehittämishankkeissa tehdään, onko se vaikuttavaa?</a:t>
            </a:r>
          </a:p>
          <a:p>
            <a:r>
              <a:rPr lang="fi-FI" sz="2400"/>
              <a:t>Viestintä tuo asiantuntemusta esille ja edistää toiminnan jatkuvuutta ja uusia avauksia.</a:t>
            </a:r>
          </a:p>
          <a:p>
            <a:r>
              <a:rPr lang="fi-FI" sz="2400"/>
              <a:t>Eri hankkeet voivat myös tehdä yhteistyötä yhteisten teemojen kautta</a:t>
            </a:r>
          </a:p>
          <a:p>
            <a:r>
              <a:rPr lang="fi-FI" sz="2400"/>
              <a:t>Viestinnän tavoite on tukea hankkeen etenemistä</a:t>
            </a:r>
          </a:p>
          <a:p>
            <a:r>
              <a:rPr lang="fi-FI" sz="2400"/>
              <a:t>Anna vinkkejä rahoittajalle missä seurata hankkeiden viestintää, jotta rahoittaja voi jakaa eteenpäin</a:t>
            </a:r>
          </a:p>
          <a:p>
            <a:r>
              <a:rPr lang="fi-FI" sz="2400"/>
              <a:t>Julkaisut vastaavat ohjelmakauden painopisteitä ja hankkeessa luvattuja tuloksia</a:t>
            </a:r>
          </a:p>
          <a:p>
            <a:endParaRPr lang="fi-FI" sz="24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D5F5D2-D766-F9FF-EA8A-56857E26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5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D381D2-1EC2-7DBA-5A7B-62064DE3E8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3.6.2024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B35F87-D76D-0618-42D7-ACB4068C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8" name="Kuva 7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FA50F9C0-AB7D-2184-2022-D41AA3D79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2" y="6212672"/>
            <a:ext cx="2164702" cy="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D11E0-327C-6B43-2D91-2BE1A688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Mistä liikkeelle?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0A36A231-2141-E8F2-EAC1-84E18C38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7307250" cy="4089200"/>
          </a:xfrm>
        </p:spPr>
        <p:txBody>
          <a:bodyPr/>
          <a:lstStyle/>
          <a:p>
            <a:r>
              <a:rPr lang="fi-FI" sz="2000"/>
              <a:t>Tutustu rahoittajan viestintäohjeisiin</a:t>
            </a:r>
          </a:p>
          <a:p>
            <a:r>
              <a:rPr lang="fi-FI" sz="2000"/>
              <a:t>Tee viestintäsuunnitelma ja päivitä sitä hankkeen aikana</a:t>
            </a:r>
          </a:p>
          <a:p>
            <a:pPr lvl="1"/>
            <a:r>
              <a:rPr lang="fi-FI" sz="1600"/>
              <a:t>Tavoitteet, ydinviestit, kanavat, pääkohderyhmät, aikataulut, vastuut </a:t>
            </a:r>
          </a:p>
          <a:p>
            <a:r>
              <a:rPr lang="fi-FI" sz="2000"/>
              <a:t>Hyödynnä sosiaalinen media</a:t>
            </a:r>
          </a:p>
          <a:p>
            <a:r>
              <a:rPr lang="fi-FI" sz="2000"/>
              <a:t>Yhdenmukainen viestinnän ilme</a:t>
            </a:r>
          </a:p>
          <a:p>
            <a:r>
              <a:rPr lang="fi-FI" sz="2000"/>
              <a:t>Osallista koko tiimi ja sidosryhmät viestintään</a:t>
            </a:r>
          </a:p>
          <a:p>
            <a:r>
              <a:rPr lang="fi-FI" sz="2000"/>
              <a:t>Seuraa viestinnän vaikuttavuutta ja kehitä viestintää hankkeen aikana</a:t>
            </a:r>
          </a:p>
          <a:p>
            <a:pPr lvl="1"/>
            <a:r>
              <a:rPr lang="fi-FI" sz="1600"/>
              <a:t>Mittarit?</a:t>
            </a:r>
          </a:p>
          <a:p>
            <a:r>
              <a:rPr lang="fi-FI" sz="2000"/>
              <a:t>Mieti, mitä hankkeen loppuessa tapahtuu</a:t>
            </a:r>
          </a:p>
          <a:p>
            <a:endParaRPr lang="fi-FI" sz="2400"/>
          </a:p>
        </p:txBody>
      </p:sp>
      <p:pic>
        <p:nvPicPr>
          <p:cNvPr id="10" name="Kuvan paikkamerkki 9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06B28984-F84D-C8DF-4D90-8C8DC931789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r="17225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D5F5D2-D766-F9FF-EA8A-56857E26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6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D381D2-1EC2-7DBA-5A7B-62064DE3E8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3.6.2024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B35F87-D76D-0618-42D7-ACB4068C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8" name="Kuva 7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FA50F9C0-AB7D-2184-2022-D41AA3D7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74" y="6224686"/>
            <a:ext cx="2164702" cy="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D11E0-327C-6B43-2D91-2BE1A688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Viestintää tehdään myös yhdessä!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0A36A231-2141-E8F2-EAC1-84E18C38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6836733" cy="4089200"/>
          </a:xfrm>
        </p:spPr>
        <p:txBody>
          <a:bodyPr/>
          <a:lstStyle/>
          <a:p>
            <a:r>
              <a:rPr lang="fi-FI" sz="2000"/>
              <a:t>Viestintään on tarjolla työkaluja, ohjeita, kanavia ja tukea. Yksin ei tarvitse pärjätä.</a:t>
            </a:r>
          </a:p>
          <a:p>
            <a:pPr lvl="1"/>
            <a:r>
              <a:rPr lang="fi-FI" sz="1600"/>
              <a:t>Rahoittajan omat somekanavat</a:t>
            </a:r>
          </a:p>
          <a:p>
            <a:pPr lvl="1"/>
            <a:r>
              <a:rPr lang="fi-FI" sz="1600"/>
              <a:t>Rahoittajan verkkosivut</a:t>
            </a:r>
          </a:p>
          <a:p>
            <a:pPr lvl="1"/>
            <a:r>
              <a:rPr lang="fi-FI" sz="1600"/>
              <a:t>Ohjausryhmän tuki</a:t>
            </a:r>
          </a:p>
          <a:p>
            <a:r>
              <a:rPr lang="fi-FI" sz="2000"/>
              <a:t>Muistakaa myös rahoittaja! </a:t>
            </a:r>
          </a:p>
          <a:p>
            <a:pPr lvl="1"/>
            <a:r>
              <a:rPr lang="fi-FI" sz="1800"/>
              <a:t>Hankejutut</a:t>
            </a:r>
          </a:p>
          <a:p>
            <a:pPr lvl="1"/>
            <a:r>
              <a:rPr lang="fi-FI" sz="1800"/>
              <a:t>Esimerkkihankkeet</a:t>
            </a:r>
          </a:p>
          <a:p>
            <a:pPr lvl="1"/>
            <a:r>
              <a:rPr lang="fi-FI" sz="1800"/>
              <a:t>Hyvät tulokset</a:t>
            </a:r>
          </a:p>
          <a:p>
            <a:endParaRPr lang="fi-FI" sz="1800"/>
          </a:p>
        </p:txBody>
      </p:sp>
      <p:pic>
        <p:nvPicPr>
          <p:cNvPr id="10" name="Kuvan paikkamerkki 9" descr="Kuva, joka sisältää kohteen piha-, ruoho, liikenne, Polkupyörän kiekko&#10;&#10;Kuvaus luotu automaattisesti">
            <a:extLst>
              <a:ext uri="{FF2B5EF4-FFF2-40B4-BE49-F238E27FC236}">
                <a16:creationId xmlns:a16="http://schemas.microsoft.com/office/drawing/2014/main" id="{652E8CA5-7888-86B5-3C5E-92E9357979B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3094" r="39280" b="-3094"/>
          <a:stretch/>
        </p:blipFill>
        <p:spPr>
          <a:xfrm>
            <a:off x="7603725" y="180000"/>
            <a:ext cx="4409474" cy="6498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D5F5D2-D766-F9FF-EA8A-56857E26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7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D381D2-1EC2-7DBA-5A7B-62064DE3E8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3.6.2024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B35F87-D76D-0618-42D7-ACB4068C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8" name="Kuva 7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FA50F9C0-AB7D-2184-2022-D41AA3D7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74" y="6224686"/>
            <a:ext cx="2164702" cy="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39B207A-CA4A-48D7-A094-5C509723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Hyviä materiaaleja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67C0D422-3274-A6A1-BF50-AF80A71F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Metropolian hankeviestinnän käsikirja</a:t>
            </a:r>
          </a:p>
          <a:p>
            <a:pPr lvl="1"/>
            <a:r>
              <a:rPr lang="fi-FI">
                <a:hlinkClick r:id="rId2"/>
              </a:rPr>
              <a:t>https://www.theseus.fi/bitstream/handle/10024/506572/2021%20OIVA%2042%20Hankeviestinn%c3%a4n%20k%c3%a4sikirja.pdf?sequence=2&amp;isAllowed=y</a:t>
            </a:r>
            <a:r>
              <a:rPr lang="fi-FI"/>
              <a:t> (theseus.fi)</a:t>
            </a:r>
          </a:p>
          <a:p>
            <a:endParaRPr lang="fi-FI"/>
          </a:p>
        </p:txBody>
      </p:sp>
      <p:pic>
        <p:nvPicPr>
          <p:cNvPr id="3" name="Kuvan paikkamerkki 2" descr="Kuva, joka sisältää kohteen teksti, Fontti, kuvakaappaus, Grafiikka&#10;&#10;Kuvaus luotu automaattisesti">
            <a:extLst>
              <a:ext uri="{FF2B5EF4-FFF2-40B4-BE49-F238E27FC236}">
                <a16:creationId xmlns:a16="http://schemas.microsoft.com/office/drawing/2014/main" id="{EE206D90-EA4B-22C8-80B2-4ACD7583014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2" t="6112" r="2830" b="-6112"/>
          <a:stretch/>
        </p:blipFill>
        <p:spPr>
          <a:xfrm>
            <a:off x="8427599" y="3527892"/>
            <a:ext cx="3585600" cy="3150108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1AC49A-C10F-4D37-45B7-EC59BD052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8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5BA0E09-C0E3-6039-FA53-88F7134B3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3.6.2024   |   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FC50BEE-10C1-011F-1AE3-439287615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 </a:t>
            </a:r>
          </a:p>
        </p:txBody>
      </p:sp>
      <p:pic>
        <p:nvPicPr>
          <p:cNvPr id="12" name="Kuva 11" descr="Kuva, joka sisältää kohteen teksti, Fontti, Sähkönsininen, logo&#10;&#10;Kuvaus luotu automaattisesti">
            <a:extLst>
              <a:ext uri="{FF2B5EF4-FFF2-40B4-BE49-F238E27FC236}">
                <a16:creationId xmlns:a16="http://schemas.microsoft.com/office/drawing/2014/main" id="{8E7C266A-B0B7-4B38-9D90-2614B3E93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56" y="6125912"/>
            <a:ext cx="2164702" cy="453314"/>
          </a:xfrm>
          <a:prstGeom prst="rect">
            <a:avLst/>
          </a:prstGeom>
        </p:spPr>
      </p:pic>
      <p:pic>
        <p:nvPicPr>
          <p:cNvPr id="20" name="Kuvan paikkamerkki 19" descr="Kuva, joka sisältää kohteen piirros, clipart, kuvitus, muotoilu&#10;&#10;Kuvaus luotu automaattisesti">
            <a:extLst>
              <a:ext uri="{FF2B5EF4-FFF2-40B4-BE49-F238E27FC236}">
                <a16:creationId xmlns:a16="http://schemas.microsoft.com/office/drawing/2014/main" id="{D4F97B3C-05E8-6F45-CBFA-D79E1C0933C0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83" b="852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79" b="5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15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2C1371-8760-556E-FED9-CE191DF2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6482227" cy="1119501"/>
          </a:xfrm>
        </p:spPr>
        <p:txBody>
          <a:bodyPr anchor="b">
            <a:normAutofit/>
          </a:bodyPr>
          <a:lstStyle/>
          <a:p>
            <a:r>
              <a:rPr lang="fi-FI" sz="2800"/>
              <a:t>Rakennerahastojen viestintävinkit</a:t>
            </a:r>
            <a:br>
              <a:rPr lang="fi-FI" sz="2800"/>
            </a:br>
            <a:endParaRPr lang="fi-FI" sz="2800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7DFF55E4-6722-399C-1AAE-96F36082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6482227" cy="40892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Etelä-Savon ELY-keskus</a:t>
            </a:r>
            <a:r>
              <a:rPr lang="fi-FI" b="1"/>
              <a:t>,</a:t>
            </a:r>
            <a:br>
              <a:rPr lang="fi-FI" b="1"/>
            </a:br>
            <a:r>
              <a:rPr lang="fi-FI" b="1"/>
              <a:t>Etelä-Savo, Pohjois-Karjala, Pohjois-Savo</a:t>
            </a:r>
            <a:endParaRPr lang="fi-FI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Sirpa </a:t>
            </a:r>
            <a:r>
              <a:rPr kumimoji="0" lang="fi-FI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</a:rPr>
              <a:t>Leikas</a:t>
            </a:r>
            <a:endParaRPr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Tahoma"/>
              <a:cs typeface="Tahoma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Tiina </a:t>
            </a:r>
            <a:r>
              <a:rPr kumimoji="0" lang="fi-FI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</a:rPr>
              <a:t>Arpola</a:t>
            </a:r>
            <a:endParaRPr lang="fi-FI" b="0" i="0" u="none" strike="noStrike" kern="1200" cap="none" spc="0" normalizeH="0" baseline="0" noProof="0" err="1">
              <a:ln>
                <a:noFill/>
              </a:ln>
              <a:effectLst/>
              <a:uLnTx/>
              <a:uFillTx/>
              <a:ea typeface="Tahoma"/>
              <a:cs typeface="Tahoma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fi-FI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i-FI"/>
              <a:t>Sähköpostit ovat muotoa etunimi.sukunimi@ely-keskus.fi</a:t>
            </a:r>
            <a:endParaRPr lang="fi-FI">
              <a:ea typeface="Tahoma"/>
              <a:cs typeface="Tahoma"/>
            </a:endParaRPr>
          </a:p>
          <a:p>
            <a:pPr>
              <a:lnSpc>
                <a:spcPct val="90000"/>
              </a:lnSpc>
              <a:defRPr/>
            </a:pPr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Yleisesti viestinnässä neuvoo oman hankkeenne yhteyshenkilö</a:t>
            </a:r>
            <a:endParaRPr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Tahoma"/>
              <a:cs typeface="Tahoma"/>
            </a:endParaRPr>
          </a:p>
          <a:p>
            <a:pPr>
              <a:lnSpc>
                <a:spcPct val="90000"/>
              </a:lnSpc>
            </a:pPr>
            <a:endParaRPr lang="fi-FI"/>
          </a:p>
        </p:txBody>
      </p:sp>
      <p:pic>
        <p:nvPicPr>
          <p:cNvPr id="3" name="Kuva 2" descr="Käsi käden sininen Puhelin">
            <a:extLst>
              <a:ext uri="{FF2B5EF4-FFF2-40B4-BE49-F238E27FC236}">
                <a16:creationId xmlns:a16="http://schemas.microsoft.com/office/drawing/2014/main" id="{6E86B473-17D5-8D55-C4B6-B468E9293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3" r="47111"/>
          <a:stretch/>
        </p:blipFill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noFill/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9B42052-F633-A52C-3A58-3A5F74F0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</p:spPr>
        <p:txBody>
          <a:bodyPr/>
          <a:lstStyle/>
          <a:p>
            <a:pPr algn="l">
              <a:spcAft>
                <a:spcPts val="600"/>
              </a:spcAft>
            </a:pPr>
            <a:fld id="{03D2D5F4-4871-4469-8343-ED7F6811B37D}" type="slidenum">
              <a:rPr lang="fi-FI" smtClean="0"/>
              <a:pPr algn="l"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3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2.xml><?xml version="1.0" encoding="utf-8"?>
<a:theme xmlns:a="http://schemas.openxmlformats.org/drawingml/2006/main" name="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3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xml_kameleon>
  <kieli>Suomi</kieli>
  <laatijaorganisaatio>ELY POS|17b6fba2-db2f-4908-81aa-324cb24af667</laatijaorganisaatio>
  <kehalaatija/>
  <julkisuus/>
  <päiväys>3.6.2024</päiväys>
  <dokumentin_x0020_tila/>
  <dokumenttityyppi>Esitys</dokumenttityyppi>
</xml_kameleon>
</file>

<file path=customXml/itemProps1.xml><?xml version="1.0" encoding="utf-8"?>
<ds:datastoreItem xmlns:ds="http://schemas.openxmlformats.org/officeDocument/2006/customXml" ds:itemID="{ED052C92-0E75-4ADC-BE9F-9390A7DF7F99}">
  <ds:schemaRefs/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ely_uusi_2021</Template>
  <TotalTime>0</TotalTime>
  <Words>628</Words>
  <Application>Microsoft Office PowerPoint</Application>
  <PresentationFormat>Laajakuva</PresentationFormat>
  <Paragraphs>124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Dosis</vt:lpstr>
      <vt:lpstr>Inter</vt:lpstr>
      <vt:lpstr>System Font Regular</vt:lpstr>
      <vt:lpstr>Tahoma</vt:lpstr>
      <vt:lpstr>ely_new2021</vt:lpstr>
      <vt:lpstr>Office-teema</vt:lpstr>
      <vt:lpstr>Sisältökalvot</vt:lpstr>
      <vt:lpstr>Hankeviestinnän ABC</vt:lpstr>
      <vt:lpstr>Viestintä on mahdollisuus</vt:lpstr>
      <vt:lpstr>Hankeviestintä</vt:lpstr>
      <vt:lpstr>Miksi hankkeesta kannattaa viestiä?</vt:lpstr>
      <vt:lpstr>Miksi? Miten?</vt:lpstr>
      <vt:lpstr>Mistä liikkeelle?</vt:lpstr>
      <vt:lpstr>Viestintää tehdään myös yhdessä!</vt:lpstr>
      <vt:lpstr>Hyviä materiaaleja</vt:lpstr>
      <vt:lpstr>Rakennerahastojen viestintävinkit </vt:lpstr>
      <vt:lpstr>Maaseuturahoituksen viestintävinkit Rahoittajan kanavat</vt:lpstr>
      <vt:lpstr>Maaseuturahoituksen viestintävinkit  Yhteystiedot</vt:lpstr>
      <vt:lpstr>PowerPoint-esitys</vt:lpstr>
      <vt:lpstr>Aihioita ja ideoita</vt:lpstr>
    </vt:vector>
  </TitlesOfParts>
  <Company>Pohjois-Savon 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Lassila Kerttu (ELY);Arpola Tiina (ELY)</dc:creator>
  <cp:keywords/>
  <cp:lastModifiedBy>Leikas Sirpa (ELY)</cp:lastModifiedBy>
  <cp:revision>6</cp:revision>
  <dcterms:created xsi:type="dcterms:W3CDTF">2024-06-03T12:27:35Z</dcterms:created>
  <dcterms:modified xsi:type="dcterms:W3CDTF">2024-06-06T13:04:26Z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460.96.003.25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ely_uusi_2021.potx</vt:lpwstr>
  </property>
  <property fmtid="{D5CDD505-2E9C-101B-9397-08002B2CF9AE}" pid="6" name="dvDefinition">
    <vt:lpwstr>1211 (dd_default.xml)</vt:lpwstr>
  </property>
  <property fmtid="{D5CDD505-2E9C-101B-9397-08002B2CF9AE}" pid="7" name="dvDefinitionID">
    <vt:lpwstr>1211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460.90.02.298</vt:lpwstr>
  </property>
  <property fmtid="{D5CDD505-2E9C-101B-9397-08002B2CF9AE}" pid="10" name="dvDefinitionVersion">
    <vt:lpwstr>02.001 / 14.1.2021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-1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ELY POS</vt:lpwstr>
  </property>
  <property fmtid="{D5CDD505-2E9C-101B-9397-08002B2CF9AE}" pid="21" name="dvSite">
    <vt:lpwstr>Kuopio</vt:lpwstr>
  </property>
  <property fmtid="{D5CDD505-2E9C-101B-9397-08002B2CF9AE}" pid="22" name="dvSite_short">
    <vt:lpwstr>Pohjois-Savon ELY-keskus</vt:lpwstr>
  </property>
  <property fmtid="{D5CDD505-2E9C-101B-9397-08002B2CF9AE}" pid="23" name="dvNumbering">
    <vt:lpwstr>0</vt:lpwstr>
  </property>
  <property fmtid="{D5CDD505-2E9C-101B-9397-08002B2CF9AE}" pid="24" name="dvDUname">
    <vt:lpwstr/>
  </property>
  <property fmtid="{D5CDD505-2E9C-101B-9397-08002B2CF9AE}" pid="25" name="dvdufname">
    <vt:lpwstr/>
  </property>
  <property fmtid="{D5CDD505-2E9C-101B-9397-08002B2CF9AE}" pid="26" name="dvdulname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Kieli">
    <vt:lpwstr>Suomi</vt:lpwstr>
  </property>
  <property fmtid="{D5CDD505-2E9C-101B-9397-08002B2CF9AE}" pid="31" name="Laatijaorganisaatio">
    <vt:lpwstr>Pohjois-Savon ELY</vt:lpwstr>
  </property>
  <property fmtid="{D5CDD505-2E9C-101B-9397-08002B2CF9AE}" pid="32" name="KEHALaatija">
    <vt:lpwstr/>
  </property>
  <property fmtid="{D5CDD505-2E9C-101B-9397-08002B2CF9AE}" pid="33" name="julkisuus">
    <vt:lpwstr/>
  </property>
  <property fmtid="{D5CDD505-2E9C-101B-9397-08002B2CF9AE}" pid="34" name="Päiväys">
    <vt:filetime>2024-06-02T21:00:00Z</vt:filetime>
  </property>
  <property fmtid="{D5CDD505-2E9C-101B-9397-08002B2CF9AE}" pid="35" name="Dokumentin_x0020_tila">
    <vt:lpwstr/>
  </property>
  <property fmtid="{D5CDD505-2E9C-101B-9397-08002B2CF9AE}" pid="36" name="Asiakirjan tyyppi">
    <vt:lpwstr>Esitys</vt:lpwstr>
  </property>
  <property fmtid="{D5CDD505-2E9C-101B-9397-08002B2CF9AE}" pid="37" name="Dokumenttityyppi">
    <vt:lpwstr>Esitys</vt:lpwstr>
  </property>
</Properties>
</file>