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sldIdLst>
    <p:sldId id="593" r:id="rId5"/>
    <p:sldId id="716" r:id="rId6"/>
    <p:sldId id="737" r:id="rId7"/>
    <p:sldId id="723" r:id="rId8"/>
    <p:sldId id="744" r:id="rId9"/>
    <p:sldId id="722" r:id="rId10"/>
    <p:sldId id="741" r:id="rId11"/>
    <p:sldId id="719" r:id="rId12"/>
    <p:sldId id="742" r:id="rId13"/>
    <p:sldId id="745" r:id="rId14"/>
    <p:sldId id="258" r:id="rId15"/>
    <p:sldId id="696" r:id="rId16"/>
    <p:sldId id="746" r:id="rId17"/>
    <p:sldId id="747" r:id="rId18"/>
    <p:sldId id="738" r:id="rId19"/>
    <p:sldId id="748"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62" d="100"/>
          <a:sy n="62" d="100"/>
        </p:scale>
        <p:origin x="8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7A5694-5B45-4462-8513-28194C19E694}" type="datetimeFigureOut">
              <a:rPr lang="fi-FI" smtClean="0"/>
              <a:t>12.8.2024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04D4BE-F681-4E8E-A042-F5E8F6302F1D}" type="slidenum">
              <a:rPr lang="fi-FI" smtClean="0"/>
              <a:t>‹#›</a:t>
            </a:fld>
            <a:endParaRPr lang="fi-FI"/>
          </a:p>
        </p:txBody>
      </p:sp>
    </p:spTree>
    <p:extLst>
      <p:ext uri="{BB962C8B-B14F-4D97-AF65-F5344CB8AC3E}">
        <p14:creationId xmlns:p14="http://schemas.microsoft.com/office/powerpoint/2010/main" val="96204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NUL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1228558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0" y="1"/>
            <a:ext cx="12191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449646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2">
    <p:spTree>
      <p:nvGrpSpPr>
        <p:cNvPr id="1" name=""/>
        <p:cNvGrpSpPr/>
        <p:nvPr/>
      </p:nvGrpSpPr>
      <p:grpSpPr>
        <a:xfrm>
          <a:off x="0" y="0"/>
          <a:ext cx="0" cy="0"/>
          <a:chOff x="0" y="0"/>
          <a:chExt cx="0" cy="0"/>
        </a:xfrm>
      </p:grpSpPr>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16916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6" name="Picture Placeholder 7">
            <a:extLst>
              <a:ext uri="{FF2B5EF4-FFF2-40B4-BE49-F238E27FC236}">
                <a16:creationId xmlns:a16="http://schemas.microsoft.com/office/drawing/2014/main" id="{4A4925B0-A7C3-443B-83E9-526A2BE64B7D}"/>
              </a:ext>
            </a:extLst>
          </p:cNvPr>
          <p:cNvSpPr>
            <a:spLocks noGrp="1"/>
          </p:cNvSpPr>
          <p:nvPr>
            <p:ph type="pic" sz="quarter" idx="14"/>
          </p:nvPr>
        </p:nvSpPr>
        <p:spPr>
          <a:xfrm>
            <a:off x="6204205" y="164591"/>
            <a:ext cx="5806440" cy="553669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534077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san ylätunniste">
    <p:bg>
      <p:bgPr>
        <a:solidFill>
          <a:srgbClr val="D1E37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DC208-0BC6-4780-8569-0CCC5C8BCBB3}"/>
              </a:ext>
            </a:extLst>
          </p:cNvPr>
          <p:cNvSpPr>
            <a:spLocks noGrp="1"/>
          </p:cNvSpPr>
          <p:nvPr>
            <p:ph type="title"/>
          </p:nvPr>
        </p:nvSpPr>
        <p:spPr>
          <a:xfrm>
            <a:off x="1380744" y="758762"/>
            <a:ext cx="9431782" cy="2852737"/>
          </a:xfrm>
        </p:spPr>
        <p:txBody>
          <a:bodyPr anchor="b"/>
          <a:lstStyle>
            <a:lvl1pPr algn="ctr">
              <a:defRPr sz="5400"/>
            </a:lvl1pPr>
          </a:lstStyle>
          <a:p>
            <a:r>
              <a:rPr lang="fi-FI" noProof="0"/>
              <a:t>Muokkaa ots. perustyyl. napsautt.</a:t>
            </a:r>
          </a:p>
        </p:txBody>
      </p:sp>
      <p:sp>
        <p:nvSpPr>
          <p:cNvPr id="3" name="Text Placeholder 2">
            <a:extLst>
              <a:ext uri="{FF2B5EF4-FFF2-40B4-BE49-F238E27FC236}">
                <a16:creationId xmlns:a16="http://schemas.microsoft.com/office/drawing/2014/main" id="{D9CBEED2-7281-4966-AB72-5E594107A5D8}"/>
              </a:ext>
            </a:extLst>
          </p:cNvPr>
          <p:cNvSpPr>
            <a:spLocks noGrp="1"/>
          </p:cNvSpPr>
          <p:nvPr>
            <p:ph type="body" idx="1" hasCustomPrompt="1"/>
          </p:nvPr>
        </p:nvSpPr>
        <p:spPr>
          <a:xfrm>
            <a:off x="1389536" y="419184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
        <p:nvSpPr>
          <p:cNvPr id="4" name="Text Placeholder 2">
            <a:extLst>
              <a:ext uri="{FF2B5EF4-FFF2-40B4-BE49-F238E27FC236}">
                <a16:creationId xmlns:a16="http://schemas.microsoft.com/office/drawing/2014/main" id="{BF2496A5-3E1B-4BA1-B42F-6D9B3BBB989A}"/>
              </a:ext>
            </a:extLst>
          </p:cNvPr>
          <p:cNvSpPr>
            <a:spLocks noGrp="1"/>
          </p:cNvSpPr>
          <p:nvPr>
            <p:ph type="body" idx="10" hasCustomPrompt="1"/>
          </p:nvPr>
        </p:nvSpPr>
        <p:spPr>
          <a:xfrm>
            <a:off x="1389536" y="4560256"/>
            <a:ext cx="9431782" cy="360000"/>
          </a:xfrm>
        </p:spPr>
        <p:txBody>
          <a:bodyPr anchor="ctr" anchorCtr="0"/>
          <a:lstStyle>
            <a:lvl1pPr marL="0" indent="0" algn="ctr">
              <a:spcBef>
                <a:spcPts val="0"/>
              </a:spcBef>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noProof="0"/>
              <a:t>Click to edit Master text styles</a:t>
            </a:r>
          </a:p>
        </p:txBody>
      </p:sp>
    </p:spTree>
    <p:extLst>
      <p:ext uri="{BB962C8B-B14F-4D97-AF65-F5344CB8AC3E}">
        <p14:creationId xmlns:p14="http://schemas.microsoft.com/office/powerpoint/2010/main" val="2759004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5B7F3-1215-4921-A314-96E4FC2B1239}"/>
              </a:ext>
            </a:extLst>
          </p:cNvPr>
          <p:cNvSpPr>
            <a:spLocks noGrp="1"/>
          </p:cNvSpPr>
          <p:nvPr>
            <p:ph type="title"/>
          </p:nvPr>
        </p:nvSpPr>
        <p:spPr>
          <a:xfrm>
            <a:off x="690372" y="365125"/>
            <a:ext cx="10663428" cy="626999"/>
          </a:xfrm>
        </p:spPr>
        <p:txBody>
          <a:bodyPr/>
          <a:lstStyle>
            <a:lvl1pPr>
              <a:defRPr b="0"/>
            </a:lvl1pPr>
          </a:lstStyle>
          <a:p>
            <a:r>
              <a:rPr lang="fi-FI" noProof="0"/>
              <a:t>Muokkaa ots. perustyyl. napsautt.</a:t>
            </a:r>
          </a:p>
        </p:txBody>
      </p:sp>
    </p:spTree>
    <p:extLst>
      <p:ext uri="{BB962C8B-B14F-4D97-AF65-F5344CB8AC3E}">
        <p14:creationId xmlns:p14="http://schemas.microsoft.com/office/powerpoint/2010/main" val="39574274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2274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A_Otsikkodia">
    <p:bg>
      <p:bgPr>
        <a:solidFill>
          <a:schemeClr val="accent1"/>
        </a:solidFill>
        <a:effectLst/>
      </p:bgPr>
    </p:bg>
    <p:spTree>
      <p:nvGrpSpPr>
        <p:cNvPr id="1" name=""/>
        <p:cNvGrpSpPr/>
        <p:nvPr/>
      </p:nvGrpSpPr>
      <p:grpSpPr>
        <a:xfrm>
          <a:off x="0" y="0"/>
          <a:ext cx="0" cy="0"/>
          <a:chOff x="0" y="0"/>
          <a:chExt cx="0" cy="0"/>
        </a:xfrm>
      </p:grpSpPr>
      <p:pic>
        <p:nvPicPr>
          <p:cNvPr id="11" name="Kuva 10" descr="TEM_RR_PPT-taustat_RGB_kansi-01.png"/>
          <p:cNvPicPr>
            <a:picLocks noChangeAspect="1"/>
          </p:cNvPicPr>
          <p:nvPr userDrawn="1"/>
        </p:nvPicPr>
        <p:blipFill>
          <a:blip r:embed="rId2" cstate="print"/>
          <a:stretch>
            <a:fillRect/>
          </a:stretch>
        </p:blipFill>
        <p:spPr>
          <a:xfrm>
            <a:off x="0" y="0"/>
            <a:ext cx="12192000" cy="6858000"/>
          </a:xfrm>
          <a:prstGeom prst="rect">
            <a:avLst/>
          </a:prstGeom>
        </p:spPr>
      </p:pic>
      <p:sp>
        <p:nvSpPr>
          <p:cNvPr id="2" name="Otsikko 1"/>
          <p:cNvSpPr>
            <a:spLocks noGrp="1"/>
          </p:cNvSpPr>
          <p:nvPr>
            <p:ph type="ctrTitle"/>
          </p:nvPr>
        </p:nvSpPr>
        <p:spPr>
          <a:xfrm>
            <a:off x="914400" y="1441654"/>
            <a:ext cx="10363200" cy="1470025"/>
          </a:xfrm>
        </p:spPr>
        <p:txBody>
          <a:bodyPr anchor="b" anchorCtr="0"/>
          <a:lstStyle>
            <a:lvl1pPr algn="ctr">
              <a:defRPr>
                <a:solidFill>
                  <a:schemeClr val="bg1"/>
                </a:solidFill>
              </a:defRPr>
            </a:lvl1pPr>
          </a:lstStyle>
          <a:p>
            <a:r>
              <a:rPr lang="fi-FI"/>
              <a:t>Muokkaa perustyyl. napsautt.</a:t>
            </a:r>
          </a:p>
        </p:txBody>
      </p:sp>
      <p:sp>
        <p:nvSpPr>
          <p:cNvPr id="3" name="Alaotsikko 2"/>
          <p:cNvSpPr>
            <a:spLocks noGrp="1"/>
          </p:cNvSpPr>
          <p:nvPr>
            <p:ph type="subTitle" idx="1"/>
          </p:nvPr>
        </p:nvSpPr>
        <p:spPr>
          <a:xfrm>
            <a:off x="1769205" y="3060000"/>
            <a:ext cx="8640000" cy="900000"/>
          </a:xfrm>
        </p:spPr>
        <p:txBody>
          <a:bodyPr/>
          <a:lstStyle>
            <a:lvl1pPr marL="0" indent="0" algn="ctr">
              <a:buNone/>
              <a:defRPr sz="1500" b="1">
                <a:solidFill>
                  <a:schemeClr val="bg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Muokkaa alaotsikon perustyyliä napsautt.</a:t>
            </a:r>
          </a:p>
        </p:txBody>
      </p:sp>
      <p:sp>
        <p:nvSpPr>
          <p:cNvPr id="4" name="Päivämäärän paikkamerkki 3"/>
          <p:cNvSpPr>
            <a:spLocks noGrp="1"/>
          </p:cNvSpPr>
          <p:nvPr>
            <p:ph type="dt" sz="half" idx="10"/>
          </p:nvPr>
        </p:nvSpPr>
        <p:spPr>
          <a:xfrm>
            <a:off x="5136000" y="4426838"/>
            <a:ext cx="1920000" cy="252000"/>
          </a:xfrm>
        </p:spPr>
        <p:txBody>
          <a:bodyPr/>
          <a:lstStyle>
            <a:lvl1pPr algn="ctr">
              <a:defRPr>
                <a:solidFill>
                  <a:schemeClr val="bg1"/>
                </a:solidFill>
              </a:defRPr>
            </a:lvl1pPr>
          </a:lstStyle>
          <a:p>
            <a:fld id="{92884ACF-F35C-42C7-B3BF-ABD722BE92B2}" type="datetime1">
              <a:rPr lang="fi-FI" smtClean="0"/>
              <a:t>12.8.2024</a:t>
            </a:fld>
            <a:endParaRPr lang="fi-FI"/>
          </a:p>
        </p:txBody>
      </p:sp>
      <p:sp>
        <p:nvSpPr>
          <p:cNvPr id="5" name="Alatunnisteen paikkamerkki 4"/>
          <p:cNvSpPr>
            <a:spLocks noGrp="1"/>
          </p:cNvSpPr>
          <p:nvPr>
            <p:ph type="ftr" sz="quarter" idx="11"/>
          </p:nvPr>
        </p:nvSpPr>
        <p:spPr>
          <a:xfrm>
            <a:off x="3696000" y="4138846"/>
            <a:ext cx="4800000" cy="252000"/>
          </a:xfrm>
        </p:spPr>
        <p:txBody>
          <a:bodyPr lIns="0"/>
          <a:lstStyle>
            <a:lvl1pPr algn="ctr">
              <a:defRPr>
                <a:solidFill>
                  <a:schemeClr val="bg1"/>
                </a:solidFill>
              </a:defRPr>
            </a:lvl1pPr>
          </a:lstStyle>
          <a:p>
            <a:r>
              <a:rPr lang="fi-FI"/>
              <a:t>Etunimi Sukunimi</a:t>
            </a:r>
          </a:p>
        </p:txBody>
      </p:sp>
      <p:sp>
        <p:nvSpPr>
          <p:cNvPr id="10" name="Kuvan paikkamerkki 18"/>
          <p:cNvSpPr>
            <a:spLocks noGrp="1"/>
          </p:cNvSpPr>
          <p:nvPr>
            <p:ph type="pic" sz="quarter" idx="12" hasCustomPrompt="1"/>
          </p:nvPr>
        </p:nvSpPr>
        <p:spPr>
          <a:xfrm>
            <a:off x="480000" y="5796003"/>
            <a:ext cx="1920000" cy="719137"/>
          </a:xfrm>
        </p:spPr>
        <p:txBody>
          <a:bodyPr/>
          <a:lstStyle>
            <a:lvl1pPr>
              <a:defRPr sz="1050">
                <a:solidFill>
                  <a:schemeClr val="bg2"/>
                </a:solidFill>
              </a:defRPr>
            </a:lvl1pPr>
          </a:lstStyle>
          <a:p>
            <a:r>
              <a:rPr lang="fi-FI"/>
              <a:t>logo</a:t>
            </a:r>
          </a:p>
        </p:txBody>
      </p:sp>
      <p:sp>
        <p:nvSpPr>
          <p:cNvPr id="12" name="Kuvan paikkamerkki 18"/>
          <p:cNvSpPr>
            <a:spLocks noGrp="1"/>
          </p:cNvSpPr>
          <p:nvPr>
            <p:ph type="pic" sz="quarter" idx="13" hasCustomPrompt="1"/>
          </p:nvPr>
        </p:nvSpPr>
        <p:spPr>
          <a:xfrm>
            <a:off x="2708443" y="5794993"/>
            <a:ext cx="1920000" cy="719137"/>
          </a:xfrm>
        </p:spPr>
        <p:txBody>
          <a:bodyPr/>
          <a:lstStyle>
            <a:lvl1pPr>
              <a:defRPr sz="1050">
                <a:solidFill>
                  <a:schemeClr val="bg2"/>
                </a:solidFill>
              </a:defRPr>
            </a:lvl1pPr>
          </a:lstStyle>
          <a:p>
            <a:r>
              <a:rPr lang="fi-FI"/>
              <a:t>logo</a:t>
            </a:r>
          </a:p>
        </p:txBody>
      </p:sp>
      <p:sp>
        <p:nvSpPr>
          <p:cNvPr id="13" name="Kuvan paikkamerkki 18"/>
          <p:cNvSpPr>
            <a:spLocks noGrp="1"/>
          </p:cNvSpPr>
          <p:nvPr>
            <p:ph type="pic" sz="quarter" idx="14" hasCustomPrompt="1"/>
          </p:nvPr>
        </p:nvSpPr>
        <p:spPr>
          <a:xfrm>
            <a:off x="4930507" y="5794993"/>
            <a:ext cx="1920000" cy="719137"/>
          </a:xfrm>
        </p:spPr>
        <p:txBody>
          <a:bodyPr/>
          <a:lstStyle>
            <a:lvl1pPr>
              <a:defRPr sz="1050">
                <a:solidFill>
                  <a:schemeClr val="bg2"/>
                </a:solidFill>
              </a:defRPr>
            </a:lvl1pPr>
          </a:lstStyle>
          <a:p>
            <a:r>
              <a:rPr lang="fi-FI"/>
              <a:t>logo</a:t>
            </a:r>
          </a:p>
        </p:txBody>
      </p:sp>
      <p:pic>
        <p:nvPicPr>
          <p:cNvPr id="6" name="Picture 5" descr="EU_EAKR_ESR_FI_vertical_20mm_rgb.png"/>
          <p:cNvPicPr>
            <a:picLocks noChangeAspect="1"/>
          </p:cNvPicPr>
          <p:nvPr userDrawn="1"/>
        </p:nvPicPr>
        <p:blipFill>
          <a:blip r:embed="rId3"/>
          <a:stretch>
            <a:fillRect/>
          </a:stretch>
        </p:blipFill>
        <p:spPr>
          <a:xfrm>
            <a:off x="10420159" y="5580000"/>
            <a:ext cx="1411140" cy="1094232"/>
          </a:xfrm>
          <a:prstGeom prst="rect">
            <a:avLst/>
          </a:prstGeom>
        </p:spPr>
      </p:pic>
      <p:pic>
        <p:nvPicPr>
          <p:cNvPr id="14" name="Kuva 8" descr="VipuvoimaaEU_2014_2020_rgb-01.png"/>
          <p:cNvPicPr>
            <a:picLocks noChangeAspect="1"/>
          </p:cNvPicPr>
          <p:nvPr userDrawn="1"/>
        </p:nvPicPr>
        <mc:AlternateContent xmlns:mc="http://schemas.openxmlformats.org/markup-compatibility/2006">
          <mc:Choice xmlns:ma="http://schemas.microsoft.com/office/mac/drawingml/2008/main" xmlns:mv="urn:schemas-microsoft-com:mac:vml" xmlns="" Requires="ma">
            <p:blipFill>
              <a:blip r:embed="rId4"/>
              <a:stretch>
                <a:fillRect/>
              </a:stretch>
            </p:blipFill>
          </mc:Choice>
          <mc:Fallback>
            <p:blipFill>
              <a:blip r:embed="rId5"/>
              <a:stretch>
                <a:fillRect/>
              </a:stretch>
            </p:blipFill>
          </mc:Fallback>
        </mc:AlternateContent>
        <p:spPr>
          <a:xfrm>
            <a:off x="8633120" y="5842800"/>
            <a:ext cx="1622149" cy="864096"/>
          </a:xfrm>
          <a:prstGeom prst="rect">
            <a:avLst/>
          </a:prstGeom>
        </p:spPr>
      </p:pic>
    </p:spTree>
    <p:extLst>
      <p:ext uri="{BB962C8B-B14F-4D97-AF65-F5344CB8AC3E}">
        <p14:creationId xmlns:p14="http://schemas.microsoft.com/office/powerpoint/2010/main" val="233490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7686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Pictur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Suorakulmio 7">
            <a:extLst>
              <a:ext uri="{FF2B5EF4-FFF2-40B4-BE49-F238E27FC236}">
                <a16:creationId xmlns:a16="http://schemas.microsoft.com/office/drawing/2014/main" id="{8C8AA788-1511-D443-BE5F-7908AB2BA881}"/>
              </a:ext>
            </a:extLst>
          </p:cNvPr>
          <p:cNvSpPr/>
          <p:nvPr userDrawn="1"/>
        </p:nvSpPr>
        <p:spPr>
          <a:xfrm>
            <a:off x="0" y="-1"/>
            <a:ext cx="12192000" cy="5936347"/>
          </a:xfrm>
          <a:prstGeom prst="rect">
            <a:avLst/>
          </a:prstGeom>
          <a:solidFill>
            <a:srgbClr val="D1E371">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1524000" y="692595"/>
            <a:ext cx="9144000" cy="2387600"/>
          </a:xfrm>
        </p:spPr>
        <p:txBody>
          <a:bodyPr anchor="b"/>
          <a:lstStyle>
            <a:lvl1pPr algn="ctr">
              <a:defRPr sz="7200"/>
            </a:lvl1pPr>
          </a:lstStyle>
          <a:p>
            <a:r>
              <a:rPr lang="fi-FI" noProof="0"/>
              <a:t>Muokkaa ots. perustyyl. napsautt.</a:t>
            </a:r>
          </a:p>
        </p:txBody>
      </p:sp>
      <p:sp>
        <p:nvSpPr>
          <p:cNvPr id="3" name="Subtitle 2">
            <a:extLst>
              <a:ext uri="{FF2B5EF4-FFF2-40B4-BE49-F238E27FC236}">
                <a16:creationId xmlns:a16="http://schemas.microsoft.com/office/drawing/2014/main" id="{91FDDA9F-DC3B-4803-9730-F564F287AC8E}"/>
              </a:ext>
            </a:extLst>
          </p:cNvPr>
          <p:cNvSpPr>
            <a:spLocks noGrp="1"/>
          </p:cNvSpPr>
          <p:nvPr>
            <p:ph type="subTitle" idx="1"/>
          </p:nvPr>
        </p:nvSpPr>
        <p:spPr>
          <a:xfrm>
            <a:off x="1524000" y="3442018"/>
            <a:ext cx="9144000" cy="1655762"/>
          </a:xfrm>
        </p:spPr>
        <p:txBody>
          <a:bodyPr/>
          <a:lstStyle>
            <a:lvl1pPr marL="0" indent="0" algn="ctr">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noProof="0"/>
              <a:t>Muokkaa alaotsikon perustyyliä napsautt.</a:t>
            </a:r>
          </a:p>
        </p:txBody>
      </p:sp>
    </p:spTree>
    <p:extLst>
      <p:ext uri="{BB962C8B-B14F-4D97-AF65-F5344CB8AC3E}">
        <p14:creationId xmlns:p14="http://schemas.microsoft.com/office/powerpoint/2010/main" val="296500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E6260-E36C-484A-9F25-1346EC50A8D2}"/>
              </a:ext>
            </a:extLst>
          </p:cNvPr>
          <p:cNvSpPr>
            <a:spLocks noGrp="1"/>
          </p:cNvSpPr>
          <p:nvPr>
            <p:ph type="ctrTitle"/>
          </p:nvPr>
        </p:nvSpPr>
        <p:spPr>
          <a:xfrm>
            <a:off x="792000" y="692594"/>
            <a:ext cx="4694400" cy="4784662"/>
          </a:xfrm>
        </p:spPr>
        <p:txBody>
          <a:bodyPr anchor="ctr" anchorCtr="0"/>
          <a:lstStyle>
            <a:lvl1pPr algn="ctr">
              <a:defRPr sz="6000"/>
            </a:lvl1pPr>
          </a:lstStyle>
          <a:p>
            <a:r>
              <a:rPr lang="fi-FI" noProof="0"/>
              <a:t>Muokkaa ots. perustyyl. napsautt.</a:t>
            </a:r>
          </a:p>
        </p:txBody>
      </p:sp>
      <p:sp>
        <p:nvSpPr>
          <p:cNvPr id="4" name="Picture Placeholder 7">
            <a:extLst>
              <a:ext uri="{FF2B5EF4-FFF2-40B4-BE49-F238E27FC236}">
                <a16:creationId xmlns:a16="http://schemas.microsoft.com/office/drawing/2014/main" id="{D72FC982-DA0F-4EC6-9E18-B415AECBABF0}"/>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1278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81323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tsikko ja tekst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92808"/>
            <a:ext cx="9360000" cy="3639312"/>
          </a:xfrm>
        </p:spPr>
        <p:txBody>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2411997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Kaksi sisältökohdett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Tree>
    <p:extLst>
      <p:ext uri="{BB962C8B-B14F-4D97-AF65-F5344CB8AC3E}">
        <p14:creationId xmlns:p14="http://schemas.microsoft.com/office/powerpoint/2010/main" val="1973713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ail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Content Placeholder 2">
            <a:extLst>
              <a:ext uri="{FF2B5EF4-FFF2-40B4-BE49-F238E27FC236}">
                <a16:creationId xmlns:a16="http://schemas.microsoft.com/office/drawing/2014/main" id="{AC60B309-4C5E-46DE-A832-32BA260737F9}"/>
              </a:ext>
            </a:extLst>
          </p:cNvPr>
          <p:cNvSpPr>
            <a:spLocks noGrp="1"/>
          </p:cNvSpPr>
          <p:nvPr>
            <p:ph idx="10"/>
          </p:nvPr>
        </p:nvSpPr>
        <p:spPr>
          <a:xfrm>
            <a:off x="6230930" y="2190100"/>
            <a:ext cx="4889066" cy="3342020"/>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Text Placeholder 2">
            <a:extLst>
              <a:ext uri="{FF2B5EF4-FFF2-40B4-BE49-F238E27FC236}">
                <a16:creationId xmlns:a16="http://schemas.microsoft.com/office/drawing/2014/main" id="{07F3B56D-9577-4E8F-BADA-CE87085A9970}"/>
              </a:ext>
            </a:extLst>
          </p:cNvPr>
          <p:cNvSpPr>
            <a:spLocks noGrp="1"/>
          </p:cNvSpPr>
          <p:nvPr>
            <p:ph type="body" idx="11"/>
          </p:nvPr>
        </p:nvSpPr>
        <p:spPr>
          <a:xfrm>
            <a:off x="839789"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
        <p:nvSpPr>
          <p:cNvPr id="7" name="Text Placeholder 4">
            <a:extLst>
              <a:ext uri="{FF2B5EF4-FFF2-40B4-BE49-F238E27FC236}">
                <a16:creationId xmlns:a16="http://schemas.microsoft.com/office/drawing/2014/main" id="{8A5A6492-7F8A-40F8-A303-F85F69C9F3A1}"/>
              </a:ext>
            </a:extLst>
          </p:cNvPr>
          <p:cNvSpPr>
            <a:spLocks noGrp="1"/>
          </p:cNvSpPr>
          <p:nvPr>
            <p:ph type="body" sz="quarter" idx="3"/>
          </p:nvPr>
        </p:nvSpPr>
        <p:spPr>
          <a:xfrm>
            <a:off x="6230930" y="1757429"/>
            <a:ext cx="4887478" cy="361299"/>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noProof="0"/>
              <a:t>Muokkaa tekstin perustyylejä napsauttamalla</a:t>
            </a:r>
          </a:p>
        </p:txBody>
      </p:sp>
    </p:spTree>
    <p:extLst>
      <p:ext uri="{BB962C8B-B14F-4D97-AF65-F5344CB8AC3E}">
        <p14:creationId xmlns:p14="http://schemas.microsoft.com/office/powerpoint/2010/main" val="2917792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uvatekstillinen kuv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096000" y="1"/>
            <a:ext cx="6095999" cy="5892304"/>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3281595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s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B878-8E84-426A-BEF0-AF1AAFA1F994}"/>
              </a:ext>
            </a:extLst>
          </p:cNvPr>
          <p:cNvSpPr>
            <a:spLocks noGrp="1"/>
          </p:cNvSpPr>
          <p:nvPr>
            <p:ph type="title"/>
          </p:nvPr>
        </p:nvSpPr>
        <p:spPr>
          <a:xfrm>
            <a:off x="838200" y="365125"/>
            <a:ext cx="4889066" cy="1033907"/>
          </a:xfrm>
        </p:spPr>
        <p:txBody>
          <a:bodyPr/>
          <a:lstStyle/>
          <a:p>
            <a:r>
              <a:rPr lang="fi-FI" noProof="0"/>
              <a:t>Muokkaa ots. perustyyl. napsautt.</a:t>
            </a:r>
          </a:p>
        </p:txBody>
      </p:sp>
      <p:sp>
        <p:nvSpPr>
          <p:cNvPr id="3" name="Content Placeholder 2">
            <a:extLst>
              <a:ext uri="{FF2B5EF4-FFF2-40B4-BE49-F238E27FC236}">
                <a16:creationId xmlns:a16="http://schemas.microsoft.com/office/drawing/2014/main" id="{6E3B6CAA-4767-42B4-A19C-0CFD9AFC8229}"/>
              </a:ext>
            </a:extLst>
          </p:cNvPr>
          <p:cNvSpPr>
            <a:spLocks noGrp="1"/>
          </p:cNvSpPr>
          <p:nvPr>
            <p:ph idx="1"/>
          </p:nvPr>
        </p:nvSpPr>
        <p:spPr>
          <a:xfrm>
            <a:off x="838200" y="1886786"/>
            <a:ext cx="4889066" cy="3645334"/>
          </a:xfrm>
        </p:spPr>
        <p:txBody>
          <a:bodyPr/>
          <a:lstStyle>
            <a:lvl1pPr>
              <a:lnSpc>
                <a:spcPct val="80000"/>
              </a:lnSpc>
              <a:defRPr sz="2000"/>
            </a:lvl1pPr>
            <a:lvl2pPr>
              <a:lnSpc>
                <a:spcPct val="80000"/>
              </a:lnSpc>
              <a:defRPr sz="1800"/>
            </a:lvl2pPr>
            <a:lvl3pPr>
              <a:lnSpc>
                <a:spcPct val="80000"/>
              </a:lnSpc>
              <a:defRPr sz="1800"/>
            </a:lvl3pPr>
            <a:lvl4pPr>
              <a:lnSpc>
                <a:spcPct val="80000"/>
              </a:lnSpc>
              <a:defRPr sz="1800"/>
            </a:lvl4pPr>
            <a:lvl5pPr>
              <a:lnSpc>
                <a:spcPct val="80000"/>
              </a:lnSpc>
              <a:defRPr sz="1800"/>
            </a:lvl5p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5" name="Picture Placeholder 7">
            <a:extLst>
              <a:ext uri="{FF2B5EF4-FFF2-40B4-BE49-F238E27FC236}">
                <a16:creationId xmlns:a16="http://schemas.microsoft.com/office/drawing/2014/main" id="{013A0638-FECF-4E12-8249-5A24119A4769}"/>
              </a:ext>
            </a:extLst>
          </p:cNvPr>
          <p:cNvSpPr>
            <a:spLocks noGrp="1"/>
          </p:cNvSpPr>
          <p:nvPr>
            <p:ph type="pic" sz="quarter" idx="13"/>
          </p:nvPr>
        </p:nvSpPr>
        <p:spPr>
          <a:xfrm>
            <a:off x="6345937" y="274319"/>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
        <p:nvSpPr>
          <p:cNvPr id="7" name="Picture Placeholder 7">
            <a:extLst>
              <a:ext uri="{FF2B5EF4-FFF2-40B4-BE49-F238E27FC236}">
                <a16:creationId xmlns:a16="http://schemas.microsoft.com/office/drawing/2014/main" id="{AE8BC2DE-23EE-4F0E-A759-42E68FCA6E74}"/>
              </a:ext>
            </a:extLst>
          </p:cNvPr>
          <p:cNvSpPr>
            <a:spLocks noGrp="1"/>
          </p:cNvSpPr>
          <p:nvPr>
            <p:ph type="pic" sz="quarter" idx="14"/>
          </p:nvPr>
        </p:nvSpPr>
        <p:spPr>
          <a:xfrm>
            <a:off x="6345937" y="3054095"/>
            <a:ext cx="5591556" cy="2633473"/>
          </a:xfrm>
          <a:solidFill>
            <a:schemeClr val="bg1">
              <a:lumMod val="95000"/>
            </a:schemeClr>
          </a:solidFill>
        </p:spPr>
        <p:txBody>
          <a:bodyPr anchor="ctr" anchorCtr="0"/>
          <a:lstStyle>
            <a:lvl1pPr marL="0" indent="0" algn="ctr">
              <a:buNone/>
              <a:defRPr sz="1800"/>
            </a:lvl1pPr>
          </a:lstStyle>
          <a:p>
            <a:r>
              <a:rPr lang="fi-FI" noProof="0"/>
              <a:t>Lisää kuva napsauttamalla kuvaketta</a:t>
            </a:r>
          </a:p>
        </p:txBody>
      </p:sp>
    </p:spTree>
    <p:extLst>
      <p:ext uri="{BB962C8B-B14F-4D97-AF65-F5344CB8AC3E}">
        <p14:creationId xmlns:p14="http://schemas.microsoft.com/office/powerpoint/2010/main" val="1179189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Suorakulmio 12">
            <a:extLst>
              <a:ext uri="{FF2B5EF4-FFF2-40B4-BE49-F238E27FC236}">
                <a16:creationId xmlns:a16="http://schemas.microsoft.com/office/drawing/2014/main" id="{D1E499DF-39A6-429A-A8B5-51C710E9F188}"/>
              </a:ext>
              <a:ext uri="{C183D7F6-B498-43B3-948B-1728B52AA6E4}">
                <adec:decorative xmlns:adec="http://schemas.microsoft.com/office/drawing/2017/decorative" val="1"/>
              </a:ext>
            </a:extLst>
          </p:cNvPr>
          <p:cNvSpPr/>
          <p:nvPr userDrawn="1"/>
        </p:nvSpPr>
        <p:spPr>
          <a:xfrm>
            <a:off x="0" y="5894173"/>
            <a:ext cx="12192000" cy="963826"/>
          </a:xfrm>
          <a:prstGeom prst="rect">
            <a:avLst/>
          </a:prstGeom>
          <a:solidFill>
            <a:srgbClr val="D1E3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noProof="0"/>
          </a:p>
        </p:txBody>
      </p:sp>
      <p:sp>
        <p:nvSpPr>
          <p:cNvPr id="2" name="Title Placeholder 1">
            <a:extLst>
              <a:ext uri="{FF2B5EF4-FFF2-40B4-BE49-F238E27FC236}">
                <a16:creationId xmlns:a16="http://schemas.microsoft.com/office/drawing/2014/main" id="{102BCEDC-5BF0-4641-B029-97A0073B2CA6}"/>
              </a:ext>
            </a:extLst>
          </p:cNvPr>
          <p:cNvSpPr>
            <a:spLocks noGrp="1"/>
          </p:cNvSpPr>
          <p:nvPr>
            <p:ph type="title"/>
          </p:nvPr>
        </p:nvSpPr>
        <p:spPr>
          <a:xfrm>
            <a:off x="838200" y="365125"/>
            <a:ext cx="10515600" cy="1033907"/>
          </a:xfrm>
          <a:prstGeom prst="rect">
            <a:avLst/>
          </a:prstGeom>
        </p:spPr>
        <p:txBody>
          <a:bodyPr vert="horz" lIns="0" tIns="0" rIns="0" bIns="0" rtlCol="0" anchor="b" anchorCtr="0">
            <a:noAutofit/>
          </a:bodyPr>
          <a:lstStyle/>
          <a:p>
            <a:r>
              <a:rPr lang="fi-FI" noProof="0"/>
              <a:t>Muokkaa ots. perustyyl. napsautt.</a:t>
            </a:r>
          </a:p>
        </p:txBody>
      </p:sp>
      <p:sp>
        <p:nvSpPr>
          <p:cNvPr id="3" name="Text Placeholder 2">
            <a:extLst>
              <a:ext uri="{FF2B5EF4-FFF2-40B4-BE49-F238E27FC236}">
                <a16:creationId xmlns:a16="http://schemas.microsoft.com/office/drawing/2014/main" id="{F8F58EF0-5CC6-4362-996D-AE27B9C25A25}"/>
              </a:ext>
            </a:extLst>
          </p:cNvPr>
          <p:cNvSpPr>
            <a:spLocks noGrp="1"/>
          </p:cNvSpPr>
          <p:nvPr>
            <p:ph type="body" idx="1"/>
          </p:nvPr>
        </p:nvSpPr>
        <p:spPr>
          <a:xfrm>
            <a:off x="838200" y="1892808"/>
            <a:ext cx="10515600" cy="3639312"/>
          </a:xfrm>
          <a:prstGeom prst="rect">
            <a:avLst/>
          </a:prstGeom>
        </p:spPr>
        <p:txBody>
          <a:bodyPr vert="horz" lIns="0" tIns="0" rIns="0" bIns="0" rtlCol="0">
            <a:noAutofit/>
          </a:bodyPr>
          <a:lstStyle/>
          <a:p>
            <a:pPr lvl="0"/>
            <a:r>
              <a:rPr lang="fi-FI" noProof="0"/>
              <a:t>Muokkaa tekstin perustyylejä napsauttamalla</a:t>
            </a:r>
          </a:p>
          <a:p>
            <a:pPr lvl="1"/>
            <a:r>
              <a:rPr lang="fi-FI" noProof="0"/>
              <a:t>toinen taso</a:t>
            </a:r>
          </a:p>
          <a:p>
            <a:pPr lvl="2"/>
            <a:r>
              <a:rPr lang="fi-FI" noProof="0"/>
              <a:t>kolmas taso</a:t>
            </a:r>
          </a:p>
          <a:p>
            <a:pPr lvl="3"/>
            <a:r>
              <a:rPr lang="fi-FI" noProof="0"/>
              <a:t>neljäs taso</a:t>
            </a:r>
          </a:p>
          <a:p>
            <a:pPr lvl="4"/>
            <a:r>
              <a:rPr lang="fi-FI" noProof="0"/>
              <a:t>viides taso</a:t>
            </a:r>
          </a:p>
        </p:txBody>
      </p:sp>
      <p:sp>
        <p:nvSpPr>
          <p:cNvPr id="6" name="TextBox 5">
            <a:extLst>
              <a:ext uri="{FF2B5EF4-FFF2-40B4-BE49-F238E27FC236}">
                <a16:creationId xmlns:a16="http://schemas.microsoft.com/office/drawing/2014/main" id="{B0DB7AEB-FC4F-44E0-8373-3FBAF0071727}"/>
              </a:ext>
            </a:extLst>
          </p:cNvPr>
          <p:cNvSpPr txBox="1"/>
          <p:nvPr userDrawn="1"/>
        </p:nvSpPr>
        <p:spPr>
          <a:xfrm>
            <a:off x="2971800" y="6240780"/>
            <a:ext cx="6249924" cy="276999"/>
          </a:xfrm>
          <a:prstGeom prst="rect">
            <a:avLst/>
          </a:prstGeom>
          <a:noFill/>
        </p:spPr>
        <p:txBody>
          <a:bodyPr wrap="square" lIns="0" tIns="0" rIns="0" bIns="0" rtlCol="0" anchor="ctr" anchorCtr="0">
            <a:spAutoFit/>
          </a:bodyPr>
          <a:lstStyle/>
          <a:p>
            <a:pPr algn="ctr"/>
            <a:r>
              <a:rPr lang="fi-FI" noProof="0"/>
              <a:t>Uudistuva ja osaava Suomi 2021–2027</a:t>
            </a:r>
          </a:p>
        </p:txBody>
      </p:sp>
      <p:pic>
        <p:nvPicPr>
          <p:cNvPr id="10" name="Kuva 8">
            <a:extLst>
              <a:ext uri="{FF2B5EF4-FFF2-40B4-BE49-F238E27FC236}">
                <a16:creationId xmlns:a16="http://schemas.microsoft.com/office/drawing/2014/main" id="{52E1622E-5A65-4724-91BA-D79AA8AD7880}"/>
              </a:ext>
              <a:ext uri="{C183D7F6-B498-43B3-948B-1728B52AA6E4}">
                <adec:decorative xmlns:adec="http://schemas.microsoft.com/office/drawing/2017/decorative" val="1"/>
              </a:ext>
            </a:extLst>
          </p:cNvPr>
          <p:cNvPicPr>
            <a:picLocks noChangeAspect="1"/>
          </p:cNvPicPr>
          <p:nvPr userDrawn="1"/>
        </p:nvPicPr>
        <p:blipFill>
          <a:blip r:embed="rId18"/>
          <a:stretch>
            <a:fillRect/>
          </a:stretch>
        </p:blipFill>
        <p:spPr>
          <a:xfrm>
            <a:off x="146219" y="6048766"/>
            <a:ext cx="3153035" cy="661519"/>
          </a:xfrm>
          <a:prstGeom prst="rect">
            <a:avLst/>
          </a:prstGeom>
        </p:spPr>
      </p:pic>
    </p:spTree>
    <p:extLst>
      <p:ext uri="{BB962C8B-B14F-4D97-AF65-F5344CB8AC3E}">
        <p14:creationId xmlns:p14="http://schemas.microsoft.com/office/powerpoint/2010/main" val="31219659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image" Target="../media/image7.png"/><Relationship Id="rId1" Type="http://schemas.openxmlformats.org/officeDocument/2006/relationships/slideLayout" Target="../slideLayouts/slideLayout16.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rakennerahastot.fi/uudistuva-ja-osaava-suomi-2021-2027" TargetMode="External"/><Relationship Id="rId2" Type="http://schemas.openxmlformats.org/officeDocument/2006/relationships/hyperlink" Target="https://rakennerahastot.fi/etusivu" TargetMode="External"/><Relationship Id="rId1" Type="http://schemas.openxmlformats.org/officeDocument/2006/relationships/slideLayout" Target="../slideLayouts/slideLayout4.xml"/><Relationship Id="rId5" Type="http://schemas.openxmlformats.org/officeDocument/2006/relationships/hyperlink" Target="https://static.eura2021.fi/ohjeet/EURA_2021_-kaytto-ohje_hakijalle_ja_hanketoteuttajalle.pdf" TargetMode="External"/><Relationship Id="rId4" Type="http://schemas.openxmlformats.org/officeDocument/2006/relationships/hyperlink" Target="https://www.youtube.com/playlist?list=PLyZsJGvjrPnjGWo_a7Su35Eyhx6LrqIU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static.eura2021.fi/ohjeet/EURA_2021_-kaytto-ohje_hakijalle_ja_hanketoteuttajalle.pdf" TargetMode="External"/><Relationship Id="rId2" Type="http://schemas.openxmlformats.org/officeDocument/2006/relationships/hyperlink" Target="https://eura2021.fi/" TargetMode="External"/><Relationship Id="rId1" Type="http://schemas.openxmlformats.org/officeDocument/2006/relationships/slideLayout" Target="../slideLayouts/slideLayout4.xml"/><Relationship Id="rId4" Type="http://schemas.openxmlformats.org/officeDocument/2006/relationships/hyperlink" Target="https://www.suomi.fi/valtuud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76EC3F7-AC52-4548-8D2D-6653CA974645}"/>
              </a:ext>
            </a:extLst>
          </p:cNvPr>
          <p:cNvSpPr>
            <a:spLocks noGrp="1"/>
          </p:cNvSpPr>
          <p:nvPr>
            <p:ph type="ctrTitle"/>
          </p:nvPr>
        </p:nvSpPr>
        <p:spPr>
          <a:xfrm>
            <a:off x="1524000" y="692593"/>
            <a:ext cx="9144000" cy="3273232"/>
          </a:xfrm>
        </p:spPr>
        <p:txBody>
          <a:bodyPr anchor="ctr">
            <a:normAutofit/>
          </a:bodyPr>
          <a:lstStyle/>
          <a:p>
            <a:pPr>
              <a:lnSpc>
                <a:spcPct val="100000"/>
              </a:lnSpc>
            </a:pPr>
            <a:br>
              <a:rPr lang="fi-FI" sz="3600" dirty="0">
                <a:effectLst/>
                <a:latin typeface="Arial" panose="020B0604020202020204" pitchFamily="34" charset="0"/>
                <a:cs typeface="Arial" panose="020B0604020202020204" pitchFamily="34" charset="0"/>
              </a:rPr>
            </a:br>
            <a:r>
              <a:rPr lang="fi-FI" sz="4400" dirty="0">
                <a:effectLst/>
                <a:latin typeface="Arial" panose="020B0604020202020204" pitchFamily="34" charset="0"/>
                <a:cs typeface="Arial" panose="020B0604020202020204" pitchFamily="34" charset="0"/>
              </a:rPr>
              <a:t>ESR+-haut 17.6. – 27.9.2024</a:t>
            </a:r>
            <a:br>
              <a:rPr lang="fi-FI" sz="4400" dirty="0">
                <a:latin typeface="Arial" panose="020B0604020202020204" pitchFamily="34" charset="0"/>
                <a:cs typeface="Arial" panose="020B0604020202020204" pitchFamily="34" charset="0"/>
              </a:rPr>
            </a:br>
            <a:br>
              <a:rPr lang="fi-FI" sz="4400" dirty="0">
                <a:effectLst/>
                <a:latin typeface="Arial" panose="020B0604020202020204" pitchFamily="34" charset="0"/>
                <a:cs typeface="Arial" panose="020B0604020202020204" pitchFamily="34" charset="0"/>
              </a:rPr>
            </a:br>
            <a:r>
              <a:rPr lang="fi-FI" sz="4400" dirty="0">
                <a:effectLst/>
                <a:latin typeface="Arial" panose="020B0604020202020204" pitchFamily="34" charset="0"/>
                <a:cs typeface="Arial" panose="020B0604020202020204" pitchFamily="34" charset="0"/>
              </a:rPr>
              <a:t>Toimintalinja 4</a:t>
            </a:r>
            <a:br>
              <a:rPr lang="fi-FI" sz="4400" dirty="0">
                <a:effectLst/>
                <a:latin typeface="Arial" panose="020B0604020202020204" pitchFamily="34" charset="0"/>
                <a:cs typeface="Arial" panose="020B0604020202020204" pitchFamily="34" charset="0"/>
              </a:rPr>
            </a:br>
            <a:endParaRPr lang="fi-FI" sz="4400" dirty="0"/>
          </a:p>
        </p:txBody>
      </p:sp>
      <p:sp>
        <p:nvSpPr>
          <p:cNvPr id="8" name="Alaotsikko 7">
            <a:extLst>
              <a:ext uri="{FF2B5EF4-FFF2-40B4-BE49-F238E27FC236}">
                <a16:creationId xmlns:a16="http://schemas.microsoft.com/office/drawing/2014/main" id="{C6D81230-6789-45C4-BAAB-8ABEBCD40320}"/>
              </a:ext>
            </a:extLst>
          </p:cNvPr>
          <p:cNvSpPr>
            <a:spLocks noGrp="1"/>
          </p:cNvSpPr>
          <p:nvPr>
            <p:ph type="subTitle" idx="1"/>
          </p:nvPr>
        </p:nvSpPr>
        <p:spPr>
          <a:xfrm>
            <a:off x="1524000" y="4041140"/>
            <a:ext cx="9144000" cy="1056640"/>
          </a:xfrm>
        </p:spPr>
        <p:txBody>
          <a:bodyPr/>
          <a:lstStyle/>
          <a:p>
            <a:r>
              <a:rPr lang="fi-FI" sz="2000" cap="none" dirty="0"/>
              <a:t>Rahoitusasiantuntija Tuija Tuomela</a:t>
            </a:r>
          </a:p>
          <a:p>
            <a:r>
              <a:rPr lang="fi-FI" sz="2000" cap="none" dirty="0"/>
              <a:t>Etelä-Savon ELY-keskus</a:t>
            </a:r>
          </a:p>
          <a:p>
            <a:endParaRPr lang="fi-FI" sz="2400" dirty="0">
              <a:effectLst/>
              <a:latin typeface="Calibri" panose="020F0502020204030204" pitchFamily="34" charset="0"/>
            </a:endParaRPr>
          </a:p>
          <a:p>
            <a:endParaRPr lang="fi-FI" cap="none" dirty="0"/>
          </a:p>
        </p:txBody>
      </p:sp>
      <p:pic>
        <p:nvPicPr>
          <p:cNvPr id="4" name="Kuva 3">
            <a:extLst>
              <a:ext uri="{FF2B5EF4-FFF2-40B4-BE49-F238E27FC236}">
                <a16:creationId xmlns:a16="http://schemas.microsoft.com/office/drawing/2014/main" id="{69F1434F-40E4-4866-A9B9-72DECA9812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7116" y="5801360"/>
            <a:ext cx="3291847" cy="1056640"/>
          </a:xfrm>
          <a:prstGeom prst="rect">
            <a:avLst/>
          </a:prstGeom>
        </p:spPr>
      </p:pic>
    </p:spTree>
    <p:extLst>
      <p:ext uri="{BB962C8B-B14F-4D97-AF65-F5344CB8AC3E}">
        <p14:creationId xmlns:p14="http://schemas.microsoft.com/office/powerpoint/2010/main" val="3881001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C92B325-C458-5993-4B29-623F7A0E1585}"/>
              </a:ext>
            </a:extLst>
          </p:cNvPr>
          <p:cNvSpPr>
            <a:spLocks noGrp="1"/>
          </p:cNvSpPr>
          <p:nvPr>
            <p:ph type="title"/>
          </p:nvPr>
        </p:nvSpPr>
        <p:spPr/>
        <p:txBody>
          <a:bodyPr/>
          <a:lstStyle/>
          <a:p>
            <a:pPr marL="0" marR="0" lvl="0" indent="0" algn="ctr" defTabSz="914400" rtl="0" eaLnBrk="1" fontAlgn="auto" latinLnBrk="0" hangingPunct="1">
              <a:lnSpc>
                <a:spcPct val="100000"/>
              </a:lnSpc>
              <a:spcBef>
                <a:spcPts val="0"/>
              </a:spcBef>
              <a:spcAft>
                <a:spcPts val="0"/>
              </a:spcAft>
              <a:tabLst/>
              <a:defRPr/>
            </a:pP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Käytettävissä olevat kustannusmallit ja </a:t>
            </a:r>
            <a:b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kustannusten ilmoitustavat</a:t>
            </a:r>
            <a:endParaRPr lang="fi-FI" dirty="0"/>
          </a:p>
        </p:txBody>
      </p:sp>
      <p:sp>
        <p:nvSpPr>
          <p:cNvPr id="3" name="Sisällön paikkamerkki 2">
            <a:extLst>
              <a:ext uri="{FF2B5EF4-FFF2-40B4-BE49-F238E27FC236}">
                <a16:creationId xmlns:a16="http://schemas.microsoft.com/office/drawing/2014/main" id="{631858CA-576C-630E-A9EE-4A812418C969}"/>
              </a:ext>
            </a:extLst>
          </p:cNvPr>
          <p:cNvSpPr>
            <a:spLocks noGrp="1"/>
          </p:cNvSpPr>
          <p:nvPr>
            <p:ph idx="1"/>
          </p:nvPr>
        </p:nvSpPr>
        <p:spPr>
          <a:xfrm>
            <a:off x="838200" y="1633591"/>
            <a:ext cx="10515600" cy="4191856"/>
          </a:xfrm>
        </p:spPr>
        <p:txBody>
          <a:bodyPr/>
          <a:lstStyle/>
          <a:p>
            <a:pPr marL="0" indent="0">
              <a:buNone/>
            </a:pPr>
            <a:r>
              <a:rPr lang="fi-FI" b="1" dirty="0"/>
              <a:t>Kustannusmallit</a:t>
            </a:r>
          </a:p>
          <a:p>
            <a:pPr marR="57930" algn="l">
              <a:buFont typeface="Wingdings" panose="05000000000000000000" pitchFamily="2" charset="2"/>
              <a:buChar char="ü"/>
            </a:pPr>
            <a:r>
              <a:rPr lang="fi-FI" sz="2000" b="0" i="0" u="none" strike="noStrike" baseline="0" dirty="0" err="1">
                <a:solidFill>
                  <a:srgbClr val="000000"/>
                </a:solidFill>
                <a:latin typeface="Arial" panose="020B0604020202020204" pitchFamily="34" charset="0"/>
              </a:rPr>
              <a:t>Flat</a:t>
            </a:r>
            <a:r>
              <a:rPr lang="fi-FI" sz="2000" b="0" i="0" u="none" strike="noStrike" baseline="0" dirty="0">
                <a:solidFill>
                  <a:srgbClr val="000000"/>
                </a:solidFill>
                <a:latin typeface="Arial" panose="020B0604020202020204" pitchFamily="34" charset="0"/>
              </a:rPr>
              <a:t> </a:t>
            </a:r>
            <a:r>
              <a:rPr lang="fi-FI" sz="2000" b="0" i="0" u="none" strike="noStrike" baseline="0" dirty="0" err="1">
                <a:solidFill>
                  <a:srgbClr val="000000"/>
                </a:solidFill>
                <a:latin typeface="Arial" panose="020B0604020202020204" pitchFamily="34" charset="0"/>
              </a:rPr>
              <a:t>rate</a:t>
            </a:r>
            <a:r>
              <a:rPr lang="fi-FI" sz="2000" b="0" i="0" u="none" strike="noStrike" baseline="0" dirty="0">
                <a:solidFill>
                  <a:srgbClr val="000000"/>
                </a:solidFill>
                <a:latin typeface="Arial" panose="020B0604020202020204" pitchFamily="34" charset="0"/>
              </a:rPr>
              <a:t> 40 % kehittäminen (ensisijainen malli)</a:t>
            </a:r>
          </a:p>
          <a:p>
            <a:pPr marR="57930" algn="l">
              <a:buFont typeface="Wingdings" panose="05000000000000000000" pitchFamily="2" charset="2"/>
              <a:buChar char="ü"/>
            </a:pPr>
            <a:r>
              <a:rPr lang="fi-FI" sz="2000" b="0" i="0" u="none" strike="noStrike" baseline="0" dirty="0" err="1">
                <a:solidFill>
                  <a:srgbClr val="000000"/>
                </a:solidFill>
                <a:latin typeface="Arial" panose="020B0604020202020204" pitchFamily="34" charset="0"/>
              </a:rPr>
              <a:t>Flat</a:t>
            </a:r>
            <a:r>
              <a:rPr lang="fi-FI" sz="2000" b="0" i="0" u="none" strike="noStrike" baseline="0" dirty="0">
                <a:solidFill>
                  <a:srgbClr val="000000"/>
                </a:solidFill>
                <a:latin typeface="Arial" panose="020B0604020202020204" pitchFamily="34" charset="0"/>
              </a:rPr>
              <a:t> </a:t>
            </a:r>
            <a:r>
              <a:rPr lang="fi-FI" sz="2000" b="0" i="0" u="none" strike="noStrike" baseline="0" dirty="0" err="1">
                <a:solidFill>
                  <a:srgbClr val="000000"/>
                </a:solidFill>
                <a:latin typeface="Arial" panose="020B0604020202020204" pitchFamily="34" charset="0"/>
              </a:rPr>
              <a:t>rate</a:t>
            </a:r>
            <a:r>
              <a:rPr lang="fi-FI" sz="2000" b="0" i="0" u="none" strike="noStrike" baseline="0" dirty="0">
                <a:solidFill>
                  <a:srgbClr val="000000"/>
                </a:solidFill>
                <a:latin typeface="Arial" panose="020B0604020202020204" pitchFamily="34" charset="0"/>
              </a:rPr>
              <a:t> 7 % kehittäminen</a:t>
            </a:r>
          </a:p>
          <a:p>
            <a:pPr marR="57930" algn="l">
              <a:buFont typeface="Wingdings" panose="05000000000000000000" pitchFamily="2" charset="2"/>
              <a:buChar char="ü"/>
            </a:pPr>
            <a:r>
              <a:rPr lang="fi-FI" sz="2000" b="0" i="0" u="none" strike="noStrike" baseline="0" dirty="0">
                <a:solidFill>
                  <a:srgbClr val="000000"/>
                </a:solidFill>
                <a:latin typeface="Arial" panose="020B0604020202020204" pitchFamily="34" charset="0"/>
              </a:rPr>
              <a:t>Kertakorvaus kehittäminen</a:t>
            </a:r>
          </a:p>
          <a:p>
            <a:pPr marR="57930" algn="l">
              <a:buFont typeface="Wingdings" panose="05000000000000000000" pitchFamily="2" charset="2"/>
              <a:buChar char="ü"/>
            </a:pPr>
            <a:r>
              <a:rPr lang="fi-FI" sz="2000" b="0" i="0" u="none" strike="noStrike" baseline="0" dirty="0">
                <a:solidFill>
                  <a:srgbClr val="000000"/>
                </a:solidFill>
                <a:latin typeface="Arial" panose="020B0604020202020204" pitchFamily="34" charset="0"/>
              </a:rPr>
              <a:t>Vakioitu kertakorvaus</a:t>
            </a:r>
          </a:p>
          <a:p>
            <a:pPr marL="0" marR="57930" indent="0" algn="l">
              <a:buNone/>
            </a:pPr>
            <a:endParaRPr lang="fi-FI" sz="2000" dirty="0">
              <a:solidFill>
                <a:srgbClr val="000000"/>
              </a:solidFill>
              <a:latin typeface="Arial" panose="020B0604020202020204" pitchFamily="34" charset="0"/>
            </a:endParaRPr>
          </a:p>
          <a:p>
            <a:pPr marL="0" marR="57930" indent="0" algn="l">
              <a:buNone/>
            </a:pPr>
            <a:r>
              <a:rPr lang="fi-FI" b="1" dirty="0"/>
              <a:t>Palkkakustannukset</a:t>
            </a:r>
            <a:r>
              <a:rPr lang="fi-FI" sz="2000" b="0" i="0" u="none" strike="noStrike" baseline="0" dirty="0">
                <a:solidFill>
                  <a:srgbClr val="000000"/>
                </a:solidFill>
                <a:latin typeface="Arial" panose="020B0604020202020204" pitchFamily="34" charset="0"/>
              </a:rPr>
              <a:t>: </a:t>
            </a:r>
            <a:r>
              <a:rPr lang="fi-FI" sz="2000" b="0" i="0" spc="0" baseline="0" dirty="0">
                <a:solidFill>
                  <a:srgbClr val="000000"/>
                </a:solidFill>
                <a:latin typeface="Tahoma"/>
              </a:rPr>
              <a:t>Palkkojen yksikkökustannukset</a:t>
            </a:r>
          </a:p>
          <a:p>
            <a:pPr marL="0" marR="57930" indent="0" algn="l">
              <a:buNone/>
            </a:pPr>
            <a:r>
              <a:rPr lang="fi-FI" b="1" dirty="0"/>
              <a:t>Matkakustannukset: </a:t>
            </a:r>
            <a:r>
              <a:rPr lang="fi-FI" sz="2000" b="0" i="0" spc="0" baseline="0" dirty="0">
                <a:solidFill>
                  <a:srgbClr val="000000"/>
                </a:solidFill>
                <a:latin typeface="Tahoma"/>
              </a:rPr>
              <a:t>Matkakustannusten yksikkökustannukset (FR 7% -mallissa)</a:t>
            </a:r>
          </a:p>
          <a:p>
            <a:pPr marL="0" marR="57930" indent="0" algn="l">
              <a:buNone/>
            </a:pPr>
            <a:endParaRPr lang="fi-FI" sz="2000" b="0" i="0" u="none" strike="noStrike" baseline="0" dirty="0">
              <a:solidFill>
                <a:srgbClr val="000000"/>
              </a:solidFill>
              <a:latin typeface="Arial" panose="020B0604020202020204" pitchFamily="34" charset="0"/>
            </a:endParaRPr>
          </a:p>
          <a:p>
            <a:pPr marL="0" marR="57930" indent="0" algn="l">
              <a:buNone/>
            </a:pPr>
            <a:endParaRPr lang="fi-FI" sz="2000" dirty="0">
              <a:solidFill>
                <a:srgbClr val="000000"/>
              </a:solidFill>
              <a:latin typeface="Arial" panose="020B0604020202020204" pitchFamily="34" charset="0"/>
            </a:endParaRPr>
          </a:p>
          <a:p>
            <a:pPr marL="0" marR="57930" indent="0" algn="l">
              <a:buNone/>
            </a:pPr>
            <a:endParaRPr lang="fi-FI" sz="2000" b="0" i="0" u="none" strike="noStrike" baseline="0" dirty="0">
              <a:solidFill>
                <a:srgbClr val="000000"/>
              </a:solidFill>
              <a:latin typeface="Arial" panose="020B0604020202020204" pitchFamily="34" charset="0"/>
            </a:endParaRPr>
          </a:p>
          <a:p>
            <a:endParaRPr lang="fi-FI" dirty="0"/>
          </a:p>
        </p:txBody>
      </p:sp>
    </p:spTree>
    <p:extLst>
      <p:ext uri="{BB962C8B-B14F-4D97-AF65-F5344CB8AC3E}">
        <p14:creationId xmlns:p14="http://schemas.microsoft.com/office/powerpoint/2010/main" val="4166594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Freeform 202"/>
          <p:cNvSpPr/>
          <p:nvPr/>
        </p:nvSpPr>
        <p:spPr>
          <a:xfrm>
            <a:off x="0" y="0"/>
            <a:ext cx="12192000" cy="6858000"/>
          </a:xfrm>
          <a:custGeom>
            <a:avLst/>
            <a:gdLst/>
            <a:ahLst/>
            <a:cxnLst/>
            <a:rect l="0" t="0" r="0" b="0"/>
            <a:pathLst>
              <a:path w="12192000" h="6858000">
                <a:moveTo>
                  <a:pt x="0" y="6858000"/>
                </a:moveTo>
                <a:lnTo>
                  <a:pt x="12192000" y="6858000"/>
                </a:lnTo>
                <a:lnTo>
                  <a:pt x="12192000" y="0"/>
                </a:lnTo>
                <a:lnTo>
                  <a:pt x="0" y="0"/>
                </a:lnTo>
                <a:lnTo>
                  <a:pt x="0" y="6858000"/>
                </a:lnTo>
                <a:close/>
              </a:path>
            </a:pathLst>
          </a:custGeom>
          <a:solidFill>
            <a:srgbClr val="FFFFFF">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3" name="Freeform 203"/>
          <p:cNvSpPr/>
          <p:nvPr/>
        </p:nvSpPr>
        <p:spPr>
          <a:xfrm>
            <a:off x="0" y="5894832"/>
            <a:ext cx="12192000" cy="963168"/>
          </a:xfrm>
          <a:custGeom>
            <a:avLst/>
            <a:gdLst/>
            <a:ahLst/>
            <a:cxnLst/>
            <a:rect l="0" t="0" r="0" b="0"/>
            <a:pathLst>
              <a:path w="12192000" h="963168">
                <a:moveTo>
                  <a:pt x="0" y="963168"/>
                </a:moveTo>
                <a:lnTo>
                  <a:pt x="12192000" y="963168"/>
                </a:lnTo>
                <a:lnTo>
                  <a:pt x="12192000" y="0"/>
                </a:lnTo>
                <a:lnTo>
                  <a:pt x="0" y="0"/>
                </a:lnTo>
                <a:lnTo>
                  <a:pt x="0" y="963168"/>
                </a:lnTo>
                <a:close/>
              </a:path>
            </a:pathLst>
          </a:custGeom>
          <a:solidFill>
            <a:srgbClr val="D1E371">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4" name="Freeform 204"/>
          <p:cNvSpPr/>
          <p:nvPr/>
        </p:nvSpPr>
        <p:spPr>
          <a:xfrm>
            <a:off x="167855" y="6069794"/>
            <a:ext cx="911417" cy="619897"/>
          </a:xfrm>
          <a:custGeom>
            <a:avLst/>
            <a:gdLst/>
            <a:ahLst/>
            <a:cxnLst/>
            <a:rect l="0" t="0" r="0" b="0"/>
            <a:pathLst>
              <a:path w="3746928" h="2545158">
                <a:moveTo>
                  <a:pt x="0" y="0"/>
                </a:moveTo>
                <a:lnTo>
                  <a:pt x="0" y="0"/>
                </a:lnTo>
                <a:lnTo>
                  <a:pt x="3746928" y="0"/>
                </a:lnTo>
                <a:lnTo>
                  <a:pt x="3746928" y="2545158"/>
                </a:lnTo>
                <a:lnTo>
                  <a:pt x="0" y="2545158"/>
                </a:lnTo>
                <a:lnTo>
                  <a:pt x="0" y="0"/>
                </a:lnTo>
                <a:close/>
                <a:moveTo>
                  <a:pt x="2546905" y="2635504"/>
                </a:moveTo>
              </a:path>
            </a:pathLst>
          </a:custGeom>
          <a:solidFill>
            <a:srgbClr val="FEFEFE">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5" name="Freeform 205"/>
          <p:cNvSpPr/>
          <p:nvPr/>
        </p:nvSpPr>
        <p:spPr>
          <a:xfrm>
            <a:off x="185465" y="6086961"/>
            <a:ext cx="876198" cy="584860"/>
          </a:xfrm>
          <a:custGeom>
            <a:avLst/>
            <a:gdLst/>
            <a:ahLst/>
            <a:cxnLst/>
            <a:rect l="0" t="0" r="0" b="0"/>
            <a:pathLst>
              <a:path w="3602139" h="2401304">
                <a:moveTo>
                  <a:pt x="0" y="0"/>
                </a:moveTo>
                <a:lnTo>
                  <a:pt x="0" y="0"/>
                </a:lnTo>
                <a:lnTo>
                  <a:pt x="3602139" y="0"/>
                </a:lnTo>
                <a:lnTo>
                  <a:pt x="3602139" y="2401304"/>
                </a:lnTo>
                <a:lnTo>
                  <a:pt x="0" y="2401304"/>
                </a:lnTo>
                <a:lnTo>
                  <a:pt x="0" y="0"/>
                </a:lnTo>
                <a:close/>
                <a:moveTo>
                  <a:pt x="2404022" y="2565019"/>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6" name="Freeform 206"/>
          <p:cNvSpPr/>
          <p:nvPr/>
        </p:nvSpPr>
        <p:spPr>
          <a:xfrm>
            <a:off x="593311" y="6156806"/>
            <a:ext cx="60270" cy="57564"/>
          </a:xfrm>
          <a:custGeom>
            <a:avLst/>
            <a:gdLst/>
            <a:ahLst/>
            <a:cxnLst/>
            <a:rect l="0" t="0" r="0" b="0"/>
            <a:pathLst>
              <a:path w="247778" h="236347">
                <a:moveTo>
                  <a:pt x="47625" y="236347"/>
                </a:moveTo>
                <a:lnTo>
                  <a:pt x="47625" y="236347"/>
                </a:lnTo>
                <a:lnTo>
                  <a:pt x="123825" y="181101"/>
                </a:lnTo>
                <a:lnTo>
                  <a:pt x="200153" y="236347"/>
                </a:lnTo>
                <a:lnTo>
                  <a:pt x="170562" y="146811"/>
                </a:lnTo>
                <a:lnTo>
                  <a:pt x="247778" y="90551"/>
                </a:lnTo>
                <a:lnTo>
                  <a:pt x="153416" y="90551"/>
                </a:lnTo>
                <a:lnTo>
                  <a:pt x="123825" y="0"/>
                </a:lnTo>
                <a:lnTo>
                  <a:pt x="94362" y="91567"/>
                </a:lnTo>
                <a:lnTo>
                  <a:pt x="0" y="90551"/>
                </a:lnTo>
                <a:lnTo>
                  <a:pt x="77216" y="146811"/>
                </a:lnTo>
                <a:lnTo>
                  <a:pt x="47625" y="236347"/>
                </a:lnTo>
                <a:close/>
                <a:moveTo>
                  <a:pt x="204216" y="2278252"/>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7" name="Freeform 207"/>
          <p:cNvSpPr/>
          <p:nvPr/>
        </p:nvSpPr>
        <p:spPr>
          <a:xfrm>
            <a:off x="497607" y="6182572"/>
            <a:ext cx="60270" cy="57564"/>
          </a:xfrm>
          <a:custGeom>
            <a:avLst/>
            <a:gdLst/>
            <a:ahLst/>
            <a:cxnLst/>
            <a:rect l="0" t="0" r="0" b="0"/>
            <a:pathLst>
              <a:path w="247776" h="236347">
                <a:moveTo>
                  <a:pt x="47625" y="236347"/>
                </a:moveTo>
                <a:lnTo>
                  <a:pt x="47625" y="236347"/>
                </a:lnTo>
                <a:lnTo>
                  <a:pt x="123825" y="181101"/>
                </a:lnTo>
                <a:lnTo>
                  <a:pt x="200025" y="236347"/>
                </a:lnTo>
                <a:lnTo>
                  <a:pt x="170561" y="146811"/>
                </a:lnTo>
                <a:lnTo>
                  <a:pt x="247776" y="90551"/>
                </a:lnTo>
                <a:lnTo>
                  <a:pt x="153416" y="90551"/>
                </a:lnTo>
                <a:lnTo>
                  <a:pt x="123825" y="0"/>
                </a:lnTo>
                <a:lnTo>
                  <a:pt x="94361" y="90551"/>
                </a:lnTo>
                <a:lnTo>
                  <a:pt x="0" y="90551"/>
                </a:lnTo>
                <a:lnTo>
                  <a:pt x="77216" y="146811"/>
                </a:lnTo>
                <a:lnTo>
                  <a:pt x="47625" y="236347"/>
                </a:lnTo>
                <a:close/>
                <a:moveTo>
                  <a:pt x="491870" y="2172461"/>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8" name="Freeform 208"/>
          <p:cNvSpPr/>
          <p:nvPr/>
        </p:nvSpPr>
        <p:spPr>
          <a:xfrm>
            <a:off x="427396" y="6252912"/>
            <a:ext cx="60480" cy="57533"/>
          </a:xfrm>
          <a:custGeom>
            <a:avLst/>
            <a:gdLst/>
            <a:ahLst/>
            <a:cxnLst/>
            <a:rect l="0" t="0" r="0" b="0"/>
            <a:pathLst>
              <a:path w="248640" h="236220">
                <a:moveTo>
                  <a:pt x="124815" y="0"/>
                </a:moveTo>
                <a:lnTo>
                  <a:pt x="124815" y="0"/>
                </a:lnTo>
                <a:lnTo>
                  <a:pt x="95275" y="90425"/>
                </a:lnTo>
                <a:lnTo>
                  <a:pt x="0" y="90425"/>
                </a:lnTo>
                <a:lnTo>
                  <a:pt x="77178" y="145797"/>
                </a:lnTo>
                <a:lnTo>
                  <a:pt x="48590" y="236220"/>
                </a:lnTo>
                <a:lnTo>
                  <a:pt x="124815" y="180087"/>
                </a:lnTo>
                <a:lnTo>
                  <a:pt x="201015" y="236220"/>
                </a:lnTo>
                <a:lnTo>
                  <a:pt x="171424" y="145797"/>
                </a:lnTo>
                <a:lnTo>
                  <a:pt x="248640" y="90425"/>
                </a:lnTo>
                <a:lnTo>
                  <a:pt x="153390" y="90425"/>
                </a:lnTo>
                <a:lnTo>
                  <a:pt x="124815" y="0"/>
                </a:lnTo>
                <a:close/>
                <a:moveTo>
                  <a:pt x="728066" y="1883664"/>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09" name="Freeform 209"/>
          <p:cNvSpPr/>
          <p:nvPr/>
        </p:nvSpPr>
        <p:spPr>
          <a:xfrm>
            <a:off x="401907" y="6348523"/>
            <a:ext cx="60236" cy="57558"/>
          </a:xfrm>
          <a:custGeom>
            <a:avLst/>
            <a:gdLst/>
            <a:ahLst/>
            <a:cxnLst/>
            <a:rect l="0" t="0" r="0" b="0"/>
            <a:pathLst>
              <a:path w="247637" h="236322">
                <a:moveTo>
                  <a:pt x="123851" y="181102"/>
                </a:moveTo>
                <a:lnTo>
                  <a:pt x="123851" y="181102"/>
                </a:lnTo>
                <a:lnTo>
                  <a:pt x="200063" y="236322"/>
                </a:lnTo>
                <a:lnTo>
                  <a:pt x="171476" y="146685"/>
                </a:lnTo>
                <a:lnTo>
                  <a:pt x="247637" y="91441"/>
                </a:lnTo>
                <a:lnTo>
                  <a:pt x="153378" y="91441"/>
                </a:lnTo>
                <a:lnTo>
                  <a:pt x="123851" y="0"/>
                </a:lnTo>
                <a:lnTo>
                  <a:pt x="95263" y="91441"/>
                </a:lnTo>
                <a:lnTo>
                  <a:pt x="0" y="91441"/>
                </a:lnTo>
                <a:lnTo>
                  <a:pt x="77165" y="146685"/>
                </a:lnTo>
                <a:lnTo>
                  <a:pt x="47638" y="236322"/>
                </a:lnTo>
                <a:lnTo>
                  <a:pt x="123851" y="181102"/>
                </a:lnTo>
                <a:close/>
                <a:moveTo>
                  <a:pt x="259195" y="1491107"/>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0" name="Freeform 210"/>
          <p:cNvSpPr/>
          <p:nvPr/>
        </p:nvSpPr>
        <p:spPr>
          <a:xfrm>
            <a:off x="427396" y="6444607"/>
            <a:ext cx="60480" cy="57558"/>
          </a:xfrm>
          <a:custGeom>
            <a:avLst/>
            <a:gdLst/>
            <a:ahLst/>
            <a:cxnLst/>
            <a:rect l="0" t="0" r="0" b="0"/>
            <a:pathLst>
              <a:path w="248640" h="236321">
                <a:moveTo>
                  <a:pt x="153390" y="90525"/>
                </a:moveTo>
                <a:lnTo>
                  <a:pt x="153390" y="90525"/>
                </a:lnTo>
                <a:lnTo>
                  <a:pt x="124815" y="0"/>
                </a:lnTo>
                <a:lnTo>
                  <a:pt x="95275" y="90525"/>
                </a:lnTo>
                <a:lnTo>
                  <a:pt x="0" y="90525"/>
                </a:lnTo>
                <a:lnTo>
                  <a:pt x="77178" y="145796"/>
                </a:lnTo>
                <a:lnTo>
                  <a:pt x="48590" y="236321"/>
                </a:lnTo>
                <a:lnTo>
                  <a:pt x="124815" y="180098"/>
                </a:lnTo>
                <a:lnTo>
                  <a:pt x="201015" y="236321"/>
                </a:lnTo>
                <a:lnTo>
                  <a:pt x="171424" y="145796"/>
                </a:lnTo>
                <a:lnTo>
                  <a:pt x="248640" y="90525"/>
                </a:lnTo>
                <a:lnTo>
                  <a:pt x="153390" y="90525"/>
                </a:lnTo>
                <a:close/>
                <a:moveTo>
                  <a:pt x="-149517" y="1096606"/>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1" name="Freeform 211"/>
          <p:cNvSpPr/>
          <p:nvPr/>
        </p:nvSpPr>
        <p:spPr>
          <a:xfrm>
            <a:off x="497607" y="6514928"/>
            <a:ext cx="60486" cy="57326"/>
          </a:xfrm>
          <a:custGeom>
            <a:avLst/>
            <a:gdLst/>
            <a:ahLst/>
            <a:cxnLst/>
            <a:rect l="0" t="0" r="0" b="0"/>
            <a:pathLst>
              <a:path w="248666" h="235369">
                <a:moveTo>
                  <a:pt x="153416" y="90526"/>
                </a:moveTo>
                <a:lnTo>
                  <a:pt x="153416" y="90526"/>
                </a:lnTo>
                <a:lnTo>
                  <a:pt x="124841" y="0"/>
                </a:lnTo>
                <a:lnTo>
                  <a:pt x="95250" y="90526"/>
                </a:lnTo>
                <a:lnTo>
                  <a:pt x="0" y="90526"/>
                </a:lnTo>
                <a:lnTo>
                  <a:pt x="77216" y="145796"/>
                </a:lnTo>
                <a:lnTo>
                  <a:pt x="48641" y="235369"/>
                </a:lnTo>
                <a:lnTo>
                  <a:pt x="124841" y="180099"/>
                </a:lnTo>
                <a:lnTo>
                  <a:pt x="200025" y="235369"/>
                </a:lnTo>
                <a:lnTo>
                  <a:pt x="171450" y="145796"/>
                </a:lnTo>
                <a:lnTo>
                  <a:pt x="248666" y="90526"/>
                </a:lnTo>
                <a:lnTo>
                  <a:pt x="153416" y="90526"/>
                </a:lnTo>
                <a:close/>
                <a:moveTo>
                  <a:pt x="-726885" y="807885"/>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2" name="Freeform 212"/>
          <p:cNvSpPr/>
          <p:nvPr/>
        </p:nvSpPr>
        <p:spPr>
          <a:xfrm>
            <a:off x="593311" y="6540228"/>
            <a:ext cx="60270" cy="57558"/>
          </a:xfrm>
          <a:custGeom>
            <a:avLst/>
            <a:gdLst/>
            <a:ahLst/>
            <a:cxnLst/>
            <a:rect l="0" t="0" r="0" b="0"/>
            <a:pathLst>
              <a:path w="247778" h="236321">
                <a:moveTo>
                  <a:pt x="153416" y="91478"/>
                </a:moveTo>
                <a:lnTo>
                  <a:pt x="153416" y="91478"/>
                </a:lnTo>
                <a:lnTo>
                  <a:pt x="123825" y="0"/>
                </a:lnTo>
                <a:lnTo>
                  <a:pt x="94362" y="91478"/>
                </a:lnTo>
                <a:lnTo>
                  <a:pt x="0" y="91478"/>
                </a:lnTo>
                <a:lnTo>
                  <a:pt x="77216" y="146748"/>
                </a:lnTo>
                <a:lnTo>
                  <a:pt x="47625" y="236321"/>
                </a:lnTo>
                <a:lnTo>
                  <a:pt x="123825" y="181051"/>
                </a:lnTo>
                <a:lnTo>
                  <a:pt x="200153" y="236321"/>
                </a:lnTo>
                <a:lnTo>
                  <a:pt x="170562" y="146748"/>
                </a:lnTo>
                <a:lnTo>
                  <a:pt x="247778" y="91478"/>
                </a:lnTo>
                <a:lnTo>
                  <a:pt x="153416" y="91478"/>
                </a:lnTo>
                <a:close/>
                <a:moveTo>
                  <a:pt x="-1225156" y="704011"/>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3" name="Freeform 213"/>
          <p:cNvSpPr/>
          <p:nvPr/>
        </p:nvSpPr>
        <p:spPr>
          <a:xfrm>
            <a:off x="688798" y="6514928"/>
            <a:ext cx="60486" cy="57326"/>
          </a:xfrm>
          <a:custGeom>
            <a:avLst/>
            <a:gdLst/>
            <a:ahLst/>
            <a:cxnLst/>
            <a:rect l="0" t="0" r="0" b="0"/>
            <a:pathLst>
              <a:path w="248666" h="235369">
                <a:moveTo>
                  <a:pt x="153416" y="90526"/>
                </a:moveTo>
                <a:lnTo>
                  <a:pt x="153416" y="90526"/>
                </a:lnTo>
                <a:lnTo>
                  <a:pt x="123825" y="0"/>
                </a:lnTo>
                <a:lnTo>
                  <a:pt x="95250" y="90526"/>
                </a:lnTo>
                <a:lnTo>
                  <a:pt x="0" y="90526"/>
                </a:lnTo>
                <a:lnTo>
                  <a:pt x="77088" y="145796"/>
                </a:lnTo>
                <a:lnTo>
                  <a:pt x="48513" y="235369"/>
                </a:lnTo>
                <a:lnTo>
                  <a:pt x="123825" y="180099"/>
                </a:lnTo>
                <a:lnTo>
                  <a:pt x="200025" y="235369"/>
                </a:lnTo>
                <a:lnTo>
                  <a:pt x="171450" y="145796"/>
                </a:lnTo>
                <a:lnTo>
                  <a:pt x="248666" y="90526"/>
                </a:lnTo>
                <a:lnTo>
                  <a:pt x="153416" y="90526"/>
                </a:lnTo>
                <a:close/>
                <a:moveTo>
                  <a:pt x="-1512888" y="807885"/>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4" name="Freeform 214"/>
          <p:cNvSpPr/>
          <p:nvPr/>
        </p:nvSpPr>
        <p:spPr>
          <a:xfrm>
            <a:off x="759015" y="6444607"/>
            <a:ext cx="60486" cy="57558"/>
          </a:xfrm>
          <a:custGeom>
            <a:avLst/>
            <a:gdLst/>
            <a:ahLst/>
            <a:cxnLst/>
            <a:rect l="0" t="0" r="0" b="0"/>
            <a:pathLst>
              <a:path w="248666" h="236321">
                <a:moveTo>
                  <a:pt x="153416" y="90525"/>
                </a:moveTo>
                <a:lnTo>
                  <a:pt x="153416" y="90525"/>
                </a:lnTo>
                <a:lnTo>
                  <a:pt x="123825" y="0"/>
                </a:lnTo>
                <a:lnTo>
                  <a:pt x="95250" y="90525"/>
                </a:lnTo>
                <a:lnTo>
                  <a:pt x="0" y="90525"/>
                </a:lnTo>
                <a:lnTo>
                  <a:pt x="77090" y="145796"/>
                </a:lnTo>
                <a:lnTo>
                  <a:pt x="47625" y="236321"/>
                </a:lnTo>
                <a:lnTo>
                  <a:pt x="123825" y="180098"/>
                </a:lnTo>
                <a:lnTo>
                  <a:pt x="200025" y="236321"/>
                </a:lnTo>
                <a:lnTo>
                  <a:pt x="171450" y="145796"/>
                </a:lnTo>
                <a:lnTo>
                  <a:pt x="248666" y="90525"/>
                </a:lnTo>
                <a:lnTo>
                  <a:pt x="153416" y="90525"/>
                </a:lnTo>
                <a:close/>
                <a:moveTo>
                  <a:pt x="-1512836" y="1096606"/>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5" name="Freeform 215"/>
          <p:cNvSpPr/>
          <p:nvPr/>
        </p:nvSpPr>
        <p:spPr>
          <a:xfrm>
            <a:off x="784254" y="6348276"/>
            <a:ext cx="60486" cy="57573"/>
          </a:xfrm>
          <a:custGeom>
            <a:avLst/>
            <a:gdLst/>
            <a:ahLst/>
            <a:cxnLst/>
            <a:rect l="0" t="0" r="0" b="0"/>
            <a:pathLst>
              <a:path w="248666" h="236385">
                <a:moveTo>
                  <a:pt x="248666" y="90550"/>
                </a:moveTo>
                <a:lnTo>
                  <a:pt x="248666" y="90550"/>
                </a:lnTo>
                <a:lnTo>
                  <a:pt x="153416" y="90550"/>
                </a:lnTo>
                <a:lnTo>
                  <a:pt x="124841" y="0"/>
                </a:lnTo>
                <a:lnTo>
                  <a:pt x="95378" y="91567"/>
                </a:lnTo>
                <a:lnTo>
                  <a:pt x="0" y="90550"/>
                </a:lnTo>
                <a:lnTo>
                  <a:pt x="77216" y="146811"/>
                </a:lnTo>
                <a:lnTo>
                  <a:pt x="48641" y="236385"/>
                </a:lnTo>
                <a:lnTo>
                  <a:pt x="124841" y="180212"/>
                </a:lnTo>
                <a:lnTo>
                  <a:pt x="201041" y="236385"/>
                </a:lnTo>
                <a:lnTo>
                  <a:pt x="171578" y="146811"/>
                </a:lnTo>
                <a:lnTo>
                  <a:pt x="248666" y="90550"/>
                </a:lnTo>
                <a:close/>
                <a:moveTo>
                  <a:pt x="-1221104" y="1492122"/>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6" name="Freeform 216"/>
          <p:cNvSpPr/>
          <p:nvPr/>
        </p:nvSpPr>
        <p:spPr>
          <a:xfrm>
            <a:off x="759015" y="6252664"/>
            <a:ext cx="60486" cy="57317"/>
          </a:xfrm>
          <a:custGeom>
            <a:avLst/>
            <a:gdLst/>
            <a:ahLst/>
            <a:cxnLst/>
            <a:rect l="0" t="0" r="0" b="0"/>
            <a:pathLst>
              <a:path w="248666" h="235331">
                <a:moveTo>
                  <a:pt x="47625" y="235331"/>
                </a:moveTo>
                <a:lnTo>
                  <a:pt x="47625" y="235331"/>
                </a:lnTo>
                <a:lnTo>
                  <a:pt x="123825" y="180085"/>
                </a:lnTo>
                <a:lnTo>
                  <a:pt x="200025" y="235331"/>
                </a:lnTo>
                <a:lnTo>
                  <a:pt x="171450" y="145796"/>
                </a:lnTo>
                <a:lnTo>
                  <a:pt x="248666" y="90550"/>
                </a:lnTo>
                <a:lnTo>
                  <a:pt x="153416" y="90550"/>
                </a:lnTo>
                <a:lnTo>
                  <a:pt x="123825" y="0"/>
                </a:lnTo>
                <a:lnTo>
                  <a:pt x="95250" y="90550"/>
                </a:lnTo>
                <a:lnTo>
                  <a:pt x="0" y="90550"/>
                </a:lnTo>
                <a:lnTo>
                  <a:pt x="77090" y="145796"/>
                </a:lnTo>
                <a:lnTo>
                  <a:pt x="47625" y="235331"/>
                </a:lnTo>
                <a:close/>
                <a:moveTo>
                  <a:pt x="-869569" y="1884679"/>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7" name="Freeform 217"/>
          <p:cNvSpPr/>
          <p:nvPr/>
        </p:nvSpPr>
        <p:spPr>
          <a:xfrm>
            <a:off x="689014" y="6182572"/>
            <a:ext cx="60486" cy="57564"/>
          </a:xfrm>
          <a:custGeom>
            <a:avLst/>
            <a:gdLst/>
            <a:ahLst/>
            <a:cxnLst/>
            <a:rect l="0" t="0" r="0" b="0"/>
            <a:pathLst>
              <a:path w="248666" h="236347">
                <a:moveTo>
                  <a:pt x="124841" y="0"/>
                </a:moveTo>
                <a:lnTo>
                  <a:pt x="124841" y="0"/>
                </a:lnTo>
                <a:lnTo>
                  <a:pt x="95378" y="91566"/>
                </a:lnTo>
                <a:lnTo>
                  <a:pt x="0" y="90551"/>
                </a:lnTo>
                <a:lnTo>
                  <a:pt x="77216" y="146811"/>
                </a:lnTo>
                <a:lnTo>
                  <a:pt x="48641" y="236347"/>
                </a:lnTo>
                <a:lnTo>
                  <a:pt x="124841" y="181101"/>
                </a:lnTo>
                <a:lnTo>
                  <a:pt x="200153" y="236347"/>
                </a:lnTo>
                <a:lnTo>
                  <a:pt x="171578" y="146811"/>
                </a:lnTo>
                <a:lnTo>
                  <a:pt x="248666" y="90551"/>
                </a:lnTo>
                <a:lnTo>
                  <a:pt x="153416" y="90551"/>
                </a:lnTo>
                <a:lnTo>
                  <a:pt x="124841" y="0"/>
                </a:lnTo>
                <a:close/>
                <a:moveTo>
                  <a:pt x="-58674" y="2172461"/>
                </a:moveTo>
              </a:path>
            </a:pathLst>
          </a:custGeom>
          <a:solidFill>
            <a:srgbClr val="F4EF14">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8" name="Freeform 218"/>
          <p:cNvSpPr/>
          <p:nvPr/>
        </p:nvSpPr>
        <p:spPr>
          <a:xfrm>
            <a:off x="1187950" y="6165158"/>
            <a:ext cx="109388" cy="143896"/>
          </a:xfrm>
          <a:custGeom>
            <a:avLst/>
            <a:gdLst/>
            <a:ahLst/>
            <a:cxnLst/>
            <a:rect l="0" t="0" r="0" b="0"/>
            <a:pathLst>
              <a:path w="449707" h="590805">
                <a:moveTo>
                  <a:pt x="0" y="590805"/>
                </a:moveTo>
                <a:lnTo>
                  <a:pt x="0" y="590805"/>
                </a:lnTo>
                <a:lnTo>
                  <a:pt x="0" y="0"/>
                </a:lnTo>
                <a:lnTo>
                  <a:pt x="438277" y="0"/>
                </a:lnTo>
                <a:lnTo>
                  <a:pt x="438277" y="100077"/>
                </a:lnTo>
                <a:lnTo>
                  <a:pt x="119126" y="100077"/>
                </a:lnTo>
                <a:lnTo>
                  <a:pt x="119126" y="230633"/>
                </a:lnTo>
                <a:lnTo>
                  <a:pt x="416306" y="230633"/>
                </a:lnTo>
                <a:lnTo>
                  <a:pt x="416306" y="330709"/>
                </a:lnTo>
                <a:lnTo>
                  <a:pt x="119126" y="330709"/>
                </a:lnTo>
                <a:lnTo>
                  <a:pt x="119126" y="491744"/>
                </a:lnTo>
                <a:lnTo>
                  <a:pt x="449707" y="491744"/>
                </a:lnTo>
                <a:lnTo>
                  <a:pt x="449707" y="590805"/>
                </a:lnTo>
                <a:lnTo>
                  <a:pt x="0" y="590805"/>
                </a:lnTo>
                <a:close/>
                <a:moveTo>
                  <a:pt x="-2629155" y="2243963"/>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19" name="Freeform 219"/>
          <p:cNvSpPr/>
          <p:nvPr/>
        </p:nvSpPr>
        <p:spPr>
          <a:xfrm>
            <a:off x="1321187" y="6204874"/>
            <a:ext cx="94776" cy="106499"/>
          </a:xfrm>
          <a:custGeom>
            <a:avLst/>
            <a:gdLst/>
            <a:ahLst/>
            <a:cxnLst/>
            <a:rect l="0" t="0" r="0" b="0"/>
            <a:pathLst>
              <a:path w="389636" h="437262">
                <a:moveTo>
                  <a:pt x="283971" y="427737"/>
                </a:moveTo>
                <a:lnTo>
                  <a:pt x="283971" y="427737"/>
                </a:lnTo>
                <a:lnTo>
                  <a:pt x="283971" y="363982"/>
                </a:lnTo>
                <a:cubicBezTo>
                  <a:pt x="268732" y="386843"/>
                  <a:pt x="247776" y="404876"/>
                  <a:pt x="223012" y="418212"/>
                </a:cubicBezTo>
                <a:cubicBezTo>
                  <a:pt x="197231" y="431547"/>
                  <a:pt x="170561" y="437262"/>
                  <a:pt x="141986" y="437262"/>
                </a:cubicBezTo>
                <a:cubicBezTo>
                  <a:pt x="113411" y="437262"/>
                  <a:pt x="87630" y="431547"/>
                  <a:pt x="64770" y="419228"/>
                </a:cubicBezTo>
                <a:cubicBezTo>
                  <a:pt x="41909" y="405893"/>
                  <a:pt x="25781" y="388747"/>
                  <a:pt x="15239" y="365888"/>
                </a:cubicBezTo>
                <a:cubicBezTo>
                  <a:pt x="4826" y="343028"/>
                  <a:pt x="0" y="311531"/>
                  <a:pt x="0" y="270510"/>
                </a:cubicBezTo>
                <a:lnTo>
                  <a:pt x="0" y="0"/>
                </a:lnTo>
                <a:lnTo>
                  <a:pt x="113411" y="0"/>
                </a:lnTo>
                <a:lnTo>
                  <a:pt x="113411" y="196216"/>
                </a:lnTo>
                <a:cubicBezTo>
                  <a:pt x="113411" y="257175"/>
                  <a:pt x="115315" y="293370"/>
                  <a:pt x="119126" y="307722"/>
                </a:cubicBezTo>
                <a:cubicBezTo>
                  <a:pt x="123825" y="321056"/>
                  <a:pt x="131445" y="331597"/>
                  <a:pt x="141986" y="339218"/>
                </a:cubicBezTo>
                <a:cubicBezTo>
                  <a:pt x="153415" y="347726"/>
                  <a:pt x="166751" y="351537"/>
                  <a:pt x="183895" y="351537"/>
                </a:cubicBezTo>
                <a:cubicBezTo>
                  <a:pt x="203962" y="351537"/>
                  <a:pt x="221107" y="345822"/>
                  <a:pt x="236346" y="335407"/>
                </a:cubicBezTo>
                <a:cubicBezTo>
                  <a:pt x="251587" y="324866"/>
                  <a:pt x="262001" y="311531"/>
                  <a:pt x="267715" y="296291"/>
                </a:cubicBezTo>
                <a:cubicBezTo>
                  <a:pt x="273431" y="280035"/>
                  <a:pt x="276351" y="241935"/>
                  <a:pt x="276351" y="180975"/>
                </a:cubicBezTo>
                <a:lnTo>
                  <a:pt x="276351" y="0"/>
                </a:lnTo>
                <a:lnTo>
                  <a:pt x="389636" y="0"/>
                </a:lnTo>
                <a:lnTo>
                  <a:pt x="389636" y="427737"/>
                </a:lnTo>
                <a:lnTo>
                  <a:pt x="283971" y="427737"/>
                </a:lnTo>
                <a:close/>
                <a:moveTo>
                  <a:pt x="-3176906" y="2080895"/>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20" name="Freeform 220"/>
          <p:cNvSpPr/>
          <p:nvPr/>
        </p:nvSpPr>
        <p:spPr>
          <a:xfrm>
            <a:off x="1443334" y="6202524"/>
            <a:ext cx="67406" cy="106530"/>
          </a:xfrm>
          <a:custGeom>
            <a:avLst/>
            <a:gdLst/>
            <a:ahLst/>
            <a:cxnLst/>
            <a:rect l="0" t="0" r="0" b="0"/>
            <a:pathLst>
              <a:path w="277114" h="437389">
                <a:moveTo>
                  <a:pt x="113284" y="437389"/>
                </a:moveTo>
                <a:lnTo>
                  <a:pt x="113284" y="437389"/>
                </a:lnTo>
                <a:lnTo>
                  <a:pt x="0" y="437389"/>
                </a:lnTo>
                <a:lnTo>
                  <a:pt x="0" y="9652"/>
                </a:lnTo>
                <a:lnTo>
                  <a:pt x="104775" y="9652"/>
                </a:lnTo>
                <a:lnTo>
                  <a:pt x="104775" y="70612"/>
                </a:lnTo>
                <a:cubicBezTo>
                  <a:pt x="122809" y="42037"/>
                  <a:pt x="139065" y="22987"/>
                  <a:pt x="153289" y="13462"/>
                </a:cubicBezTo>
                <a:cubicBezTo>
                  <a:pt x="167640" y="4827"/>
                  <a:pt x="183769" y="0"/>
                  <a:pt x="202819" y="0"/>
                </a:cubicBezTo>
                <a:cubicBezTo>
                  <a:pt x="228600" y="0"/>
                  <a:pt x="253365" y="6731"/>
                  <a:pt x="277114" y="21083"/>
                </a:cubicBezTo>
                <a:lnTo>
                  <a:pt x="241936" y="120143"/>
                </a:lnTo>
                <a:cubicBezTo>
                  <a:pt x="222886" y="107696"/>
                  <a:pt x="204725" y="101093"/>
                  <a:pt x="188595" y="101093"/>
                </a:cubicBezTo>
                <a:cubicBezTo>
                  <a:pt x="172339" y="101093"/>
                  <a:pt x="159005" y="105792"/>
                  <a:pt x="148590" y="114427"/>
                </a:cubicBezTo>
                <a:cubicBezTo>
                  <a:pt x="137161" y="122937"/>
                  <a:pt x="128525" y="139193"/>
                  <a:pt x="122809" y="162052"/>
                </a:cubicBezTo>
                <a:cubicBezTo>
                  <a:pt x="116206" y="184912"/>
                  <a:pt x="113284" y="232537"/>
                  <a:pt x="113284" y="305943"/>
                </a:cubicBezTo>
                <a:lnTo>
                  <a:pt x="113284" y="437389"/>
                </a:lnTo>
                <a:close/>
                <a:moveTo>
                  <a:pt x="-3679063" y="2090547"/>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21" name="Picture 22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a:xfrm>
            <a:off x="1516301" y="6202524"/>
            <a:ext cx="464862" cy="146215"/>
          </a:xfrm>
          <a:prstGeom prst="rect">
            <a:avLst/>
          </a:prstGeom>
          <a:noFill/>
        </p:spPr>
      </p:pic>
      <p:sp>
        <p:nvSpPr>
          <p:cNvPr id="222" name="Freeform 222"/>
          <p:cNvSpPr/>
          <p:nvPr/>
        </p:nvSpPr>
        <p:spPr>
          <a:xfrm>
            <a:off x="2002016" y="6202524"/>
            <a:ext cx="95023" cy="106530"/>
          </a:xfrm>
          <a:custGeom>
            <a:avLst/>
            <a:gdLst/>
            <a:ahLst/>
            <a:cxnLst/>
            <a:rect l="0" t="0" r="0" b="0"/>
            <a:pathLst>
              <a:path w="390651" h="437389">
                <a:moveTo>
                  <a:pt x="390651" y="437389"/>
                </a:moveTo>
                <a:lnTo>
                  <a:pt x="390651" y="437389"/>
                </a:lnTo>
                <a:lnTo>
                  <a:pt x="277240" y="437389"/>
                </a:lnTo>
                <a:lnTo>
                  <a:pt x="277240" y="219202"/>
                </a:lnTo>
                <a:cubicBezTo>
                  <a:pt x="277240" y="172593"/>
                  <a:pt x="275336" y="143002"/>
                  <a:pt x="269621" y="129668"/>
                </a:cubicBezTo>
                <a:cubicBezTo>
                  <a:pt x="264922" y="116333"/>
                  <a:pt x="257301" y="105792"/>
                  <a:pt x="246761" y="98171"/>
                </a:cubicBezTo>
                <a:cubicBezTo>
                  <a:pt x="235330" y="90552"/>
                  <a:pt x="223012" y="86742"/>
                  <a:pt x="206755" y="86742"/>
                </a:cubicBezTo>
                <a:cubicBezTo>
                  <a:pt x="187705" y="86742"/>
                  <a:pt x="169672" y="91568"/>
                  <a:pt x="154431" y="102997"/>
                </a:cubicBezTo>
                <a:cubicBezTo>
                  <a:pt x="139191" y="113412"/>
                  <a:pt x="127762" y="127762"/>
                  <a:pt x="122047" y="145796"/>
                </a:cubicBezTo>
                <a:cubicBezTo>
                  <a:pt x="116331" y="163068"/>
                  <a:pt x="113411" y="196343"/>
                  <a:pt x="113411" y="243968"/>
                </a:cubicBezTo>
                <a:lnTo>
                  <a:pt x="113411" y="437389"/>
                </a:lnTo>
                <a:lnTo>
                  <a:pt x="0" y="437389"/>
                </a:lnTo>
                <a:lnTo>
                  <a:pt x="0" y="9652"/>
                </a:lnTo>
                <a:lnTo>
                  <a:pt x="105790" y="9652"/>
                </a:lnTo>
                <a:lnTo>
                  <a:pt x="105790" y="72518"/>
                </a:lnTo>
                <a:cubicBezTo>
                  <a:pt x="143001" y="23877"/>
                  <a:pt x="189611" y="0"/>
                  <a:pt x="246761" y="0"/>
                </a:cubicBezTo>
                <a:cubicBezTo>
                  <a:pt x="271526" y="0"/>
                  <a:pt x="294386" y="3811"/>
                  <a:pt x="315340" y="13462"/>
                </a:cubicBezTo>
                <a:cubicBezTo>
                  <a:pt x="336296" y="21971"/>
                  <a:pt x="351663" y="33402"/>
                  <a:pt x="362076" y="47752"/>
                </a:cubicBezTo>
                <a:cubicBezTo>
                  <a:pt x="372617" y="61977"/>
                  <a:pt x="380238" y="77217"/>
                  <a:pt x="384048" y="95377"/>
                </a:cubicBezTo>
                <a:cubicBezTo>
                  <a:pt x="388747" y="113412"/>
                  <a:pt x="390651" y="138177"/>
                  <a:pt x="390651" y="171577"/>
                </a:cubicBezTo>
                <a:lnTo>
                  <a:pt x="390651" y="437389"/>
                </a:lnTo>
                <a:close/>
                <a:moveTo>
                  <a:pt x="-5975859" y="2090547"/>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23" name="Freeform 223"/>
          <p:cNvSpPr/>
          <p:nvPr/>
        </p:nvSpPr>
        <p:spPr>
          <a:xfrm>
            <a:off x="2180232" y="6204874"/>
            <a:ext cx="94776" cy="106499"/>
          </a:xfrm>
          <a:custGeom>
            <a:avLst/>
            <a:gdLst/>
            <a:ahLst/>
            <a:cxnLst/>
            <a:rect l="0" t="0" r="0" b="0"/>
            <a:pathLst>
              <a:path w="389636" h="437262">
                <a:moveTo>
                  <a:pt x="283972" y="427737"/>
                </a:moveTo>
                <a:lnTo>
                  <a:pt x="283972" y="427737"/>
                </a:lnTo>
                <a:lnTo>
                  <a:pt x="283972" y="363982"/>
                </a:lnTo>
                <a:cubicBezTo>
                  <a:pt x="268604" y="386843"/>
                  <a:pt x="247650" y="404876"/>
                  <a:pt x="222885" y="418212"/>
                </a:cubicBezTo>
                <a:cubicBezTo>
                  <a:pt x="197230" y="431547"/>
                  <a:pt x="170561" y="437262"/>
                  <a:pt x="141986" y="437262"/>
                </a:cubicBezTo>
                <a:cubicBezTo>
                  <a:pt x="113411" y="437262"/>
                  <a:pt x="87629" y="431547"/>
                  <a:pt x="64770" y="419228"/>
                </a:cubicBezTo>
                <a:cubicBezTo>
                  <a:pt x="41910" y="405893"/>
                  <a:pt x="25780" y="388747"/>
                  <a:pt x="15239" y="365888"/>
                </a:cubicBezTo>
                <a:cubicBezTo>
                  <a:pt x="4826" y="343028"/>
                  <a:pt x="0" y="311531"/>
                  <a:pt x="0" y="270510"/>
                </a:cubicBezTo>
                <a:lnTo>
                  <a:pt x="0" y="0"/>
                </a:lnTo>
                <a:lnTo>
                  <a:pt x="113411" y="0"/>
                </a:lnTo>
                <a:lnTo>
                  <a:pt x="113411" y="196216"/>
                </a:lnTo>
                <a:cubicBezTo>
                  <a:pt x="113411" y="257175"/>
                  <a:pt x="115315" y="293370"/>
                  <a:pt x="119126" y="307722"/>
                </a:cubicBezTo>
                <a:cubicBezTo>
                  <a:pt x="123825" y="321056"/>
                  <a:pt x="131445" y="331597"/>
                  <a:pt x="141986" y="339218"/>
                </a:cubicBezTo>
                <a:cubicBezTo>
                  <a:pt x="153415" y="347726"/>
                  <a:pt x="166751" y="351537"/>
                  <a:pt x="183896" y="351537"/>
                </a:cubicBezTo>
                <a:cubicBezTo>
                  <a:pt x="203835" y="351537"/>
                  <a:pt x="220979" y="345822"/>
                  <a:pt x="236220" y="335407"/>
                </a:cubicBezTo>
                <a:cubicBezTo>
                  <a:pt x="251460" y="324866"/>
                  <a:pt x="262001" y="311531"/>
                  <a:pt x="267715" y="296291"/>
                </a:cubicBezTo>
                <a:cubicBezTo>
                  <a:pt x="273430" y="280035"/>
                  <a:pt x="276225" y="241935"/>
                  <a:pt x="276225" y="180975"/>
                </a:cubicBezTo>
                <a:lnTo>
                  <a:pt x="276225" y="0"/>
                </a:lnTo>
                <a:lnTo>
                  <a:pt x="389636" y="0"/>
                </a:lnTo>
                <a:lnTo>
                  <a:pt x="389636" y="427737"/>
                </a:lnTo>
                <a:lnTo>
                  <a:pt x="283972" y="427737"/>
                </a:lnTo>
                <a:close/>
                <a:moveTo>
                  <a:pt x="-6708522" y="2080895"/>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24" name="Freeform 224"/>
          <p:cNvSpPr/>
          <p:nvPr/>
        </p:nvSpPr>
        <p:spPr>
          <a:xfrm>
            <a:off x="2303274" y="6202524"/>
            <a:ext cx="95023" cy="106530"/>
          </a:xfrm>
          <a:custGeom>
            <a:avLst/>
            <a:gdLst/>
            <a:ahLst/>
            <a:cxnLst/>
            <a:rect l="0" t="0" r="0" b="0"/>
            <a:pathLst>
              <a:path w="390652" h="437389">
                <a:moveTo>
                  <a:pt x="390652" y="437389"/>
                </a:moveTo>
                <a:lnTo>
                  <a:pt x="390652" y="437389"/>
                </a:lnTo>
                <a:lnTo>
                  <a:pt x="277241" y="437389"/>
                </a:lnTo>
                <a:lnTo>
                  <a:pt x="277241" y="219202"/>
                </a:lnTo>
                <a:cubicBezTo>
                  <a:pt x="277241" y="172593"/>
                  <a:pt x="274448" y="143002"/>
                  <a:pt x="269622" y="129668"/>
                </a:cubicBezTo>
                <a:cubicBezTo>
                  <a:pt x="264923" y="116333"/>
                  <a:pt x="257302" y="105792"/>
                  <a:pt x="245873" y="98171"/>
                </a:cubicBezTo>
                <a:cubicBezTo>
                  <a:pt x="235332" y="90552"/>
                  <a:pt x="221997" y="86742"/>
                  <a:pt x="206757" y="86742"/>
                </a:cubicBezTo>
                <a:cubicBezTo>
                  <a:pt x="186818" y="86742"/>
                  <a:pt x="169673" y="91568"/>
                  <a:pt x="154433" y="102997"/>
                </a:cubicBezTo>
                <a:cubicBezTo>
                  <a:pt x="138176" y="113412"/>
                  <a:pt x="127762" y="127762"/>
                  <a:pt x="122048" y="145796"/>
                </a:cubicBezTo>
                <a:cubicBezTo>
                  <a:pt x="116333" y="163068"/>
                  <a:pt x="113411" y="196343"/>
                  <a:pt x="113411" y="243968"/>
                </a:cubicBezTo>
                <a:lnTo>
                  <a:pt x="113411" y="437389"/>
                </a:lnTo>
                <a:lnTo>
                  <a:pt x="0" y="437389"/>
                </a:lnTo>
                <a:lnTo>
                  <a:pt x="0" y="9652"/>
                </a:lnTo>
                <a:lnTo>
                  <a:pt x="104775" y="9652"/>
                </a:lnTo>
                <a:lnTo>
                  <a:pt x="104775" y="72518"/>
                </a:lnTo>
                <a:cubicBezTo>
                  <a:pt x="143002" y="23877"/>
                  <a:pt x="189611" y="0"/>
                  <a:pt x="246761" y="0"/>
                </a:cubicBezTo>
                <a:cubicBezTo>
                  <a:pt x="271526" y="0"/>
                  <a:pt x="294386" y="3811"/>
                  <a:pt x="314452" y="13462"/>
                </a:cubicBezTo>
                <a:cubicBezTo>
                  <a:pt x="335408" y="21971"/>
                  <a:pt x="351536" y="33402"/>
                  <a:pt x="362077" y="47752"/>
                </a:cubicBezTo>
                <a:cubicBezTo>
                  <a:pt x="372491" y="61977"/>
                  <a:pt x="380111" y="77217"/>
                  <a:pt x="383922" y="95377"/>
                </a:cubicBezTo>
                <a:cubicBezTo>
                  <a:pt x="387732" y="113412"/>
                  <a:pt x="390652" y="138177"/>
                  <a:pt x="390652" y="171577"/>
                </a:cubicBezTo>
                <a:lnTo>
                  <a:pt x="390652" y="437389"/>
                </a:lnTo>
                <a:close/>
                <a:moveTo>
                  <a:pt x="-7214362" y="2090547"/>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25" name="Picture 22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a:xfrm>
            <a:off x="2426101" y="6165158"/>
            <a:ext cx="27586" cy="143896"/>
          </a:xfrm>
          <a:prstGeom prst="rect">
            <a:avLst/>
          </a:prstGeom>
          <a:noFill/>
        </p:spPr>
      </p:pic>
      <p:pic>
        <p:nvPicPr>
          <p:cNvPr id="226" name="Picture 22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a:xfrm>
            <a:off x="2475466" y="6202524"/>
            <a:ext cx="107535" cy="108849"/>
          </a:xfrm>
          <a:prstGeom prst="rect">
            <a:avLst/>
          </a:prstGeom>
          <a:noFill/>
        </p:spPr>
      </p:pic>
      <p:sp>
        <p:nvSpPr>
          <p:cNvPr id="227" name="Freeform 227"/>
          <p:cNvSpPr/>
          <p:nvPr/>
        </p:nvSpPr>
        <p:spPr>
          <a:xfrm>
            <a:off x="2604533" y="6202524"/>
            <a:ext cx="94776" cy="106530"/>
          </a:xfrm>
          <a:custGeom>
            <a:avLst/>
            <a:gdLst/>
            <a:ahLst/>
            <a:cxnLst/>
            <a:rect l="0" t="0" r="0" b="0"/>
            <a:pathLst>
              <a:path w="389635" h="437389">
                <a:moveTo>
                  <a:pt x="389635" y="437389"/>
                </a:moveTo>
                <a:lnTo>
                  <a:pt x="389635" y="437389"/>
                </a:lnTo>
                <a:lnTo>
                  <a:pt x="276352" y="437389"/>
                </a:lnTo>
                <a:lnTo>
                  <a:pt x="276352" y="219202"/>
                </a:lnTo>
                <a:cubicBezTo>
                  <a:pt x="276352" y="172593"/>
                  <a:pt x="274446" y="143002"/>
                  <a:pt x="269620" y="129668"/>
                </a:cubicBezTo>
                <a:cubicBezTo>
                  <a:pt x="264921" y="116333"/>
                  <a:pt x="256285" y="105792"/>
                  <a:pt x="245871" y="98171"/>
                </a:cubicBezTo>
                <a:cubicBezTo>
                  <a:pt x="234442" y="90552"/>
                  <a:pt x="221995" y="86742"/>
                  <a:pt x="206756" y="86742"/>
                </a:cubicBezTo>
                <a:cubicBezTo>
                  <a:pt x="186690" y="86742"/>
                  <a:pt x="169544" y="91568"/>
                  <a:pt x="153416" y="102997"/>
                </a:cubicBezTo>
                <a:cubicBezTo>
                  <a:pt x="138176" y="113412"/>
                  <a:pt x="127634" y="127762"/>
                  <a:pt x="121919" y="145796"/>
                </a:cubicBezTo>
                <a:cubicBezTo>
                  <a:pt x="115316" y="163068"/>
                  <a:pt x="112394" y="196343"/>
                  <a:pt x="112394" y="243968"/>
                </a:cubicBezTo>
                <a:lnTo>
                  <a:pt x="112394" y="437389"/>
                </a:lnTo>
                <a:lnTo>
                  <a:pt x="0" y="437389"/>
                </a:lnTo>
                <a:lnTo>
                  <a:pt x="0" y="9652"/>
                </a:lnTo>
                <a:lnTo>
                  <a:pt x="104775" y="9652"/>
                </a:lnTo>
                <a:lnTo>
                  <a:pt x="104775" y="72518"/>
                </a:lnTo>
                <a:cubicBezTo>
                  <a:pt x="141985" y="23877"/>
                  <a:pt x="189610" y="0"/>
                  <a:pt x="245871" y="0"/>
                </a:cubicBezTo>
                <a:cubicBezTo>
                  <a:pt x="270636" y="0"/>
                  <a:pt x="293496" y="3811"/>
                  <a:pt x="314452" y="13462"/>
                </a:cubicBezTo>
                <a:cubicBezTo>
                  <a:pt x="335406" y="21971"/>
                  <a:pt x="350646" y="33402"/>
                  <a:pt x="361060" y="47752"/>
                </a:cubicBezTo>
                <a:cubicBezTo>
                  <a:pt x="371602" y="61977"/>
                  <a:pt x="379221" y="77217"/>
                  <a:pt x="383920" y="95377"/>
                </a:cubicBezTo>
                <a:cubicBezTo>
                  <a:pt x="387731" y="113412"/>
                  <a:pt x="389635" y="138177"/>
                  <a:pt x="389635" y="171577"/>
                </a:cubicBezTo>
                <a:lnTo>
                  <a:pt x="389635" y="437389"/>
                </a:lnTo>
                <a:close/>
                <a:moveTo>
                  <a:pt x="-8452867" y="2090547"/>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28" name="Picture 22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a:xfrm>
            <a:off x="2727360" y="6165158"/>
            <a:ext cx="27586" cy="143896"/>
          </a:xfrm>
          <a:prstGeom prst="rect">
            <a:avLst/>
          </a:prstGeom>
          <a:noFill/>
        </p:spPr>
      </p:pic>
      <p:sp>
        <p:nvSpPr>
          <p:cNvPr id="229" name="Freeform 229"/>
          <p:cNvSpPr/>
          <p:nvPr/>
        </p:nvSpPr>
        <p:spPr>
          <a:xfrm>
            <a:off x="2782965" y="6202524"/>
            <a:ext cx="94776" cy="106530"/>
          </a:xfrm>
          <a:custGeom>
            <a:avLst/>
            <a:gdLst/>
            <a:ahLst/>
            <a:cxnLst/>
            <a:rect l="0" t="0" r="0" b="0"/>
            <a:pathLst>
              <a:path w="389636" h="437389">
                <a:moveTo>
                  <a:pt x="389636" y="437389"/>
                </a:moveTo>
                <a:lnTo>
                  <a:pt x="389636" y="437389"/>
                </a:lnTo>
                <a:lnTo>
                  <a:pt x="276352" y="437389"/>
                </a:lnTo>
                <a:lnTo>
                  <a:pt x="276352" y="219202"/>
                </a:lnTo>
                <a:cubicBezTo>
                  <a:pt x="276352" y="172593"/>
                  <a:pt x="274446" y="143002"/>
                  <a:pt x="269620" y="129668"/>
                </a:cubicBezTo>
                <a:cubicBezTo>
                  <a:pt x="264921" y="116333"/>
                  <a:pt x="256286" y="105792"/>
                  <a:pt x="245871" y="98171"/>
                </a:cubicBezTo>
                <a:cubicBezTo>
                  <a:pt x="235330" y="90552"/>
                  <a:pt x="221995" y="86742"/>
                  <a:pt x="206755" y="86742"/>
                </a:cubicBezTo>
                <a:cubicBezTo>
                  <a:pt x="186816" y="86742"/>
                  <a:pt x="169671" y="91568"/>
                  <a:pt x="153416" y="102997"/>
                </a:cubicBezTo>
                <a:cubicBezTo>
                  <a:pt x="138176" y="113412"/>
                  <a:pt x="127634" y="127762"/>
                  <a:pt x="121919" y="145796"/>
                </a:cubicBezTo>
                <a:cubicBezTo>
                  <a:pt x="116204" y="163068"/>
                  <a:pt x="113411" y="196343"/>
                  <a:pt x="113411" y="243968"/>
                </a:cubicBezTo>
                <a:lnTo>
                  <a:pt x="113411" y="437389"/>
                </a:lnTo>
                <a:lnTo>
                  <a:pt x="0" y="437389"/>
                </a:lnTo>
                <a:lnTo>
                  <a:pt x="0" y="9652"/>
                </a:lnTo>
                <a:lnTo>
                  <a:pt x="104775" y="9652"/>
                </a:lnTo>
                <a:lnTo>
                  <a:pt x="104775" y="72518"/>
                </a:lnTo>
                <a:cubicBezTo>
                  <a:pt x="141986" y="23877"/>
                  <a:pt x="189611" y="0"/>
                  <a:pt x="245871" y="0"/>
                </a:cubicBezTo>
                <a:cubicBezTo>
                  <a:pt x="271526" y="0"/>
                  <a:pt x="293496" y="3811"/>
                  <a:pt x="314452" y="13462"/>
                </a:cubicBezTo>
                <a:cubicBezTo>
                  <a:pt x="335406" y="21971"/>
                  <a:pt x="350646" y="33402"/>
                  <a:pt x="362077" y="47752"/>
                </a:cubicBezTo>
                <a:cubicBezTo>
                  <a:pt x="372491" y="61977"/>
                  <a:pt x="379221" y="77217"/>
                  <a:pt x="383920" y="95377"/>
                </a:cubicBezTo>
                <a:cubicBezTo>
                  <a:pt x="387730" y="113412"/>
                  <a:pt x="389636" y="138177"/>
                  <a:pt x="389636" y="171577"/>
                </a:cubicBezTo>
                <a:lnTo>
                  <a:pt x="389636" y="437389"/>
                </a:lnTo>
                <a:close/>
                <a:moveTo>
                  <a:pt x="-9186419" y="2090547"/>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30" name="Picture 230"/>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a:xfrm>
            <a:off x="1181463" y="6443911"/>
            <a:ext cx="107534" cy="108846"/>
          </a:xfrm>
          <a:prstGeom prst="rect">
            <a:avLst/>
          </a:prstGeom>
          <a:noFill/>
        </p:spPr>
      </p:pic>
      <p:sp>
        <p:nvSpPr>
          <p:cNvPr id="231" name="Freeform 231"/>
          <p:cNvSpPr/>
          <p:nvPr/>
        </p:nvSpPr>
        <p:spPr>
          <a:xfrm>
            <a:off x="1300799" y="6443911"/>
            <a:ext cx="97340" cy="108846"/>
          </a:xfrm>
          <a:custGeom>
            <a:avLst/>
            <a:gdLst/>
            <a:ahLst/>
            <a:cxnLst/>
            <a:rect l="0" t="0" r="0" b="0"/>
            <a:pathLst>
              <a:path w="400177" h="446900">
                <a:moveTo>
                  <a:pt x="0" y="315405"/>
                </a:moveTo>
                <a:lnTo>
                  <a:pt x="0" y="315405"/>
                </a:lnTo>
                <a:lnTo>
                  <a:pt x="113410" y="298260"/>
                </a:lnTo>
                <a:cubicBezTo>
                  <a:pt x="118109" y="320167"/>
                  <a:pt x="128651" y="337325"/>
                  <a:pt x="142875" y="348755"/>
                </a:cubicBezTo>
                <a:cubicBezTo>
                  <a:pt x="158115" y="360198"/>
                  <a:pt x="178181" y="365913"/>
                  <a:pt x="204851" y="365913"/>
                </a:cubicBezTo>
                <a:cubicBezTo>
                  <a:pt x="234315" y="365913"/>
                  <a:pt x="256285" y="360198"/>
                  <a:pt x="271526" y="349707"/>
                </a:cubicBezTo>
                <a:cubicBezTo>
                  <a:pt x="281051" y="342087"/>
                  <a:pt x="285877" y="331610"/>
                  <a:pt x="285877" y="319215"/>
                </a:cubicBezTo>
                <a:cubicBezTo>
                  <a:pt x="285877" y="310642"/>
                  <a:pt x="282956" y="303022"/>
                  <a:pt x="278257" y="297307"/>
                </a:cubicBezTo>
                <a:cubicBezTo>
                  <a:pt x="272541" y="292532"/>
                  <a:pt x="260096" y="287769"/>
                  <a:pt x="240157" y="283007"/>
                </a:cubicBezTo>
                <a:cubicBezTo>
                  <a:pt x="148590" y="262992"/>
                  <a:pt x="90551" y="243942"/>
                  <a:pt x="66675" y="227737"/>
                </a:cubicBezTo>
                <a:cubicBezTo>
                  <a:pt x="32384" y="204864"/>
                  <a:pt x="15240" y="172466"/>
                  <a:pt x="15240" y="131496"/>
                </a:cubicBezTo>
                <a:cubicBezTo>
                  <a:pt x="15240" y="94336"/>
                  <a:pt x="30479" y="62890"/>
                  <a:pt x="59054" y="38113"/>
                </a:cubicBezTo>
                <a:cubicBezTo>
                  <a:pt x="88646" y="12383"/>
                  <a:pt x="134365" y="0"/>
                  <a:pt x="195326" y="0"/>
                </a:cubicBezTo>
                <a:cubicBezTo>
                  <a:pt x="254381" y="0"/>
                  <a:pt x="298196" y="9525"/>
                  <a:pt x="326771" y="28588"/>
                </a:cubicBezTo>
                <a:cubicBezTo>
                  <a:pt x="354457" y="47638"/>
                  <a:pt x="374396" y="75273"/>
                  <a:pt x="384936" y="113386"/>
                </a:cubicBezTo>
                <a:lnTo>
                  <a:pt x="278257" y="132448"/>
                </a:lnTo>
                <a:cubicBezTo>
                  <a:pt x="273431" y="116256"/>
                  <a:pt x="264921" y="103861"/>
                  <a:pt x="252476" y="94336"/>
                </a:cubicBezTo>
                <a:cubicBezTo>
                  <a:pt x="240157" y="85763"/>
                  <a:pt x="220979" y="80988"/>
                  <a:pt x="198120" y="80988"/>
                </a:cubicBezTo>
                <a:cubicBezTo>
                  <a:pt x="167640" y="80988"/>
                  <a:pt x="146684" y="85763"/>
                  <a:pt x="133350" y="93383"/>
                </a:cubicBezTo>
                <a:cubicBezTo>
                  <a:pt x="124840" y="100051"/>
                  <a:pt x="121031" y="107671"/>
                  <a:pt x="121031" y="116256"/>
                </a:cubicBezTo>
                <a:cubicBezTo>
                  <a:pt x="121031" y="124828"/>
                  <a:pt x="124840" y="131496"/>
                  <a:pt x="132460" y="137211"/>
                </a:cubicBezTo>
                <a:cubicBezTo>
                  <a:pt x="141985" y="144831"/>
                  <a:pt x="177165" y="155321"/>
                  <a:pt x="238125" y="168656"/>
                </a:cubicBezTo>
                <a:cubicBezTo>
                  <a:pt x="298196" y="182956"/>
                  <a:pt x="340106" y="200101"/>
                  <a:pt x="363982" y="219164"/>
                </a:cubicBezTo>
                <a:cubicBezTo>
                  <a:pt x="387731" y="240132"/>
                  <a:pt x="400177" y="267767"/>
                  <a:pt x="400177" y="303975"/>
                </a:cubicBezTo>
                <a:cubicBezTo>
                  <a:pt x="400177" y="343040"/>
                  <a:pt x="383032" y="376390"/>
                  <a:pt x="350646" y="404978"/>
                </a:cubicBezTo>
                <a:cubicBezTo>
                  <a:pt x="318261" y="433565"/>
                  <a:pt x="269621" y="446900"/>
                  <a:pt x="204851" y="446900"/>
                </a:cubicBezTo>
                <a:cubicBezTo>
                  <a:pt x="146684" y="446900"/>
                  <a:pt x="100965" y="435470"/>
                  <a:pt x="66675" y="411645"/>
                </a:cubicBezTo>
                <a:cubicBezTo>
                  <a:pt x="32384" y="387833"/>
                  <a:pt x="10540" y="356375"/>
                  <a:pt x="0" y="315405"/>
                </a:cubicBezTo>
                <a:close/>
                <a:moveTo>
                  <a:pt x="-3962185" y="1099464"/>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32" name="Picture 232"/>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a:xfrm>
            <a:off x="1414821" y="6443911"/>
            <a:ext cx="97773" cy="108846"/>
          </a:xfrm>
          <a:prstGeom prst="rect">
            <a:avLst/>
          </a:prstGeom>
          <a:noFill/>
        </p:spPr>
      </p:pic>
      <p:sp>
        <p:nvSpPr>
          <p:cNvPr id="233" name="Freeform 233"/>
          <p:cNvSpPr/>
          <p:nvPr/>
        </p:nvSpPr>
        <p:spPr>
          <a:xfrm>
            <a:off x="1532767" y="6443911"/>
            <a:ext cx="67437" cy="106526"/>
          </a:xfrm>
          <a:custGeom>
            <a:avLst/>
            <a:gdLst/>
            <a:ahLst/>
            <a:cxnLst/>
            <a:rect l="0" t="0" r="0" b="0"/>
            <a:pathLst>
              <a:path w="277242" h="437375">
                <a:moveTo>
                  <a:pt x="113411" y="437375"/>
                </a:moveTo>
                <a:lnTo>
                  <a:pt x="113411" y="437375"/>
                </a:lnTo>
                <a:lnTo>
                  <a:pt x="0" y="437375"/>
                </a:lnTo>
                <a:lnTo>
                  <a:pt x="0" y="9525"/>
                </a:lnTo>
                <a:lnTo>
                  <a:pt x="104775" y="9525"/>
                </a:lnTo>
                <a:lnTo>
                  <a:pt x="104775" y="70511"/>
                </a:lnTo>
                <a:cubicBezTo>
                  <a:pt x="122936" y="41923"/>
                  <a:pt x="139066" y="22860"/>
                  <a:pt x="153417" y="13335"/>
                </a:cubicBezTo>
                <a:cubicBezTo>
                  <a:pt x="167641" y="4763"/>
                  <a:pt x="183897" y="0"/>
                  <a:pt x="201930" y="0"/>
                </a:cubicBezTo>
                <a:cubicBezTo>
                  <a:pt x="228600" y="0"/>
                  <a:pt x="253366" y="6668"/>
                  <a:pt x="277242" y="20955"/>
                </a:cubicBezTo>
                <a:lnTo>
                  <a:pt x="241935" y="120066"/>
                </a:lnTo>
                <a:cubicBezTo>
                  <a:pt x="222885" y="107671"/>
                  <a:pt x="204852" y="101003"/>
                  <a:pt x="188596" y="101003"/>
                </a:cubicBezTo>
                <a:cubicBezTo>
                  <a:pt x="172467" y="101003"/>
                  <a:pt x="159131" y="105766"/>
                  <a:pt x="148591" y="114338"/>
                </a:cubicBezTo>
                <a:cubicBezTo>
                  <a:pt x="137160" y="122923"/>
                  <a:pt x="128652" y="139116"/>
                  <a:pt x="121921" y="161989"/>
                </a:cubicBezTo>
                <a:cubicBezTo>
                  <a:pt x="116205" y="184861"/>
                  <a:pt x="113411" y="232499"/>
                  <a:pt x="113411" y="305880"/>
                </a:cubicBezTo>
                <a:lnTo>
                  <a:pt x="113411" y="437375"/>
                </a:lnTo>
                <a:close/>
                <a:moveTo>
                  <a:pt x="-5037797" y="1099464"/>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34" name="Picture 23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a:xfrm>
            <a:off x="1604838" y="6443911"/>
            <a:ext cx="97804" cy="108846"/>
          </a:xfrm>
          <a:prstGeom prst="rect">
            <a:avLst/>
          </a:prstGeom>
          <a:noFill/>
        </p:spPr>
      </p:pic>
      <p:sp>
        <p:nvSpPr>
          <p:cNvPr id="235" name="Freeform 235"/>
          <p:cNvSpPr/>
          <p:nvPr/>
        </p:nvSpPr>
        <p:spPr>
          <a:xfrm>
            <a:off x="1723710" y="6406545"/>
            <a:ext cx="94776" cy="143892"/>
          </a:xfrm>
          <a:custGeom>
            <a:avLst/>
            <a:gdLst/>
            <a:ahLst/>
            <a:cxnLst/>
            <a:rect l="0" t="0" r="0" b="0"/>
            <a:pathLst>
              <a:path w="389636" h="590791">
                <a:moveTo>
                  <a:pt x="112395" y="0"/>
                </a:moveTo>
                <a:lnTo>
                  <a:pt x="112395" y="0"/>
                </a:lnTo>
                <a:lnTo>
                  <a:pt x="112395" y="217259"/>
                </a:lnTo>
                <a:cubicBezTo>
                  <a:pt x="149607" y="174371"/>
                  <a:pt x="193421" y="153416"/>
                  <a:pt x="243968" y="153416"/>
                </a:cubicBezTo>
                <a:cubicBezTo>
                  <a:pt x="269621" y="153416"/>
                  <a:pt x="293497" y="158179"/>
                  <a:pt x="314453" y="167704"/>
                </a:cubicBezTo>
                <a:cubicBezTo>
                  <a:pt x="335408" y="177229"/>
                  <a:pt x="351536" y="189624"/>
                  <a:pt x="362078" y="204864"/>
                </a:cubicBezTo>
                <a:cubicBezTo>
                  <a:pt x="372492" y="220117"/>
                  <a:pt x="380111" y="236309"/>
                  <a:pt x="383921" y="254419"/>
                </a:cubicBezTo>
                <a:cubicBezTo>
                  <a:pt x="387732" y="273482"/>
                  <a:pt x="389636" y="301117"/>
                  <a:pt x="389636" y="340182"/>
                </a:cubicBezTo>
                <a:lnTo>
                  <a:pt x="389636" y="590791"/>
                </a:lnTo>
                <a:lnTo>
                  <a:pt x="276353" y="590791"/>
                </a:lnTo>
                <a:lnTo>
                  <a:pt x="276353" y="364960"/>
                </a:lnTo>
                <a:cubicBezTo>
                  <a:pt x="276353" y="320167"/>
                  <a:pt x="274447" y="291579"/>
                  <a:pt x="269621" y="279197"/>
                </a:cubicBezTo>
                <a:cubicBezTo>
                  <a:pt x="265811" y="267754"/>
                  <a:pt x="258192" y="257277"/>
                  <a:pt x="246761" y="250609"/>
                </a:cubicBezTo>
                <a:cubicBezTo>
                  <a:pt x="236347" y="242989"/>
                  <a:pt x="221996" y="240132"/>
                  <a:pt x="205868" y="240132"/>
                </a:cubicBezTo>
                <a:cubicBezTo>
                  <a:pt x="186818" y="240132"/>
                  <a:pt x="170561" y="244894"/>
                  <a:pt x="155321" y="253467"/>
                </a:cubicBezTo>
                <a:cubicBezTo>
                  <a:pt x="140970" y="262992"/>
                  <a:pt x="129541" y="276339"/>
                  <a:pt x="122936" y="295389"/>
                </a:cubicBezTo>
                <a:cubicBezTo>
                  <a:pt x="116206" y="313500"/>
                  <a:pt x="112395" y="340182"/>
                  <a:pt x="112395" y="376390"/>
                </a:cubicBezTo>
                <a:lnTo>
                  <a:pt x="112395" y="590791"/>
                </a:lnTo>
                <a:lnTo>
                  <a:pt x="0" y="590791"/>
                </a:lnTo>
                <a:lnTo>
                  <a:pt x="0" y="0"/>
                </a:lnTo>
                <a:lnTo>
                  <a:pt x="112395" y="0"/>
                </a:lnTo>
                <a:close/>
                <a:moveTo>
                  <a:pt x="-5231993" y="1252880"/>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36" name="Picture 23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a:xfrm>
            <a:off x="1840049" y="6443911"/>
            <a:ext cx="107534" cy="108846"/>
          </a:xfrm>
          <a:prstGeom prst="rect">
            <a:avLst/>
          </a:prstGeom>
          <a:noFill/>
        </p:spPr>
      </p:pic>
      <p:pic>
        <p:nvPicPr>
          <p:cNvPr id="237" name="Picture 237"/>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a:xfrm>
            <a:off x="1969116" y="6406545"/>
            <a:ext cx="27586" cy="143892"/>
          </a:xfrm>
          <a:prstGeom prst="rect">
            <a:avLst/>
          </a:prstGeom>
          <a:noFill/>
        </p:spPr>
      </p:pic>
      <p:sp>
        <p:nvSpPr>
          <p:cNvPr id="238" name="Freeform 238"/>
          <p:cNvSpPr/>
          <p:nvPr/>
        </p:nvSpPr>
        <p:spPr>
          <a:xfrm>
            <a:off x="2013384" y="6409329"/>
            <a:ext cx="61413" cy="143428"/>
          </a:xfrm>
          <a:custGeom>
            <a:avLst/>
            <a:gdLst/>
            <a:ahLst/>
            <a:cxnLst/>
            <a:rect l="0" t="0" r="0" b="0"/>
            <a:pathLst>
              <a:path w="252476" h="588886">
                <a:moveTo>
                  <a:pt x="243840" y="151511"/>
                </a:moveTo>
                <a:lnTo>
                  <a:pt x="243840" y="151511"/>
                </a:lnTo>
                <a:lnTo>
                  <a:pt x="243840" y="242037"/>
                </a:lnTo>
                <a:lnTo>
                  <a:pt x="165735" y="242037"/>
                </a:lnTo>
                <a:lnTo>
                  <a:pt x="165735" y="414515"/>
                </a:lnTo>
                <a:cubicBezTo>
                  <a:pt x="165735" y="449771"/>
                  <a:pt x="166751" y="469786"/>
                  <a:pt x="168655" y="475501"/>
                </a:cubicBezTo>
                <a:cubicBezTo>
                  <a:pt x="169544" y="481216"/>
                  <a:pt x="173354" y="485978"/>
                  <a:pt x="178180" y="489788"/>
                </a:cubicBezTo>
                <a:cubicBezTo>
                  <a:pt x="183895" y="493598"/>
                  <a:pt x="189611" y="495503"/>
                  <a:pt x="197230" y="495503"/>
                </a:cubicBezTo>
                <a:cubicBezTo>
                  <a:pt x="207644" y="495503"/>
                  <a:pt x="222885" y="491693"/>
                  <a:pt x="242951" y="484073"/>
                </a:cubicBezTo>
                <a:lnTo>
                  <a:pt x="252476" y="572694"/>
                </a:lnTo>
                <a:cubicBezTo>
                  <a:pt x="226694" y="584124"/>
                  <a:pt x="196215" y="588886"/>
                  <a:pt x="162940" y="588886"/>
                </a:cubicBezTo>
                <a:cubicBezTo>
                  <a:pt x="142875" y="588886"/>
                  <a:pt x="124840" y="586029"/>
                  <a:pt x="107695" y="579361"/>
                </a:cubicBezTo>
                <a:cubicBezTo>
                  <a:pt x="91440" y="572694"/>
                  <a:pt x="80010" y="563169"/>
                  <a:pt x="72390" y="552679"/>
                </a:cubicBezTo>
                <a:cubicBezTo>
                  <a:pt x="64769" y="541249"/>
                  <a:pt x="59054" y="526949"/>
                  <a:pt x="56261" y="507899"/>
                </a:cubicBezTo>
                <a:cubicBezTo>
                  <a:pt x="53340" y="495503"/>
                  <a:pt x="52451" y="468833"/>
                  <a:pt x="52451" y="428803"/>
                </a:cubicBezTo>
                <a:lnTo>
                  <a:pt x="52451" y="242037"/>
                </a:lnTo>
                <a:lnTo>
                  <a:pt x="0" y="242037"/>
                </a:lnTo>
                <a:lnTo>
                  <a:pt x="0" y="151511"/>
                </a:lnTo>
                <a:lnTo>
                  <a:pt x="52451" y="151511"/>
                </a:lnTo>
                <a:lnTo>
                  <a:pt x="52451" y="66700"/>
                </a:lnTo>
                <a:lnTo>
                  <a:pt x="165735" y="0"/>
                </a:lnTo>
                <a:lnTo>
                  <a:pt x="165735" y="151511"/>
                </a:lnTo>
                <a:lnTo>
                  <a:pt x="243840" y="151511"/>
                </a:lnTo>
                <a:close/>
                <a:moveTo>
                  <a:pt x="-6585814" y="1241450"/>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39" name="Freeform 239"/>
          <p:cNvSpPr/>
          <p:nvPr/>
        </p:nvSpPr>
        <p:spPr>
          <a:xfrm>
            <a:off x="2080358" y="6409329"/>
            <a:ext cx="61413" cy="143428"/>
          </a:xfrm>
          <a:custGeom>
            <a:avLst/>
            <a:gdLst/>
            <a:ahLst/>
            <a:cxnLst/>
            <a:rect l="0" t="0" r="0" b="0"/>
            <a:pathLst>
              <a:path w="252476" h="588886">
                <a:moveTo>
                  <a:pt x="242951" y="151511"/>
                </a:moveTo>
                <a:lnTo>
                  <a:pt x="242951" y="151511"/>
                </a:lnTo>
                <a:lnTo>
                  <a:pt x="242951" y="242037"/>
                </a:lnTo>
                <a:lnTo>
                  <a:pt x="165734" y="242037"/>
                </a:lnTo>
                <a:lnTo>
                  <a:pt x="165734" y="414515"/>
                </a:lnTo>
                <a:cubicBezTo>
                  <a:pt x="165734" y="449771"/>
                  <a:pt x="166751" y="469786"/>
                  <a:pt x="167640" y="475501"/>
                </a:cubicBezTo>
                <a:cubicBezTo>
                  <a:pt x="169544" y="481216"/>
                  <a:pt x="172466" y="485978"/>
                  <a:pt x="178180" y="489788"/>
                </a:cubicBezTo>
                <a:cubicBezTo>
                  <a:pt x="182879" y="493598"/>
                  <a:pt x="189611" y="495503"/>
                  <a:pt x="197230" y="495503"/>
                </a:cubicBezTo>
                <a:cubicBezTo>
                  <a:pt x="207644" y="495503"/>
                  <a:pt x="222884" y="491693"/>
                  <a:pt x="242951" y="484073"/>
                </a:cubicBezTo>
                <a:lnTo>
                  <a:pt x="252476" y="572694"/>
                </a:lnTo>
                <a:cubicBezTo>
                  <a:pt x="225805" y="584124"/>
                  <a:pt x="196215" y="588886"/>
                  <a:pt x="162941" y="588886"/>
                </a:cubicBezTo>
                <a:cubicBezTo>
                  <a:pt x="142875" y="588886"/>
                  <a:pt x="123825" y="586029"/>
                  <a:pt x="107695" y="579361"/>
                </a:cubicBezTo>
                <a:cubicBezTo>
                  <a:pt x="91440" y="572694"/>
                  <a:pt x="79120" y="563169"/>
                  <a:pt x="71501" y="552679"/>
                </a:cubicBezTo>
                <a:cubicBezTo>
                  <a:pt x="63880" y="541249"/>
                  <a:pt x="59054" y="526949"/>
                  <a:pt x="55244" y="507899"/>
                </a:cubicBezTo>
                <a:cubicBezTo>
                  <a:pt x="53340" y="495503"/>
                  <a:pt x="52451" y="468833"/>
                  <a:pt x="52451" y="428803"/>
                </a:cubicBezTo>
                <a:lnTo>
                  <a:pt x="52451" y="242037"/>
                </a:lnTo>
                <a:lnTo>
                  <a:pt x="0" y="242037"/>
                </a:lnTo>
                <a:lnTo>
                  <a:pt x="0" y="151511"/>
                </a:lnTo>
                <a:lnTo>
                  <a:pt x="52451" y="151511"/>
                </a:lnTo>
                <a:lnTo>
                  <a:pt x="52451" y="66700"/>
                </a:lnTo>
                <a:lnTo>
                  <a:pt x="165734" y="0"/>
                </a:lnTo>
                <a:lnTo>
                  <a:pt x="165734" y="151511"/>
                </a:lnTo>
                <a:lnTo>
                  <a:pt x="242951" y="151511"/>
                </a:lnTo>
                <a:close/>
                <a:moveTo>
                  <a:pt x="-6861150" y="1241450"/>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40" name="Picture 240"/>
          <p:cNvPicPr>
            <a:picLocks noChangeArrowheads="1"/>
          </p:cNvPicPr>
          <p:nvPr/>
        </p:nvPicPr>
        <p:blipFill>
          <a:blip r:embed="rId11">
            <a:extLst>
              <a:ext uri="{28A0092B-C50C-407E-A947-70E740481C1C}">
                <a14:useLocalDpi xmlns:a14="http://schemas.microsoft.com/office/drawing/2010/main" val="0"/>
              </a:ext>
            </a:extLst>
          </a:blip>
          <a:srcRect/>
          <a:stretch>
            <a:fillRect/>
          </a:stretch>
        </p:blipFill>
        <p:spPr>
          <a:xfrm>
            <a:off x="2151255" y="6443911"/>
            <a:ext cx="97803" cy="108846"/>
          </a:xfrm>
          <a:prstGeom prst="rect">
            <a:avLst/>
          </a:prstGeom>
          <a:noFill/>
        </p:spPr>
      </p:pic>
      <p:sp>
        <p:nvSpPr>
          <p:cNvPr id="241" name="Freeform 241"/>
          <p:cNvSpPr/>
          <p:nvPr/>
        </p:nvSpPr>
        <p:spPr>
          <a:xfrm>
            <a:off x="2268305" y="6443911"/>
            <a:ext cx="153162" cy="106526"/>
          </a:xfrm>
          <a:custGeom>
            <a:avLst/>
            <a:gdLst/>
            <a:ahLst/>
            <a:cxnLst/>
            <a:rect l="0" t="0" r="0" b="0"/>
            <a:pathLst>
              <a:path w="629666" h="437375">
                <a:moveTo>
                  <a:pt x="0" y="9525"/>
                </a:moveTo>
                <a:lnTo>
                  <a:pt x="0" y="9525"/>
                </a:lnTo>
                <a:lnTo>
                  <a:pt x="103760" y="9525"/>
                </a:lnTo>
                <a:lnTo>
                  <a:pt x="103760" y="67653"/>
                </a:lnTo>
                <a:cubicBezTo>
                  <a:pt x="141860" y="22860"/>
                  <a:pt x="185675" y="0"/>
                  <a:pt x="238125" y="0"/>
                </a:cubicBezTo>
                <a:cubicBezTo>
                  <a:pt x="264796" y="0"/>
                  <a:pt x="288672" y="5715"/>
                  <a:pt x="308611" y="17145"/>
                </a:cubicBezTo>
                <a:cubicBezTo>
                  <a:pt x="329565" y="27635"/>
                  <a:pt x="345822" y="44780"/>
                  <a:pt x="359157" y="67653"/>
                </a:cubicBezTo>
                <a:cubicBezTo>
                  <a:pt x="377190" y="44780"/>
                  <a:pt x="398146" y="27635"/>
                  <a:pt x="419100" y="17145"/>
                </a:cubicBezTo>
                <a:cubicBezTo>
                  <a:pt x="441072" y="5715"/>
                  <a:pt x="464821" y="0"/>
                  <a:pt x="489586" y="0"/>
                </a:cubicBezTo>
                <a:cubicBezTo>
                  <a:pt x="521082" y="0"/>
                  <a:pt x="547751" y="5715"/>
                  <a:pt x="568707" y="19050"/>
                </a:cubicBezTo>
                <a:cubicBezTo>
                  <a:pt x="590677" y="31445"/>
                  <a:pt x="606807" y="50495"/>
                  <a:pt x="618237" y="75273"/>
                </a:cubicBezTo>
                <a:cubicBezTo>
                  <a:pt x="625857" y="93383"/>
                  <a:pt x="629666" y="122923"/>
                  <a:pt x="629666" y="163894"/>
                </a:cubicBezTo>
                <a:lnTo>
                  <a:pt x="629666" y="437375"/>
                </a:lnTo>
                <a:lnTo>
                  <a:pt x="516255" y="437375"/>
                </a:lnTo>
                <a:lnTo>
                  <a:pt x="516255" y="192481"/>
                </a:lnTo>
                <a:cubicBezTo>
                  <a:pt x="516255" y="150559"/>
                  <a:pt x="512446" y="122923"/>
                  <a:pt x="504825" y="110528"/>
                </a:cubicBezTo>
                <a:cubicBezTo>
                  <a:pt x="494412" y="94336"/>
                  <a:pt x="478155" y="86716"/>
                  <a:pt x="456312" y="86716"/>
                </a:cubicBezTo>
                <a:cubicBezTo>
                  <a:pt x="440055" y="86716"/>
                  <a:pt x="425832" y="91478"/>
                  <a:pt x="411480" y="101003"/>
                </a:cubicBezTo>
                <a:cubicBezTo>
                  <a:pt x="397257" y="110528"/>
                  <a:pt x="387732" y="124828"/>
                  <a:pt x="381000" y="143878"/>
                </a:cubicBezTo>
                <a:cubicBezTo>
                  <a:pt x="375286" y="161989"/>
                  <a:pt x="371475" y="191529"/>
                  <a:pt x="371475" y="232499"/>
                </a:cubicBezTo>
                <a:lnTo>
                  <a:pt x="371475" y="437375"/>
                </a:lnTo>
                <a:lnTo>
                  <a:pt x="259080" y="437375"/>
                </a:lnTo>
                <a:lnTo>
                  <a:pt x="259080" y="202959"/>
                </a:lnTo>
                <a:cubicBezTo>
                  <a:pt x="259080" y="161036"/>
                  <a:pt x="256287" y="134353"/>
                  <a:pt x="252476" y="121971"/>
                </a:cubicBezTo>
                <a:cubicBezTo>
                  <a:pt x="248539" y="110528"/>
                  <a:pt x="241936" y="101003"/>
                  <a:pt x="234315" y="95288"/>
                </a:cubicBezTo>
                <a:cubicBezTo>
                  <a:pt x="225679" y="89573"/>
                  <a:pt x="214250" y="86716"/>
                  <a:pt x="199010" y="86716"/>
                </a:cubicBezTo>
                <a:cubicBezTo>
                  <a:pt x="181864" y="86716"/>
                  <a:pt x="166625" y="91478"/>
                  <a:pt x="152400" y="101003"/>
                </a:cubicBezTo>
                <a:cubicBezTo>
                  <a:pt x="138050" y="109576"/>
                  <a:pt x="128525" y="123876"/>
                  <a:pt x="121921" y="141021"/>
                </a:cubicBezTo>
                <a:cubicBezTo>
                  <a:pt x="116205" y="159131"/>
                  <a:pt x="113285" y="188671"/>
                  <a:pt x="113285" y="229642"/>
                </a:cubicBezTo>
                <a:lnTo>
                  <a:pt x="113285" y="437375"/>
                </a:lnTo>
                <a:lnTo>
                  <a:pt x="0" y="437375"/>
                </a:lnTo>
                <a:lnTo>
                  <a:pt x="0" y="9525"/>
                </a:lnTo>
                <a:close/>
                <a:moveTo>
                  <a:pt x="-7633817" y="1099464"/>
                </a:moveTo>
              </a:path>
            </a:pathLst>
          </a:custGeom>
          <a:solidFill>
            <a:srgbClr val="254CA3">
              <a:alpha val="100000"/>
            </a:srgbClr>
          </a:solidFill>
          <a:ln w="3089">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42" name="Picture 242"/>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a:xfrm>
            <a:off x="2441640" y="6443911"/>
            <a:ext cx="97773" cy="108846"/>
          </a:xfrm>
          <a:prstGeom prst="rect">
            <a:avLst/>
          </a:prstGeom>
          <a:noFill/>
        </p:spPr>
      </p:pic>
      <p:sp>
        <p:nvSpPr>
          <p:cNvPr id="243" name="Freeform 243"/>
          <p:cNvSpPr/>
          <p:nvPr/>
        </p:nvSpPr>
        <p:spPr>
          <a:xfrm>
            <a:off x="838200" y="1703833"/>
            <a:ext cx="3032759" cy="1725167"/>
          </a:xfrm>
          <a:custGeom>
            <a:avLst/>
            <a:gdLst/>
            <a:ahLst/>
            <a:cxnLst/>
            <a:rect l="0" t="0" r="0" b="0"/>
            <a:pathLst>
              <a:path w="3032759" h="1725167">
                <a:moveTo>
                  <a:pt x="0" y="287527"/>
                </a:moveTo>
                <a:cubicBezTo>
                  <a:pt x="0" y="128777"/>
                  <a:pt x="128739" y="0"/>
                  <a:pt x="287540" y="0"/>
                </a:cubicBezTo>
                <a:lnTo>
                  <a:pt x="2745232" y="0"/>
                </a:lnTo>
                <a:cubicBezTo>
                  <a:pt x="2903982" y="0"/>
                  <a:pt x="3032759" y="128777"/>
                  <a:pt x="3032759" y="287527"/>
                </a:cubicBezTo>
                <a:lnTo>
                  <a:pt x="3032759" y="1437639"/>
                </a:lnTo>
                <a:cubicBezTo>
                  <a:pt x="3032759" y="1596389"/>
                  <a:pt x="2903982" y="1725167"/>
                  <a:pt x="2745232" y="1725167"/>
                </a:cubicBezTo>
                <a:lnTo>
                  <a:pt x="287540" y="1725167"/>
                </a:lnTo>
                <a:cubicBezTo>
                  <a:pt x="128739" y="1725167"/>
                  <a:pt x="0" y="1596389"/>
                  <a:pt x="0" y="1437639"/>
                </a:cubicBezTo>
                <a:close/>
                <a:moveTo>
                  <a:pt x="4028440" y="5154167"/>
                </a:moveTo>
              </a:path>
            </a:pathLst>
          </a:custGeom>
          <a:solidFill>
            <a:srgbClr val="D1E371">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44" name="Freeform 244"/>
          <p:cNvSpPr/>
          <p:nvPr/>
        </p:nvSpPr>
        <p:spPr>
          <a:xfrm>
            <a:off x="6803135" y="1703833"/>
            <a:ext cx="3032760" cy="1725167"/>
          </a:xfrm>
          <a:custGeom>
            <a:avLst/>
            <a:gdLst/>
            <a:ahLst/>
            <a:cxnLst/>
            <a:rect l="0" t="0" r="0" b="0"/>
            <a:pathLst>
              <a:path w="3032760" h="1725167">
                <a:moveTo>
                  <a:pt x="0" y="287527"/>
                </a:moveTo>
                <a:cubicBezTo>
                  <a:pt x="0" y="128777"/>
                  <a:pt x="128779" y="0"/>
                  <a:pt x="287529" y="0"/>
                </a:cubicBezTo>
                <a:lnTo>
                  <a:pt x="2745233" y="0"/>
                </a:lnTo>
                <a:cubicBezTo>
                  <a:pt x="2903983" y="0"/>
                  <a:pt x="3032760" y="128777"/>
                  <a:pt x="3032760" y="287527"/>
                </a:cubicBezTo>
                <a:lnTo>
                  <a:pt x="3032760" y="1437639"/>
                </a:lnTo>
                <a:cubicBezTo>
                  <a:pt x="3032760" y="1596389"/>
                  <a:pt x="2903983" y="1725167"/>
                  <a:pt x="2745233" y="1725167"/>
                </a:cubicBezTo>
                <a:lnTo>
                  <a:pt x="287529" y="1725167"/>
                </a:lnTo>
                <a:cubicBezTo>
                  <a:pt x="128779" y="1725167"/>
                  <a:pt x="0" y="1596389"/>
                  <a:pt x="0" y="1437639"/>
                </a:cubicBezTo>
                <a:close/>
                <a:moveTo>
                  <a:pt x="-1936495" y="5154167"/>
                </a:moveTo>
              </a:path>
            </a:pathLst>
          </a:custGeom>
          <a:solidFill>
            <a:srgbClr val="D1E371">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245" name="Freeform 245"/>
          <p:cNvSpPr/>
          <p:nvPr/>
        </p:nvSpPr>
        <p:spPr>
          <a:xfrm>
            <a:off x="4672584" y="2407921"/>
            <a:ext cx="1341120" cy="182879"/>
          </a:xfrm>
          <a:custGeom>
            <a:avLst/>
            <a:gdLst/>
            <a:ahLst/>
            <a:cxnLst/>
            <a:rect l="0" t="0" r="0" b="0"/>
            <a:pathLst>
              <a:path w="1341120" h="182879">
                <a:moveTo>
                  <a:pt x="0" y="182879"/>
                </a:moveTo>
                <a:lnTo>
                  <a:pt x="1341120" y="182879"/>
                </a:lnTo>
                <a:lnTo>
                  <a:pt x="1341120" y="0"/>
                </a:lnTo>
                <a:lnTo>
                  <a:pt x="0" y="0"/>
                </a:lnTo>
                <a:lnTo>
                  <a:pt x="0" y="182879"/>
                </a:lnTo>
                <a:close/>
              </a:path>
            </a:pathLst>
          </a:custGeom>
          <a:solidFill>
            <a:srgbClr val="D1E371">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pic>
        <p:nvPicPr>
          <p:cNvPr id="246" name="Picture 246"/>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a:xfrm>
            <a:off x="5251196" y="1855724"/>
            <a:ext cx="211328" cy="1369567"/>
          </a:xfrm>
          <a:prstGeom prst="rect">
            <a:avLst/>
          </a:prstGeom>
          <a:noFill/>
        </p:spPr>
      </p:pic>
      <p:pic>
        <p:nvPicPr>
          <p:cNvPr id="247" name="Picture 141"/>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a:xfrm>
            <a:off x="8708135" y="5800344"/>
            <a:ext cx="3291840" cy="1057655"/>
          </a:xfrm>
          <a:prstGeom prst="rect">
            <a:avLst/>
          </a:prstGeom>
          <a:noFill/>
        </p:spPr>
      </p:pic>
      <p:sp>
        <p:nvSpPr>
          <p:cNvPr id="248" name="Rectangle 248"/>
          <p:cNvSpPr/>
          <p:nvPr/>
        </p:nvSpPr>
        <p:spPr>
          <a:xfrm>
            <a:off x="4144009" y="6189864"/>
            <a:ext cx="3904970" cy="331104"/>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srgbClr val="000000"/>
                </a:solidFill>
                <a:effectLst/>
                <a:uLnTx/>
                <a:uFillTx/>
                <a:latin typeface="Tahoma"/>
                <a:ea typeface="+mn-ea"/>
                <a:cs typeface="+mn-cs"/>
              </a:rPr>
              <a:t>Uudistuva ja osaava Suomi 2021–2027</a:t>
            </a:r>
          </a:p>
        </p:txBody>
      </p:sp>
      <p:sp>
        <p:nvSpPr>
          <p:cNvPr id="249" name="Rectangle 249"/>
          <p:cNvSpPr/>
          <p:nvPr/>
        </p:nvSpPr>
        <p:spPr>
          <a:xfrm>
            <a:off x="838504" y="492188"/>
            <a:ext cx="8442183" cy="492443"/>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Fla</a:t>
            </a:r>
            <a:r>
              <a:rPr kumimoji="0" lang="fi-FI" sz="3200" b="1" i="0" u="none" strike="noStrike" kern="1200" cap="none" spc="1186"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a:t>
            </a: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rat</a:t>
            </a:r>
            <a:r>
              <a:rPr kumimoji="0" lang="fi-FI" sz="3200" b="1" i="0" u="none" strike="noStrike" kern="1200" cap="none" spc="117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a:t>
            </a: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40% </a:t>
            </a:r>
            <a:r>
              <a:rPr kumimoji="0" lang="fi-FI" sz="3200" b="1" i="0" u="none" strike="noStrike" kern="1200" cap="none" spc="1175"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t>
            </a:r>
            <a:r>
              <a:rPr kumimoji="0" lang="fi-FI" sz="32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ensisijainen kustannusmalli</a:t>
            </a:r>
          </a:p>
        </p:txBody>
      </p:sp>
      <p:sp>
        <p:nvSpPr>
          <p:cNvPr id="250" name="Rectangle 250"/>
          <p:cNvSpPr/>
          <p:nvPr/>
        </p:nvSpPr>
        <p:spPr>
          <a:xfrm>
            <a:off x="6805930" y="3780680"/>
            <a:ext cx="3153396" cy="671284"/>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tab pos="344423" algn="l"/>
              </a:tabLst>
              <a:defRPr/>
            </a:pPr>
            <a:r>
              <a:rPr kumimoji="0" lang="fi-FI" sz="1992" b="0" i="0" u="none" strike="noStrike" kern="1200" cap="none" spc="0" normalizeH="0" baseline="0" noProof="0" dirty="0">
                <a:ln>
                  <a:noFill/>
                </a:ln>
                <a:solidFill>
                  <a:srgbClr val="000000"/>
                </a:solidFill>
                <a:effectLst/>
                <a:uLnTx/>
                <a:uFillTx/>
                <a:latin typeface="ArialMT"/>
                <a:ea typeface="+mn-ea"/>
                <a:cs typeface="+mn-cs"/>
              </a:rPr>
              <a:t>•	</a:t>
            </a:r>
            <a:r>
              <a:rPr kumimoji="0" lang="fi-FI" sz="1992" b="0" i="0" u="none" strike="noStrike" kern="1200" cap="none" spc="0" normalizeH="0" baseline="0" noProof="0" dirty="0">
                <a:ln>
                  <a:noFill/>
                </a:ln>
                <a:solidFill>
                  <a:srgbClr val="000000"/>
                </a:solidFill>
                <a:effectLst/>
                <a:uLnTx/>
                <a:uFillTx/>
                <a:latin typeface="Tahoma"/>
                <a:ea typeface="+mn-ea"/>
                <a:cs typeface="+mn-cs"/>
              </a:rPr>
              <a:t>Kaikki muut hankkeesta </a:t>
            </a:r>
          </a:p>
          <a:p>
            <a:pPr marL="344423" marR="0" lvl="0" indent="0" algn="l" defTabSz="914400" rtl="0" eaLnBrk="1" fontAlgn="auto" latinLnBrk="0" hangingPunct="1">
              <a:lnSpc>
                <a:spcPts val="2394"/>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aiheutuvat kustannukset </a:t>
            </a:r>
          </a:p>
        </p:txBody>
      </p:sp>
      <p:sp>
        <p:nvSpPr>
          <p:cNvPr id="251" name="Rectangle 251"/>
          <p:cNvSpPr/>
          <p:nvPr/>
        </p:nvSpPr>
        <p:spPr>
          <a:xfrm>
            <a:off x="7150354" y="4390534"/>
            <a:ext cx="2373726" cy="671284"/>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korvataan 40%:n flat</a:t>
            </a:r>
          </a:p>
          <a:p>
            <a:pPr marL="0" marR="0" lvl="0" indent="0" algn="l" defTabSz="914400" rtl="0" eaLnBrk="1" fontAlgn="auto" latinLnBrk="0" hangingPunct="1">
              <a:lnSpc>
                <a:spcPts val="2400"/>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rat</a:t>
            </a:r>
            <a:r>
              <a:rPr kumimoji="0" lang="fi-FI" sz="1994" b="0" i="0" u="none" strike="noStrike" kern="1200" cap="none" spc="617" normalizeH="0" baseline="0" noProof="0" dirty="0">
                <a:ln>
                  <a:noFill/>
                </a:ln>
                <a:solidFill>
                  <a:srgbClr val="000000"/>
                </a:solidFill>
                <a:effectLst/>
                <a:uLnTx/>
                <a:uFillTx/>
                <a:latin typeface="Tahoma"/>
                <a:ea typeface="+mn-ea"/>
                <a:cs typeface="+mn-cs"/>
              </a:rPr>
              <a:t>e</a:t>
            </a:r>
            <a:r>
              <a:rPr kumimoji="0" lang="fi-FI" sz="1994" b="0" i="0" u="none" strike="noStrike" kern="1200" cap="none" spc="0" normalizeH="0" baseline="0" noProof="0" dirty="0">
                <a:ln>
                  <a:noFill/>
                </a:ln>
                <a:solidFill>
                  <a:srgbClr val="000000"/>
                </a:solidFill>
                <a:effectLst/>
                <a:uLnTx/>
                <a:uFillTx/>
                <a:latin typeface="Tahoma"/>
                <a:ea typeface="+mn-ea"/>
                <a:cs typeface="+mn-cs"/>
              </a:rPr>
              <a:t>–osuudella</a:t>
            </a:r>
          </a:p>
        </p:txBody>
      </p:sp>
      <p:sp>
        <p:nvSpPr>
          <p:cNvPr id="252" name="Rectangle 252"/>
          <p:cNvSpPr/>
          <p:nvPr/>
        </p:nvSpPr>
        <p:spPr>
          <a:xfrm>
            <a:off x="838504" y="3832115"/>
            <a:ext cx="2613184" cy="671221"/>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tab pos="344423" algn="l"/>
              </a:tabLst>
              <a:defRPr/>
            </a:pPr>
            <a:r>
              <a:rPr kumimoji="0" lang="fi-FI" sz="1992" b="0" i="0" u="none" strike="noStrike" kern="1200" cap="none" spc="0" normalizeH="0" baseline="0" noProof="0" dirty="0">
                <a:ln>
                  <a:noFill/>
                </a:ln>
                <a:solidFill>
                  <a:srgbClr val="000000"/>
                </a:solidFill>
                <a:effectLst/>
                <a:uLnTx/>
                <a:uFillTx/>
                <a:latin typeface="ArialMT"/>
                <a:ea typeface="+mn-ea"/>
                <a:cs typeface="+mn-cs"/>
              </a:rPr>
              <a:t>•	</a:t>
            </a:r>
            <a:r>
              <a:rPr kumimoji="0" lang="fi-FI" sz="1992" b="0" i="0" u="none" strike="noStrike" kern="1200" cap="none" spc="0" normalizeH="0" baseline="0" noProof="0" dirty="0">
                <a:ln>
                  <a:noFill/>
                </a:ln>
                <a:solidFill>
                  <a:srgbClr val="000000"/>
                </a:solidFill>
                <a:effectLst/>
                <a:uLnTx/>
                <a:uFillTx/>
                <a:latin typeface="Tahoma"/>
                <a:ea typeface="+mn-ea"/>
                <a:cs typeface="+mn-cs"/>
              </a:rPr>
              <a:t>Hankehenkilöstön </a:t>
            </a:r>
          </a:p>
          <a:p>
            <a:pPr marL="344423" marR="0" lvl="0" indent="0" algn="l" defTabSz="914400" rtl="0" eaLnBrk="1" fontAlgn="auto" latinLnBrk="0" hangingPunct="1">
              <a:lnSpc>
                <a:spcPts val="2394"/>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palkkakustannukset </a:t>
            </a:r>
          </a:p>
        </p:txBody>
      </p:sp>
      <p:sp>
        <p:nvSpPr>
          <p:cNvPr id="253" name="Rectangle 253"/>
          <p:cNvSpPr/>
          <p:nvPr/>
        </p:nvSpPr>
        <p:spPr>
          <a:xfrm>
            <a:off x="1182928" y="4441337"/>
            <a:ext cx="2681821" cy="1281834"/>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esitetään hankkeessa </a:t>
            </a:r>
          </a:p>
          <a:p>
            <a:pPr marL="0" marR="0" lvl="0" indent="0" algn="l" defTabSz="914400" rtl="0" eaLnBrk="1" fontAlgn="auto" latinLnBrk="0" hangingPunct="1">
              <a:lnSpc>
                <a:spcPts val="2402"/>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palkkakustannusten </a:t>
            </a:r>
          </a:p>
          <a:p>
            <a:pPr marL="0" marR="0" lvl="0" indent="0" algn="l" defTabSz="914400" rtl="0" eaLnBrk="1" fontAlgn="auto" latinLnBrk="0" hangingPunct="1">
              <a:lnSpc>
                <a:spcPts val="2400"/>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yksikkökustannusmallin </a:t>
            </a:r>
          </a:p>
          <a:p>
            <a:pPr marL="0" marR="0" lvl="0" indent="0" algn="l" defTabSz="914400" rtl="0" eaLnBrk="1" fontAlgn="auto" latinLnBrk="0" hangingPunct="1">
              <a:lnSpc>
                <a:spcPts val="2401"/>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mukaisesti</a:t>
            </a:r>
          </a:p>
        </p:txBody>
      </p:sp>
      <p:sp>
        <p:nvSpPr>
          <p:cNvPr id="254" name="Rectangle 254"/>
          <p:cNvSpPr/>
          <p:nvPr/>
        </p:nvSpPr>
        <p:spPr>
          <a:xfrm>
            <a:off x="1212494" y="2200803"/>
            <a:ext cx="2283938" cy="671853"/>
          </a:xfrm>
          <a:prstGeom prst="rect">
            <a:avLst/>
          </a:prstGeom>
        </p:spPr>
        <p:txBody>
          <a:bodyPr wrap="none" lIns="0" tIns="0" rIns="0" bIns="0">
            <a:spAutoFit/>
          </a:bodyPr>
          <a:lstStyle/>
          <a:p>
            <a:pPr marL="615670" marR="0" lvl="0" indent="0" algn="l" defTabSz="914400" rtl="0" eaLnBrk="1" fontAlgn="auto" latinLnBrk="0" hangingPunct="1">
              <a:lnSpc>
                <a:spcPct val="100000"/>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Palkkojen </a:t>
            </a:r>
          </a:p>
          <a:p>
            <a:pPr marL="0" marR="0" lvl="0" indent="0" algn="l" defTabSz="914400" rtl="0" eaLnBrk="1" fontAlgn="auto" latinLnBrk="0" hangingPunct="1">
              <a:lnSpc>
                <a:spcPts val="2401"/>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yksikkökustannukset</a:t>
            </a:r>
          </a:p>
        </p:txBody>
      </p:sp>
      <p:sp>
        <p:nvSpPr>
          <p:cNvPr id="255" name="Rectangle 255"/>
          <p:cNvSpPr/>
          <p:nvPr/>
        </p:nvSpPr>
        <p:spPr>
          <a:xfrm>
            <a:off x="7557769" y="2048781"/>
            <a:ext cx="1609853" cy="671284"/>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Fla</a:t>
            </a:r>
            <a:r>
              <a:rPr kumimoji="0" lang="fi-FI" sz="1992" b="0" i="0" u="none" strike="noStrike" kern="1200" cap="none" spc="627" normalizeH="0" baseline="0" noProof="0" dirty="0">
                <a:ln>
                  <a:noFill/>
                </a:ln>
                <a:solidFill>
                  <a:srgbClr val="000000"/>
                </a:solidFill>
                <a:effectLst/>
                <a:uLnTx/>
                <a:uFillTx/>
                <a:latin typeface="Tahoma"/>
                <a:ea typeface="+mn-ea"/>
                <a:cs typeface="+mn-cs"/>
              </a:rPr>
              <a:t>t</a:t>
            </a:r>
            <a:r>
              <a:rPr kumimoji="0" lang="fi-FI" sz="1992" b="0" i="0" u="none" strike="noStrike" kern="1200" cap="none" spc="0" normalizeH="0" baseline="0" noProof="0" dirty="0">
                <a:ln>
                  <a:noFill/>
                </a:ln>
                <a:solidFill>
                  <a:srgbClr val="000000"/>
                </a:solidFill>
                <a:effectLst/>
                <a:uLnTx/>
                <a:uFillTx/>
                <a:latin typeface="Tahoma"/>
                <a:ea typeface="+mn-ea"/>
                <a:cs typeface="+mn-cs"/>
              </a:rPr>
              <a:t>rat</a:t>
            </a:r>
            <a:r>
              <a:rPr kumimoji="0" lang="fi-FI" sz="1992" b="0" i="0" u="none" strike="noStrike" kern="1200" cap="none" spc="637" normalizeH="0" baseline="0" noProof="0" dirty="0">
                <a:ln>
                  <a:noFill/>
                </a:ln>
                <a:solidFill>
                  <a:srgbClr val="000000"/>
                </a:solidFill>
                <a:effectLst/>
                <a:uLnTx/>
                <a:uFillTx/>
                <a:latin typeface="Tahoma"/>
                <a:ea typeface="+mn-ea"/>
                <a:cs typeface="+mn-cs"/>
              </a:rPr>
              <a:t>e</a:t>
            </a:r>
            <a:r>
              <a:rPr kumimoji="0" lang="fi-FI" sz="1992" b="0" i="0" u="none" strike="noStrike" kern="1200" cap="none" spc="0" normalizeH="0" baseline="0" noProof="0" dirty="0">
                <a:ln>
                  <a:noFill/>
                </a:ln>
                <a:solidFill>
                  <a:srgbClr val="000000"/>
                </a:solidFill>
                <a:effectLst/>
                <a:uLnTx/>
                <a:uFillTx/>
                <a:latin typeface="Tahoma"/>
                <a:ea typeface="+mn-ea"/>
                <a:cs typeface="+mn-cs"/>
              </a:rPr>
              <a:t>40% </a:t>
            </a:r>
          </a:p>
          <a:p>
            <a:pPr marL="192405" marR="0" lvl="0" indent="0" algn="l" defTabSz="914400" rtl="0" eaLnBrk="1" fontAlgn="auto" latinLnBrk="0" hangingPunct="1">
              <a:lnSpc>
                <a:spcPts val="2400"/>
              </a:lnSpc>
              <a:spcBef>
                <a:spcPts val="0"/>
              </a:spcBef>
              <a:spcAft>
                <a:spcPts val="0"/>
              </a:spcAft>
              <a:buClrTx/>
              <a:buSzTx/>
              <a:buFontTx/>
              <a:buNone/>
              <a:tabLst/>
              <a:defRPr/>
            </a:pPr>
            <a:r>
              <a:rPr kumimoji="0" lang="fi-FI" sz="1994" b="0" i="0" u="none" strike="noStrike" kern="1200" cap="none" spc="0" normalizeH="0" baseline="0" noProof="0" dirty="0">
                <a:ln>
                  <a:noFill/>
                </a:ln>
                <a:solidFill>
                  <a:srgbClr val="000000"/>
                </a:solidFill>
                <a:effectLst/>
                <a:uLnTx/>
                <a:uFillTx/>
                <a:latin typeface="Tahoma"/>
                <a:ea typeface="+mn-ea"/>
                <a:cs typeface="+mn-cs"/>
              </a:rPr>
              <a:t>laskettuna </a:t>
            </a:r>
          </a:p>
        </p:txBody>
      </p:sp>
      <p:sp>
        <p:nvSpPr>
          <p:cNvPr id="256" name="Rectangle 256"/>
          <p:cNvSpPr/>
          <p:nvPr/>
        </p:nvSpPr>
        <p:spPr>
          <a:xfrm>
            <a:off x="7140193" y="2658635"/>
            <a:ext cx="2358822" cy="366421"/>
          </a:xfrm>
          <a:prstGeom prst="rect">
            <a:avLst/>
          </a:prstGeom>
        </p:spPr>
        <p:txBody>
          <a:bodyPr wrap="none" lIns="0" tIns="0" rIns="0" bIns="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992" b="0" i="0" u="none" strike="noStrike" kern="1200" cap="none" spc="0" normalizeH="0" baseline="0" noProof="0" dirty="0">
                <a:ln>
                  <a:noFill/>
                </a:ln>
                <a:solidFill>
                  <a:srgbClr val="000000"/>
                </a:solidFill>
                <a:effectLst/>
                <a:uLnTx/>
                <a:uFillTx/>
                <a:latin typeface="Tahoma"/>
                <a:ea typeface="+mn-ea"/>
                <a:cs typeface="+mn-cs"/>
              </a:rPr>
              <a:t>palkkakustannuksista</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06AA71-11BA-4476-BC09-3C017B0FB050}"/>
              </a:ext>
            </a:extLst>
          </p:cNvPr>
          <p:cNvSpPr>
            <a:spLocks noGrp="1"/>
          </p:cNvSpPr>
          <p:nvPr>
            <p:ph type="title"/>
          </p:nvPr>
        </p:nvSpPr>
        <p:spPr>
          <a:xfrm>
            <a:off x="838200" y="570524"/>
            <a:ext cx="10515600" cy="549478"/>
          </a:xfrm>
        </p:spPr>
        <p:txBody>
          <a:bodyPr/>
          <a:lstStyle/>
          <a:p>
            <a:r>
              <a:rPr lang="fi-FI" dirty="0" err="1"/>
              <a:t>Flat</a:t>
            </a:r>
            <a:r>
              <a:rPr lang="fi-FI" dirty="0"/>
              <a:t> </a:t>
            </a:r>
            <a:r>
              <a:rPr lang="fi-FI" dirty="0" err="1"/>
              <a:t>rate</a:t>
            </a:r>
            <a:r>
              <a:rPr lang="fi-FI" dirty="0"/>
              <a:t> 7% </a:t>
            </a:r>
            <a:r>
              <a:rPr lang="fi-FI" sz="3200" dirty="0"/>
              <a:t>-toissijainen kustannusmalli</a:t>
            </a:r>
          </a:p>
        </p:txBody>
      </p:sp>
      <p:sp>
        <p:nvSpPr>
          <p:cNvPr id="4" name="Suorakulmio: Pyöristetyt kulmat 3">
            <a:extLst>
              <a:ext uri="{FF2B5EF4-FFF2-40B4-BE49-F238E27FC236}">
                <a16:creationId xmlns:a16="http://schemas.microsoft.com/office/drawing/2014/main" id="{0817F563-07E8-4810-9DE8-5475F6CC4DA3}"/>
              </a:ext>
            </a:extLst>
          </p:cNvPr>
          <p:cNvSpPr/>
          <p:nvPr/>
        </p:nvSpPr>
        <p:spPr>
          <a:xfrm>
            <a:off x="838200" y="1485597"/>
            <a:ext cx="1812721" cy="132922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Tahoma"/>
                <a:ea typeface="+mn-ea"/>
                <a:cs typeface="+mn-cs"/>
              </a:rPr>
              <a:t>Palkkojen yksikkö-kustannukset</a:t>
            </a:r>
          </a:p>
        </p:txBody>
      </p:sp>
      <p:sp>
        <p:nvSpPr>
          <p:cNvPr id="5" name="Suorakulmio: Pyöristetyt kulmat 4">
            <a:extLst>
              <a:ext uri="{FF2B5EF4-FFF2-40B4-BE49-F238E27FC236}">
                <a16:creationId xmlns:a16="http://schemas.microsoft.com/office/drawing/2014/main" id="{C0B50CC4-93DC-4041-9947-E33708288455}"/>
              </a:ext>
            </a:extLst>
          </p:cNvPr>
          <p:cNvSpPr/>
          <p:nvPr/>
        </p:nvSpPr>
        <p:spPr>
          <a:xfrm>
            <a:off x="8666391" y="1485597"/>
            <a:ext cx="3033045" cy="132922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err="1">
                <a:ln>
                  <a:noFill/>
                </a:ln>
                <a:solidFill>
                  <a:prstClr val="black"/>
                </a:solidFill>
                <a:effectLst/>
                <a:uLnTx/>
                <a:uFillTx/>
                <a:latin typeface="Tahoma"/>
                <a:ea typeface="+mn-ea"/>
                <a:cs typeface="+mn-cs"/>
              </a:rPr>
              <a:t>Flat</a:t>
            </a:r>
            <a:r>
              <a:rPr kumimoji="0" lang="fi-FI" sz="1800" b="0" i="0" u="none" strike="noStrike" kern="1200" cap="none" spc="0" normalizeH="0" baseline="0" noProof="0" dirty="0">
                <a:ln>
                  <a:noFill/>
                </a:ln>
                <a:solidFill>
                  <a:prstClr val="black"/>
                </a:solidFill>
                <a:effectLst/>
                <a:uLnTx/>
                <a:uFillTx/>
                <a:latin typeface="Tahoma"/>
                <a:ea typeface="+mn-ea"/>
                <a:cs typeface="+mn-cs"/>
              </a:rPr>
              <a:t> </a:t>
            </a:r>
            <a:r>
              <a:rPr kumimoji="0" lang="fi-FI" sz="1800" b="0" i="0" u="none" strike="noStrike" kern="1200" cap="none" spc="0" normalizeH="0" baseline="0" noProof="0" dirty="0" err="1">
                <a:ln>
                  <a:noFill/>
                </a:ln>
                <a:solidFill>
                  <a:prstClr val="black"/>
                </a:solidFill>
                <a:effectLst/>
                <a:uLnTx/>
                <a:uFillTx/>
                <a:latin typeface="Tahoma"/>
                <a:ea typeface="+mn-ea"/>
                <a:cs typeface="+mn-cs"/>
              </a:rPr>
              <a:t>rate</a:t>
            </a:r>
            <a:r>
              <a:rPr kumimoji="0" lang="fi-FI" sz="1800" b="0" i="0" u="none" strike="noStrike" kern="1200" cap="none" spc="0" normalizeH="0" baseline="0" noProof="0" dirty="0">
                <a:ln>
                  <a:noFill/>
                </a:ln>
                <a:solidFill>
                  <a:prstClr val="black"/>
                </a:solidFill>
                <a:effectLst/>
                <a:uLnTx/>
                <a:uFillTx/>
                <a:latin typeface="Tahoma"/>
                <a:ea typeface="+mn-ea"/>
                <a:cs typeface="+mn-cs"/>
              </a:rPr>
              <a:t> 7 %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dirty="0">
                <a:ln>
                  <a:noFill/>
                </a:ln>
                <a:solidFill>
                  <a:prstClr val="black"/>
                </a:solidFill>
                <a:effectLst/>
                <a:uLnTx/>
                <a:uFillTx/>
                <a:latin typeface="Tahoma"/>
                <a:ea typeface="+mn-ea"/>
                <a:cs typeface="+mn-cs"/>
              </a:rPr>
              <a:t>laskettuna hankkeen välittömistä kustannuksista</a:t>
            </a:r>
          </a:p>
        </p:txBody>
      </p:sp>
      <p:grpSp>
        <p:nvGrpSpPr>
          <p:cNvPr id="8" name="Ryhmä 7">
            <a:extLst>
              <a:ext uri="{FF2B5EF4-FFF2-40B4-BE49-F238E27FC236}">
                <a16:creationId xmlns:a16="http://schemas.microsoft.com/office/drawing/2014/main" id="{F532AC85-429E-4C96-8243-59BCF01EC802}"/>
              </a:ext>
            </a:extLst>
          </p:cNvPr>
          <p:cNvGrpSpPr/>
          <p:nvPr/>
        </p:nvGrpSpPr>
        <p:grpSpPr>
          <a:xfrm>
            <a:off x="2865783" y="1336475"/>
            <a:ext cx="1342238" cy="1342238"/>
            <a:chOff x="4672668" y="1869176"/>
            <a:chExt cx="1342238" cy="1342238"/>
          </a:xfrm>
          <a:solidFill>
            <a:schemeClr val="accent2"/>
          </a:solidFill>
        </p:grpSpPr>
        <p:sp>
          <p:nvSpPr>
            <p:cNvPr id="6" name="Suorakulmio 5">
              <a:extLst>
                <a:ext uri="{FF2B5EF4-FFF2-40B4-BE49-F238E27FC236}">
                  <a16:creationId xmlns:a16="http://schemas.microsoft.com/office/drawing/2014/main" id="{29ED257B-10DA-4B74-9F72-3A1CA624FB76}"/>
                </a:ext>
              </a:extLst>
            </p:cNvPr>
            <p:cNvSpPr/>
            <p:nvPr/>
          </p:nvSpPr>
          <p:spPr>
            <a:xfrm>
              <a:off x="4672668" y="2407640"/>
              <a:ext cx="1342238" cy="1845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7" name="Suorakulmio 6">
              <a:extLst>
                <a:ext uri="{FF2B5EF4-FFF2-40B4-BE49-F238E27FC236}">
                  <a16:creationId xmlns:a16="http://schemas.microsoft.com/office/drawing/2014/main" id="{CCB25512-A031-4B5C-8411-229EB8783A4B}"/>
                </a:ext>
              </a:extLst>
            </p:cNvPr>
            <p:cNvSpPr/>
            <p:nvPr/>
          </p:nvSpPr>
          <p:spPr>
            <a:xfrm rot="5400000">
              <a:off x="4685433" y="2448016"/>
              <a:ext cx="1342238" cy="1845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grpSp>
      <p:grpSp>
        <p:nvGrpSpPr>
          <p:cNvPr id="9" name="Ryhmä 8">
            <a:extLst>
              <a:ext uri="{FF2B5EF4-FFF2-40B4-BE49-F238E27FC236}">
                <a16:creationId xmlns:a16="http://schemas.microsoft.com/office/drawing/2014/main" id="{AF60D7D0-6885-4B3A-B9FE-5A4F7ED5DE1A}"/>
              </a:ext>
            </a:extLst>
          </p:cNvPr>
          <p:cNvGrpSpPr/>
          <p:nvPr/>
        </p:nvGrpSpPr>
        <p:grpSpPr>
          <a:xfrm>
            <a:off x="6779878" y="1336475"/>
            <a:ext cx="1342238" cy="1342238"/>
            <a:chOff x="4672668" y="1869176"/>
            <a:chExt cx="1342238" cy="1342238"/>
          </a:xfrm>
          <a:solidFill>
            <a:schemeClr val="accent2"/>
          </a:solidFill>
        </p:grpSpPr>
        <p:sp>
          <p:nvSpPr>
            <p:cNvPr id="10" name="Suorakulmio 9">
              <a:extLst>
                <a:ext uri="{FF2B5EF4-FFF2-40B4-BE49-F238E27FC236}">
                  <a16:creationId xmlns:a16="http://schemas.microsoft.com/office/drawing/2014/main" id="{2C471203-AE82-4990-9FB9-61BC9B17A23E}"/>
                </a:ext>
              </a:extLst>
            </p:cNvPr>
            <p:cNvSpPr/>
            <p:nvPr/>
          </p:nvSpPr>
          <p:spPr>
            <a:xfrm>
              <a:off x="4672668" y="2407640"/>
              <a:ext cx="1342238" cy="1845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sp>
          <p:nvSpPr>
            <p:cNvPr id="11" name="Suorakulmio 10">
              <a:extLst>
                <a:ext uri="{FF2B5EF4-FFF2-40B4-BE49-F238E27FC236}">
                  <a16:creationId xmlns:a16="http://schemas.microsoft.com/office/drawing/2014/main" id="{171DF875-C7D9-474D-A5EA-C9A76CAD58D4}"/>
                </a:ext>
              </a:extLst>
            </p:cNvPr>
            <p:cNvSpPr/>
            <p:nvPr/>
          </p:nvSpPr>
          <p:spPr>
            <a:xfrm rot="5400000">
              <a:off x="4685433" y="2448016"/>
              <a:ext cx="1342238" cy="18455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a:noFill/>
                </a:ln>
                <a:solidFill>
                  <a:prstClr val="white"/>
                </a:solidFill>
                <a:effectLst/>
                <a:uLnTx/>
                <a:uFillTx/>
                <a:latin typeface="Tahoma"/>
                <a:ea typeface="+mn-ea"/>
                <a:cs typeface="+mn-cs"/>
              </a:endParaRPr>
            </a:p>
          </p:txBody>
        </p:sp>
      </p:grpSp>
      <p:sp>
        <p:nvSpPr>
          <p:cNvPr id="12" name="Suorakulmio: Pyöristetyt kulmat 11">
            <a:extLst>
              <a:ext uri="{FF2B5EF4-FFF2-40B4-BE49-F238E27FC236}">
                <a16:creationId xmlns:a16="http://schemas.microsoft.com/office/drawing/2014/main" id="{1E56ACD9-0525-4AF2-AE7D-D91D8D73823A}"/>
              </a:ext>
            </a:extLst>
          </p:cNvPr>
          <p:cNvSpPr/>
          <p:nvPr/>
        </p:nvSpPr>
        <p:spPr>
          <a:xfrm>
            <a:off x="4571652" y="1485597"/>
            <a:ext cx="1812721" cy="1329221"/>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800" b="0" i="0" u="none" strike="noStrike" kern="1200" cap="none" spc="0" normalizeH="0" baseline="0" noProof="0">
                <a:ln>
                  <a:noFill/>
                </a:ln>
                <a:solidFill>
                  <a:prstClr val="black"/>
                </a:solidFill>
                <a:effectLst/>
                <a:uLnTx/>
                <a:uFillTx/>
                <a:latin typeface="Tahoma"/>
                <a:ea typeface="+mn-ea"/>
                <a:cs typeface="+mn-cs"/>
              </a:rPr>
              <a:t>Muut välittömät kustannukset</a:t>
            </a:r>
          </a:p>
        </p:txBody>
      </p:sp>
      <p:sp>
        <p:nvSpPr>
          <p:cNvPr id="13" name="Tekstiruutu 12">
            <a:extLst>
              <a:ext uri="{FF2B5EF4-FFF2-40B4-BE49-F238E27FC236}">
                <a16:creationId xmlns:a16="http://schemas.microsoft.com/office/drawing/2014/main" id="{E54E6FC1-8926-4EF1-BFD9-CD1FA4CD178E}"/>
              </a:ext>
            </a:extLst>
          </p:cNvPr>
          <p:cNvSpPr txBox="1"/>
          <p:nvPr/>
        </p:nvSpPr>
        <p:spPr>
          <a:xfrm>
            <a:off x="351089" y="4043182"/>
            <a:ext cx="11453918" cy="1538883"/>
          </a:xfrm>
          <a:prstGeom prst="rect">
            <a:avLst/>
          </a:prstGeom>
          <a:noFill/>
        </p:spPr>
        <p:txBody>
          <a:bodyPr wrap="square" lIns="0" tIns="0" rIns="0" bIns="0" rtlCol="0">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Malli käytössä hankkeissa, joissa:</a:t>
            </a:r>
          </a:p>
          <a:p>
            <a:pPr marL="457200" marR="0" lvl="0" indent="-457200" algn="l" defTabSz="914400" rtl="0" eaLnBrk="1" fontAlgn="base" latinLnBrk="0" hangingPunct="1">
              <a:lnSpc>
                <a:spcPct val="100000"/>
              </a:lnSpc>
              <a:spcBef>
                <a:spcPts val="0"/>
              </a:spcBef>
              <a:spcAft>
                <a:spcPts val="0"/>
              </a:spcAft>
              <a:buClrTx/>
              <a:buSzTx/>
              <a:buFont typeface="+mj-lt"/>
              <a:buAutoNum type="arabicPeriod"/>
              <a:tabLst/>
              <a:defRPr/>
            </a:pPr>
            <a:r>
              <a:rPr kumimoji="0" lang="fi-FI"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ei ole lainkaan hankehenkilöstön palkkakustannuksia TAI</a:t>
            </a:r>
          </a:p>
          <a:p>
            <a:pPr marL="457200" marR="0" lvl="0" indent="-457200" algn="l" defTabSz="914400" rtl="0" eaLnBrk="1" fontAlgn="base" latinLnBrk="0" hangingPunct="1">
              <a:lnSpc>
                <a:spcPct val="100000"/>
              </a:lnSpc>
              <a:spcBef>
                <a:spcPts val="0"/>
              </a:spcBef>
              <a:spcAft>
                <a:spcPts val="0"/>
              </a:spcAft>
              <a:buClrTx/>
              <a:buSzTx/>
              <a:buFont typeface="+mj-lt"/>
              <a:buAutoNum type="arabicPeriod"/>
              <a:tabLst/>
              <a:defRPr/>
            </a:pPr>
            <a:r>
              <a:rPr kumimoji="0" lang="fi-FI" sz="2000" b="0" i="0" u="none" strike="noStrike" kern="1200" cap="none" spc="0" normalizeH="0" baseline="0" noProof="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ostopalvelujen </a:t>
            </a:r>
            <a:r>
              <a:rPr kumimoji="0" lang="fi-FI"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kustannukset ovat min. 30 % hankehenkilöstön palkkojen yksikkökustannuksista TAI</a:t>
            </a:r>
          </a:p>
          <a:p>
            <a:pPr marL="457200" marR="0" lvl="0" indent="-457200" algn="l" defTabSz="914400" rtl="0" eaLnBrk="1" fontAlgn="base" latinLnBrk="0" hangingPunct="1">
              <a:lnSpc>
                <a:spcPct val="100000"/>
              </a:lnSpc>
              <a:spcBef>
                <a:spcPts val="0"/>
              </a:spcBef>
              <a:spcAft>
                <a:spcPts val="0"/>
              </a:spcAft>
              <a:buClrTx/>
              <a:buSzTx/>
              <a:buFont typeface="+mj-lt"/>
              <a:buAutoNum type="arabicPeriod"/>
              <a:tabLst/>
              <a:defRPr/>
            </a:pPr>
            <a:r>
              <a:rPr kumimoji="0" lang="fi-FI"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matkakustannukset ovat vähintään 20 % hankehenkilöstön palkkojen yksikkökustannuksista</a:t>
            </a:r>
          </a:p>
        </p:txBody>
      </p:sp>
      <p:sp>
        <p:nvSpPr>
          <p:cNvPr id="16" name="Vasen aaltosulje 15">
            <a:extLst>
              <a:ext uri="{FF2B5EF4-FFF2-40B4-BE49-F238E27FC236}">
                <a16:creationId xmlns:a16="http://schemas.microsoft.com/office/drawing/2014/main" id="{B1B1C42C-11E6-47B0-878C-40E5B6C6D4A7}"/>
              </a:ext>
            </a:extLst>
          </p:cNvPr>
          <p:cNvSpPr/>
          <p:nvPr/>
        </p:nvSpPr>
        <p:spPr>
          <a:xfrm rot="16200000">
            <a:off x="3354199" y="1257875"/>
            <a:ext cx="514525" cy="3733101"/>
          </a:xfrm>
          <a:prstGeom prst="leftBrace">
            <a:avLst/>
          </a:prstGeom>
          <a:ln w="381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i-FI" sz="1800" b="0" i="0" u="none" strike="noStrike" kern="1200" cap="none" spc="0" normalizeH="0" baseline="0" noProof="0">
              <a:ln w="0"/>
              <a:solidFill>
                <a:srgbClr val="31E1E9"/>
              </a:solidFill>
              <a:effectLst>
                <a:outerShdw blurRad="38100" dist="25400" dir="5400000" algn="ctr" rotWithShape="0">
                  <a:srgbClr val="6E747A">
                    <a:alpha val="43000"/>
                  </a:srgbClr>
                </a:outerShdw>
              </a:effectLst>
              <a:uLnTx/>
              <a:uFillTx/>
              <a:latin typeface="Tahoma"/>
              <a:ea typeface="+mn-ea"/>
              <a:cs typeface="+mn-cs"/>
            </a:endParaRPr>
          </a:p>
        </p:txBody>
      </p:sp>
      <p:sp>
        <p:nvSpPr>
          <p:cNvPr id="17" name="Tekstiruutu 16">
            <a:extLst>
              <a:ext uri="{FF2B5EF4-FFF2-40B4-BE49-F238E27FC236}">
                <a16:creationId xmlns:a16="http://schemas.microsoft.com/office/drawing/2014/main" id="{50C9009D-AE81-47E4-A28D-54371573FB36}"/>
              </a:ext>
            </a:extLst>
          </p:cNvPr>
          <p:cNvSpPr txBox="1"/>
          <p:nvPr/>
        </p:nvSpPr>
        <p:spPr>
          <a:xfrm>
            <a:off x="1479479" y="3381688"/>
            <a:ext cx="4351993"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2000" b="0" i="0" u="none" strike="noStrike" kern="1200" cap="none" spc="0" normalizeH="0" baseline="0" noProof="0" dirty="0">
                <a:ln>
                  <a:noFill/>
                </a:ln>
                <a:solidFill>
                  <a:prstClr val="black"/>
                </a:solidFill>
                <a:effectLst/>
                <a:uLnTx/>
                <a:uFillTx/>
                <a:latin typeface="Tahoma"/>
                <a:ea typeface="+mn-ea"/>
                <a:cs typeface="+mn-cs"/>
              </a:rPr>
              <a:t>Välittömät kustannukset</a:t>
            </a:r>
          </a:p>
        </p:txBody>
      </p:sp>
      <p:pic>
        <p:nvPicPr>
          <p:cNvPr id="19" name="Kuva 18">
            <a:extLst>
              <a:ext uri="{FF2B5EF4-FFF2-40B4-BE49-F238E27FC236}">
                <a16:creationId xmlns:a16="http://schemas.microsoft.com/office/drawing/2014/main" id="{A3B59198-F1DA-4384-9E39-8BF415F7D5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07116" y="5801360"/>
            <a:ext cx="3291847" cy="1056640"/>
          </a:xfrm>
          <a:prstGeom prst="rect">
            <a:avLst/>
          </a:prstGeom>
        </p:spPr>
      </p:pic>
    </p:spTree>
    <p:extLst>
      <p:ext uri="{BB962C8B-B14F-4D97-AF65-F5344CB8AC3E}">
        <p14:creationId xmlns:p14="http://schemas.microsoft.com/office/powerpoint/2010/main" val="1719326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B5A3A0-4394-0781-7814-828E18E93FE8}"/>
              </a:ext>
            </a:extLst>
          </p:cNvPr>
          <p:cNvSpPr>
            <a:spLocks noGrp="1"/>
          </p:cNvSpPr>
          <p:nvPr>
            <p:ph type="title"/>
          </p:nvPr>
        </p:nvSpPr>
        <p:spPr/>
        <p:txBody>
          <a:bodyPr anchor="ctr"/>
          <a:lstStyle/>
          <a:p>
            <a:pPr algn="ctr"/>
            <a:r>
              <a:rPr lang="fi-FI" sz="4000" b="1" i="0" spc="0" baseline="0" dirty="0">
                <a:solidFill>
                  <a:srgbClr val="000000"/>
                </a:solidFill>
                <a:latin typeface="Arial" panose="020B0604020202020204" pitchFamily="34" charset="0"/>
                <a:cs typeface="Arial" panose="020B0604020202020204" pitchFamily="34" charset="0"/>
              </a:rPr>
              <a:t>Kertakorvaus </a:t>
            </a:r>
            <a:br>
              <a:rPr lang="fi-FI" sz="4000" b="1" i="0" spc="0" baseline="0" dirty="0">
                <a:solidFill>
                  <a:srgbClr val="000000"/>
                </a:solidFill>
                <a:latin typeface="Arial" panose="020B0604020202020204" pitchFamily="34" charset="0"/>
                <a:cs typeface="Arial" panose="020B0604020202020204" pitchFamily="34" charset="0"/>
              </a:rPr>
            </a:br>
            <a:endParaRPr lang="fi-FI" dirty="0"/>
          </a:p>
        </p:txBody>
      </p:sp>
      <p:sp>
        <p:nvSpPr>
          <p:cNvPr id="3" name="Sisällön paikkamerkki 2">
            <a:extLst>
              <a:ext uri="{FF2B5EF4-FFF2-40B4-BE49-F238E27FC236}">
                <a16:creationId xmlns:a16="http://schemas.microsoft.com/office/drawing/2014/main" id="{A754FAE7-C4D5-8039-B877-2F6A35EA273A}"/>
              </a:ext>
            </a:extLst>
          </p:cNvPr>
          <p:cNvSpPr>
            <a:spLocks noGrp="1"/>
          </p:cNvSpPr>
          <p:nvPr>
            <p:ph idx="1"/>
          </p:nvPr>
        </p:nvSpPr>
        <p:spPr>
          <a:xfrm>
            <a:off x="838200" y="1315092"/>
            <a:ext cx="10515600" cy="4217028"/>
          </a:xfrm>
        </p:spPr>
        <p:txBody>
          <a:bodyPr/>
          <a:lstStyle/>
          <a:p>
            <a:pPr marL="0" indent="0">
              <a:buNone/>
            </a:pPr>
            <a:r>
              <a:rPr lang="fi-FI" dirty="0"/>
              <a:t>- Kertakorvaus on tuotosperusteinen kustannusmalli</a:t>
            </a:r>
          </a:p>
          <a:p>
            <a:pPr marL="0" indent="0">
              <a:buNone/>
            </a:pPr>
            <a:r>
              <a:rPr lang="fi-FI" dirty="0"/>
              <a:t>- Tuki maksetaan tuensaajalle, mikäli hankepäätöksessä ennalta määritelty tuen maksamisen edellytyksenä oleva tuotos on todennetusti toteutunut.</a:t>
            </a:r>
          </a:p>
          <a:p>
            <a:pPr marL="0" indent="0">
              <a:buNone/>
            </a:pPr>
            <a:r>
              <a:rPr lang="fi-FI" sz="1800" b="1" dirty="0"/>
              <a:t>Kertakorvaus kehittäminen: </a:t>
            </a:r>
            <a:r>
              <a:rPr lang="fi-FI" sz="1800" dirty="0"/>
              <a:t>Hankkeet, joissa </a:t>
            </a:r>
            <a:r>
              <a:rPr lang="fi-FI" sz="1800" i="1" dirty="0"/>
              <a:t>kokonaiskustannukset</a:t>
            </a:r>
            <a:r>
              <a:rPr lang="fi-FI" sz="1800" dirty="0"/>
              <a:t> ovat enintään 200 000 euroa. Tuen hakijan on esitettävä hankehakemuksen yhteydessä yksityiskohtainen kustannusarvio perusteluineen. Kustannusarvion laatimisessa hyödynnetään yksinkertaistettuja kustannusmalleja koskevia periaatteita, kuten </a:t>
            </a:r>
            <a:r>
              <a:rPr lang="fi-FI" sz="1800" dirty="0" err="1"/>
              <a:t>flat</a:t>
            </a:r>
            <a:r>
              <a:rPr lang="fi-FI" sz="1800" dirty="0"/>
              <a:t> </a:t>
            </a:r>
            <a:r>
              <a:rPr lang="fi-FI" sz="1800" dirty="0" err="1"/>
              <a:t>rate</a:t>
            </a:r>
            <a:r>
              <a:rPr lang="fi-FI" sz="1800" dirty="0"/>
              <a:t> -osuutta.</a:t>
            </a:r>
          </a:p>
          <a:p>
            <a:pPr marL="0" indent="0">
              <a:buNone/>
            </a:pPr>
            <a:r>
              <a:rPr lang="fi-FI" sz="1800" b="1" dirty="0"/>
              <a:t>Vakioitu kertakorvaus: </a:t>
            </a:r>
            <a:r>
              <a:rPr lang="fi-FI" sz="1800" dirty="0"/>
              <a:t>Vahvistettu euromäärä </a:t>
            </a:r>
            <a:r>
              <a:rPr lang="fi-FI" sz="1800" i="1" dirty="0"/>
              <a:t>50 000 € vastaa hankkeen kokonaiskustannuksia</a:t>
            </a:r>
            <a:r>
              <a:rPr lang="fi-FI" sz="1800" dirty="0"/>
              <a:t>. Vakioidulla kertakorvauksella rahoitetaan esiselvityksiä haastavien ja laajojen teemojen edistämiseksi. Hankkeen tuloksena syntyy raportti, jossa on analysoitu ongelmaa sekä esitetty vaihtoehdot ongelman ratkaisemiseksi. Tuen hakijan ei tarvitse hakemuksessa esittää kertakorvaushankkeelle erikseen kustannusarviota. </a:t>
            </a:r>
          </a:p>
          <a:p>
            <a:pPr marL="0" indent="0">
              <a:buNone/>
            </a:pPr>
            <a:endParaRPr lang="fi-FI" dirty="0"/>
          </a:p>
          <a:p>
            <a:pPr marL="0" indent="0">
              <a:buNone/>
            </a:pPr>
            <a:endParaRPr lang="fi-FI" dirty="0"/>
          </a:p>
          <a:p>
            <a:pPr marL="0" indent="0">
              <a:buNone/>
            </a:pPr>
            <a:endParaRPr lang="fi-FI" dirty="0"/>
          </a:p>
          <a:p>
            <a:pPr marL="0" indent="0">
              <a:buNone/>
            </a:pPr>
            <a:endParaRPr lang="fi-FI" dirty="0"/>
          </a:p>
          <a:p>
            <a:endParaRPr lang="fi-FI" dirty="0"/>
          </a:p>
        </p:txBody>
      </p:sp>
    </p:spTree>
    <p:extLst>
      <p:ext uri="{BB962C8B-B14F-4D97-AF65-F5344CB8AC3E}">
        <p14:creationId xmlns:p14="http://schemas.microsoft.com/office/powerpoint/2010/main" val="305101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4DA87F3-4240-40F1-FEBE-6DDC22FFA405}"/>
              </a:ext>
            </a:extLst>
          </p:cNvPr>
          <p:cNvSpPr>
            <a:spLocks noGrp="1"/>
          </p:cNvSpPr>
          <p:nvPr>
            <p:ph type="title"/>
          </p:nvPr>
        </p:nvSpPr>
        <p:spPr/>
        <p:txBody>
          <a:bodyPr anchor="ctr"/>
          <a:lstStyle/>
          <a:p>
            <a:pPr algn="ctr"/>
            <a:r>
              <a:rPr lang="fi-FI" sz="3600" dirty="0"/>
              <a:t>Hyvä ESR+ -hakemus</a:t>
            </a:r>
          </a:p>
        </p:txBody>
      </p:sp>
      <p:sp>
        <p:nvSpPr>
          <p:cNvPr id="3" name="Sisällön paikkamerkki 2">
            <a:extLst>
              <a:ext uri="{FF2B5EF4-FFF2-40B4-BE49-F238E27FC236}">
                <a16:creationId xmlns:a16="http://schemas.microsoft.com/office/drawing/2014/main" id="{583E6AB3-5847-D523-4C3A-0245C6E2981E}"/>
              </a:ext>
            </a:extLst>
          </p:cNvPr>
          <p:cNvSpPr>
            <a:spLocks noGrp="1"/>
          </p:cNvSpPr>
          <p:nvPr>
            <p:ph idx="1"/>
          </p:nvPr>
        </p:nvSpPr>
        <p:spPr>
          <a:xfrm>
            <a:off x="910118" y="1520574"/>
            <a:ext cx="10062682" cy="4202131"/>
          </a:xfrm>
        </p:spPr>
        <p:txBody>
          <a:bodyPr/>
          <a:lstStyle/>
          <a:p>
            <a:pPr marL="0" indent="0">
              <a:buNone/>
            </a:pPr>
            <a:r>
              <a:rPr lang="fi-FI" sz="2000" dirty="0"/>
              <a:t>- Hankesuunnitelman mukaisille toimenpiteille on olemassa selkeä, kohderyhmästä lähtevä tarve.</a:t>
            </a:r>
          </a:p>
          <a:p>
            <a:pPr marL="0" indent="0">
              <a:buNone/>
            </a:pPr>
            <a:r>
              <a:rPr lang="fi-FI" sz="2000" dirty="0"/>
              <a:t>- Tavoitteet ovat selkeät ja toimenpiteet on riittävän tarkasti määritelty sekä aikataulutettu.</a:t>
            </a:r>
          </a:p>
          <a:p>
            <a:pPr>
              <a:buFontTx/>
              <a:buChar char="-"/>
            </a:pPr>
            <a:r>
              <a:rPr lang="fi-FI" sz="2000" dirty="0"/>
              <a:t>Kohderyhmä on selkeästi määritelty ja ohjautuminen hankkeeseen kuvattu.</a:t>
            </a:r>
          </a:p>
          <a:p>
            <a:pPr>
              <a:buFontTx/>
              <a:buChar char="-"/>
            </a:pPr>
            <a:r>
              <a:rPr lang="fi-FI" sz="2000" dirty="0"/>
              <a:t>Hanke vastaa ohjelman tulos- ja tuotosindikaattoreihin.</a:t>
            </a:r>
          </a:p>
          <a:p>
            <a:pPr>
              <a:buFontTx/>
              <a:buChar char="-"/>
            </a:pPr>
            <a:r>
              <a:rPr lang="fi-FI" sz="2000" dirty="0"/>
              <a:t>Hankkeen kannalta tarpeelliset kumppanit ovat sitoutuneet toimintaan (sitoumukset hakemuksen liitteeksi).</a:t>
            </a:r>
          </a:p>
          <a:p>
            <a:pPr>
              <a:buFontTx/>
              <a:buChar char="-"/>
            </a:pPr>
            <a:r>
              <a:rPr lang="fi-FI" sz="2000" dirty="0"/>
              <a:t>Kustannusarvio ja henkilöresurssit ovat oikeassa suhteessa hankkeen tavoitteisiin ja toimenpiteisiin.</a:t>
            </a:r>
          </a:p>
          <a:p>
            <a:pPr>
              <a:buFontTx/>
              <a:buChar char="-"/>
            </a:pPr>
            <a:r>
              <a:rPr lang="fi-FI" sz="2000" dirty="0"/>
              <a:t>Hakemuksella on esitetty suunnitelma toiminnan jatkumisesta ja vakiinnuttamisesta.</a:t>
            </a:r>
          </a:p>
          <a:p>
            <a:pPr>
              <a:buFontTx/>
              <a:buChar char="-"/>
            </a:pPr>
            <a:endParaRPr lang="fi-FI" sz="2000" dirty="0"/>
          </a:p>
          <a:p>
            <a:pPr>
              <a:buFontTx/>
              <a:buChar char="-"/>
            </a:pPr>
            <a:endParaRPr lang="fi-FI" sz="2000" dirty="0"/>
          </a:p>
          <a:p>
            <a:pPr>
              <a:buFontTx/>
              <a:buChar char="-"/>
            </a:pPr>
            <a:endParaRPr lang="fi-FI" sz="2000" dirty="0"/>
          </a:p>
          <a:p>
            <a:pPr marL="0" indent="0">
              <a:buNone/>
            </a:pPr>
            <a:endParaRPr lang="fi-FI" sz="2000" dirty="0"/>
          </a:p>
        </p:txBody>
      </p:sp>
    </p:spTree>
    <p:extLst>
      <p:ext uri="{BB962C8B-B14F-4D97-AF65-F5344CB8AC3E}">
        <p14:creationId xmlns:p14="http://schemas.microsoft.com/office/powerpoint/2010/main" val="1960609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94A432-219A-7761-CCE5-A5AF1A91D020}"/>
              </a:ext>
            </a:extLst>
          </p:cNvPr>
          <p:cNvSpPr>
            <a:spLocks noGrp="1"/>
          </p:cNvSpPr>
          <p:nvPr>
            <p:ph type="title"/>
          </p:nvPr>
        </p:nvSpPr>
        <p:spPr/>
        <p:txBody>
          <a:bodyPr anchor="ctr"/>
          <a:lstStyle/>
          <a:p>
            <a:pPr algn="ctr"/>
            <a:r>
              <a:rPr lang="fi-FI" sz="3200" dirty="0">
                <a:latin typeface="Arial" panose="020B0604020202020204" pitchFamily="34" charset="0"/>
                <a:cs typeface="Arial" panose="020B0604020202020204" pitchFamily="34" charset="0"/>
              </a:rPr>
              <a:t>Lisätietoa</a:t>
            </a:r>
          </a:p>
        </p:txBody>
      </p:sp>
      <p:sp>
        <p:nvSpPr>
          <p:cNvPr id="3" name="Sisällön paikkamerkki 2">
            <a:extLst>
              <a:ext uri="{FF2B5EF4-FFF2-40B4-BE49-F238E27FC236}">
                <a16:creationId xmlns:a16="http://schemas.microsoft.com/office/drawing/2014/main" id="{54FCA3E6-E440-6DC6-051D-4AABC75E36B6}"/>
              </a:ext>
            </a:extLst>
          </p:cNvPr>
          <p:cNvSpPr>
            <a:spLocks noGrp="1"/>
          </p:cNvSpPr>
          <p:nvPr>
            <p:ph idx="1"/>
          </p:nvPr>
        </p:nvSpPr>
        <p:spPr>
          <a:xfrm>
            <a:off x="838200" y="1544715"/>
            <a:ext cx="10515600" cy="3987405"/>
          </a:xfrm>
        </p:spPr>
        <p:txBody>
          <a:bodyPr/>
          <a:lstStyle/>
          <a:p>
            <a:endParaRPr lang="fi-FI" sz="1600">
              <a:latin typeface="+mj-lt"/>
            </a:endParaRPr>
          </a:p>
          <a:p>
            <a:r>
              <a:rPr lang="fi-FI" sz="1600">
                <a:latin typeface="+mj-lt"/>
              </a:rPr>
              <a:t>Rakennerahastoportaali</a:t>
            </a:r>
            <a:endParaRPr lang="fi-FI" sz="1600" dirty="0">
              <a:latin typeface="+mj-lt"/>
            </a:endParaRPr>
          </a:p>
          <a:p>
            <a:pPr marL="0" indent="0">
              <a:buNone/>
            </a:pPr>
            <a:r>
              <a:rPr lang="fi-FI" sz="1600" dirty="0">
                <a:latin typeface="+mj-lt"/>
              </a:rPr>
              <a:t> </a:t>
            </a:r>
            <a:r>
              <a:rPr lang="fi-FI" sz="1600" dirty="0">
                <a:latin typeface="+mj-lt"/>
                <a:hlinkClick r:id="rId2"/>
              </a:rPr>
              <a:t>https://rakennerahastot.fi/etusivu</a:t>
            </a:r>
            <a:endParaRPr lang="fi-FI" sz="1600" dirty="0">
              <a:latin typeface="+mj-lt"/>
            </a:endParaRPr>
          </a:p>
          <a:p>
            <a:r>
              <a:rPr lang="fi-FI" sz="1600" dirty="0">
                <a:latin typeface="+mj-lt"/>
              </a:rPr>
              <a:t>Uudistuva ja osaava Suomi 2021-2027 -ohjelma</a:t>
            </a:r>
          </a:p>
          <a:p>
            <a:pPr marL="0" indent="0">
              <a:buNone/>
            </a:pPr>
            <a:r>
              <a:rPr lang="fi-FI" sz="1600" dirty="0">
                <a:latin typeface="+mj-lt"/>
                <a:hlinkClick r:id="rId3"/>
              </a:rPr>
              <a:t>https://rakennerahastot.fi/uudistuva-ja-osaava-suomi-2021-2027</a:t>
            </a:r>
            <a:endParaRPr lang="fi-FI" sz="1600" dirty="0">
              <a:latin typeface="+mj-lt"/>
            </a:endParaRPr>
          </a:p>
          <a:p>
            <a:r>
              <a:rPr lang="fi-FI" sz="1600" dirty="0">
                <a:latin typeface="+mj-lt"/>
              </a:rPr>
              <a:t>Linkki videoihin, joissa kerrotaan hankkeiden suunnittelusta, hausta ja muusta tärkeästä</a:t>
            </a:r>
          </a:p>
          <a:p>
            <a:pPr marL="0" indent="0">
              <a:buNone/>
            </a:pPr>
            <a:r>
              <a:rPr lang="fi-FI" sz="1600" dirty="0">
                <a:latin typeface="+mj-lt"/>
                <a:hlinkClick r:id="rId4"/>
              </a:rPr>
              <a:t>https://www.youtube.com/playlist?list=PLyZsJGvjrPnjGWo_a7Su35Eyhx6LrqIUl</a:t>
            </a:r>
            <a:r>
              <a:rPr lang="fi-FI" sz="1600" dirty="0">
                <a:latin typeface="+mj-lt"/>
              </a:rPr>
              <a:t> </a:t>
            </a:r>
          </a:p>
          <a:p>
            <a:r>
              <a:rPr lang="fi-FI" sz="1600" dirty="0">
                <a:latin typeface="+mj-lt"/>
              </a:rPr>
              <a:t>Euran käyttöohje </a:t>
            </a:r>
          </a:p>
          <a:p>
            <a:pPr marL="0" indent="0">
              <a:buNone/>
            </a:pPr>
            <a:r>
              <a:rPr lang="fi-FI" sz="1600" dirty="0">
                <a:effectLst/>
                <a:latin typeface="Calibri" panose="020F0502020204030204" pitchFamily="34" charset="0"/>
                <a:hlinkClick r:id="rId5"/>
              </a:rPr>
              <a:t>https://static.eura2021.fi/ohjeet/EURA_2021_-kaytto-ohje_hakijalle_ja_hanketoteuttajalle.pdf</a:t>
            </a:r>
            <a:endParaRPr lang="fi-FI" sz="1600" dirty="0">
              <a:latin typeface="+mj-lt"/>
            </a:endParaRPr>
          </a:p>
          <a:p>
            <a:r>
              <a:rPr lang="fi-FI" sz="1600" dirty="0">
                <a:latin typeface="+mj-lt"/>
              </a:rPr>
              <a:t>Rakennerahastojen tietopalvelu</a:t>
            </a:r>
          </a:p>
          <a:p>
            <a:pPr marL="0" indent="0">
              <a:buNone/>
            </a:pPr>
            <a:endParaRPr lang="fi-FI" sz="1600" dirty="0">
              <a:latin typeface="+mj-lt"/>
            </a:endParaRPr>
          </a:p>
        </p:txBody>
      </p:sp>
    </p:spTree>
    <p:extLst>
      <p:ext uri="{BB962C8B-B14F-4D97-AF65-F5344CB8AC3E}">
        <p14:creationId xmlns:p14="http://schemas.microsoft.com/office/powerpoint/2010/main" val="1444947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51B477-F2C4-F533-F1DA-AC502585181D}"/>
              </a:ext>
            </a:extLst>
          </p:cNvPr>
          <p:cNvSpPr>
            <a:spLocks noGrp="1"/>
          </p:cNvSpPr>
          <p:nvPr>
            <p:ph type="title"/>
          </p:nvPr>
        </p:nvSpPr>
        <p:spPr>
          <a:xfrm>
            <a:off x="838200" y="1875426"/>
            <a:ext cx="10515600" cy="1033907"/>
          </a:xfrm>
        </p:spPr>
        <p:txBody>
          <a:bodyPr/>
          <a:lstStyle/>
          <a:p>
            <a:pPr algn="ctr"/>
            <a:r>
              <a:rPr lang="fi-FI" dirty="0"/>
              <a:t>KIITOS!</a:t>
            </a:r>
          </a:p>
        </p:txBody>
      </p:sp>
    </p:spTree>
    <p:extLst>
      <p:ext uri="{BB962C8B-B14F-4D97-AF65-F5344CB8AC3E}">
        <p14:creationId xmlns:p14="http://schemas.microsoft.com/office/powerpoint/2010/main" val="2205373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94A81AB-F811-44EC-B873-0C0E91DD2CF8}"/>
              </a:ext>
            </a:extLst>
          </p:cNvPr>
          <p:cNvSpPr>
            <a:spLocks noGrp="1"/>
          </p:cNvSpPr>
          <p:nvPr>
            <p:ph type="title"/>
          </p:nvPr>
        </p:nvSpPr>
        <p:spPr>
          <a:xfrm>
            <a:off x="838200" y="365125"/>
            <a:ext cx="10515600" cy="785581"/>
          </a:xfrm>
        </p:spPr>
        <p:txBody>
          <a:bodyPr anchor="ctr"/>
          <a:lstStyle/>
          <a:p>
            <a:pPr algn="ctr"/>
            <a:r>
              <a:rPr lang="fi-FI" sz="3200" dirty="0">
                <a:latin typeface="Arial" panose="020B0604020202020204" pitchFamily="34" charset="0"/>
                <a:cs typeface="Arial" panose="020B0604020202020204" pitchFamily="34" charset="0"/>
              </a:rPr>
              <a:t>Hakeminen</a:t>
            </a:r>
          </a:p>
        </p:txBody>
      </p:sp>
      <p:sp>
        <p:nvSpPr>
          <p:cNvPr id="3" name="Sisällön paikkamerkki 2">
            <a:extLst>
              <a:ext uri="{FF2B5EF4-FFF2-40B4-BE49-F238E27FC236}">
                <a16:creationId xmlns:a16="http://schemas.microsoft.com/office/drawing/2014/main" id="{4B5427D3-E17C-410C-8059-1022128D8638}"/>
              </a:ext>
            </a:extLst>
          </p:cNvPr>
          <p:cNvSpPr>
            <a:spLocks noGrp="1"/>
          </p:cNvSpPr>
          <p:nvPr>
            <p:ph idx="1"/>
          </p:nvPr>
        </p:nvSpPr>
        <p:spPr>
          <a:xfrm>
            <a:off x="616450" y="1376738"/>
            <a:ext cx="11178283" cy="4381414"/>
          </a:xfrm>
        </p:spPr>
        <p:txBody>
          <a:bodyPr/>
          <a:lstStyle/>
          <a:p>
            <a:r>
              <a:rPr lang="fi-FI" sz="2000" dirty="0"/>
              <a:t>Hakuaika päättyy 27.9.2024</a:t>
            </a:r>
          </a:p>
          <a:p>
            <a:r>
              <a:rPr lang="fi-FI" sz="2000" dirty="0"/>
              <a:t>Hakemukset tehdään EURA 2021 –järjestelmässä </a:t>
            </a:r>
            <a:r>
              <a:rPr lang="fi-FI" sz="2000" dirty="0">
                <a:hlinkClick r:id="rId2"/>
              </a:rPr>
              <a:t>https://eura2021.fi/</a:t>
            </a:r>
            <a:endParaRPr lang="fi-FI" sz="2000" dirty="0"/>
          </a:p>
          <a:p>
            <a:r>
              <a:rPr lang="fi-FI" sz="2000" dirty="0"/>
              <a:t>EURA 2021 -järjestelmän käyttäminen edellyttää vahvaa tunnistautumista Digi- ja väestötietoviraston (DVV) Suomi.fi-tunnistuspalvelun kautta sekä EURA 2021 -järjestelmän käytön oikeuttavia valtuuksia. Lisätietoja: </a:t>
            </a:r>
            <a:r>
              <a:rPr lang="fi-FI" sz="2000" dirty="0">
                <a:hlinkClick r:id="rId3"/>
              </a:rPr>
              <a:t>EURA 2021-käyttöhje </a:t>
            </a:r>
            <a:r>
              <a:rPr lang="fi-FI" sz="2000" dirty="0"/>
              <a:t>ja  </a:t>
            </a:r>
            <a:r>
              <a:rPr lang="fi-FI" sz="2000" dirty="0">
                <a:effectLst/>
                <a:cs typeface="Calibri" panose="020F0502020204030204" pitchFamily="34" charset="0"/>
                <a:hlinkClick r:id="rId4"/>
              </a:rPr>
              <a:t>https://www.suomi.fi/valtuudet</a:t>
            </a:r>
            <a:endParaRPr lang="fi-FI" sz="2000" dirty="0">
              <a:effectLst/>
              <a:cs typeface="Calibri" panose="020F0502020204030204" pitchFamily="34" charset="0"/>
            </a:endParaRPr>
          </a:p>
          <a:p>
            <a:r>
              <a:rPr lang="fi-FI" sz="2000" dirty="0"/>
              <a:t>ESAELY-081 Pohjois-Savon ESR+ -hankehaku (2/2024)</a:t>
            </a:r>
          </a:p>
          <a:p>
            <a:r>
              <a:rPr lang="fi-FI" sz="2000" dirty="0"/>
              <a:t>ESAELY-082 Pohjois-Karjalan ESR+ -hankehaku (2/2024)</a:t>
            </a:r>
          </a:p>
          <a:p>
            <a:r>
              <a:rPr lang="fi-FI" sz="2000" dirty="0"/>
              <a:t>ESAELY-083 Etelä-Savon ESR+ -hankehaku (2/2024)</a:t>
            </a:r>
          </a:p>
          <a:p>
            <a:pPr marL="0" indent="0">
              <a:buNone/>
            </a:pPr>
            <a:endParaRPr lang="fi-FI" sz="2000" dirty="0"/>
          </a:p>
          <a:p>
            <a:pPr marL="0" indent="0">
              <a:buNone/>
            </a:pPr>
            <a:r>
              <a:rPr lang="fi-FI" sz="2000" dirty="0"/>
              <a:t>Viranomaiskäsittelyyn jätettyjä hakemuksia ei voi siirtää toiseen hakuun eikä toiselle rahoittajalle.</a:t>
            </a:r>
          </a:p>
          <a:p>
            <a:pPr marL="0" indent="0">
              <a:buNone/>
            </a:pPr>
            <a:endParaRPr lang="fi-FI" dirty="0"/>
          </a:p>
        </p:txBody>
      </p:sp>
    </p:spTree>
    <p:extLst>
      <p:ext uri="{BB962C8B-B14F-4D97-AF65-F5344CB8AC3E}">
        <p14:creationId xmlns:p14="http://schemas.microsoft.com/office/powerpoint/2010/main" val="2770827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F1D73BD-E930-B4D3-8B01-3F64D9D17330}"/>
              </a:ext>
            </a:extLst>
          </p:cNvPr>
          <p:cNvSpPr>
            <a:spLocks noGrp="1"/>
          </p:cNvSpPr>
          <p:nvPr>
            <p:ph type="title"/>
          </p:nvPr>
        </p:nvSpPr>
        <p:spPr/>
        <p:txBody>
          <a:bodyPr anchor="ctr"/>
          <a:lstStyle/>
          <a:p>
            <a:pPr algn="ctr"/>
            <a:r>
              <a:rPr lang="fi-FI" sz="3200" dirty="0">
                <a:latin typeface="Arial" panose="020B0604020202020204" pitchFamily="34" charset="0"/>
                <a:cs typeface="Arial" panose="020B0604020202020204" pitchFamily="34" charset="0"/>
              </a:rPr>
              <a:t>Rahoitus</a:t>
            </a:r>
          </a:p>
        </p:txBody>
      </p:sp>
      <p:sp>
        <p:nvSpPr>
          <p:cNvPr id="3" name="Sisällön paikkamerkki 2">
            <a:extLst>
              <a:ext uri="{FF2B5EF4-FFF2-40B4-BE49-F238E27FC236}">
                <a16:creationId xmlns:a16="http://schemas.microsoft.com/office/drawing/2014/main" id="{D7244540-E84D-E4D2-75B6-5615412FF60F}"/>
              </a:ext>
            </a:extLst>
          </p:cNvPr>
          <p:cNvSpPr>
            <a:spLocks noGrp="1"/>
          </p:cNvSpPr>
          <p:nvPr>
            <p:ph idx="1"/>
          </p:nvPr>
        </p:nvSpPr>
        <p:spPr>
          <a:xfrm>
            <a:off x="838200" y="1526959"/>
            <a:ext cx="10515600" cy="4466799"/>
          </a:xfrm>
        </p:spPr>
        <p:txBody>
          <a:bodyPr/>
          <a:lstStyle/>
          <a:p>
            <a:r>
              <a:rPr lang="fi-FI" sz="2000" dirty="0"/>
              <a:t>Tukitaso pääsääntöisesti 80 % kokonaiskustannuksista</a:t>
            </a:r>
          </a:p>
          <a:p>
            <a:r>
              <a:rPr lang="fi-FI" sz="2000" dirty="0"/>
              <a:t>Tuen hakijan on itse osallistuttava hankkeen rahoitukseen omarahoitusosuudella</a:t>
            </a:r>
          </a:p>
          <a:p>
            <a:r>
              <a:rPr lang="fi-FI" sz="2000" dirty="0"/>
              <a:t>Hankkeessa voi olla myös ulkopuolista kunta-, muuta julkista tai yksityistä rahoitusta</a:t>
            </a:r>
          </a:p>
          <a:p>
            <a:r>
              <a:rPr lang="fi-FI" sz="2000" dirty="0"/>
              <a:t>Rahoitusta on varattu tässä haussa seuraavasti:</a:t>
            </a:r>
          </a:p>
          <a:p>
            <a:endParaRPr lang="fi-FI" sz="2000" dirty="0"/>
          </a:p>
          <a:p>
            <a:endParaRPr lang="fi-FI" sz="2000" dirty="0"/>
          </a:p>
          <a:p>
            <a:pPr rtl="0" fontAlgn="ctr">
              <a:spcBef>
                <a:spcPts val="0"/>
              </a:spcBef>
              <a:spcAft>
                <a:spcPts val="0"/>
              </a:spcAft>
              <a:buFont typeface="Arial" panose="020B0604020202020204" pitchFamily="34" charset="0"/>
              <a:buChar char="•"/>
            </a:pPr>
            <a:endParaRPr lang="fi-FI" dirty="0"/>
          </a:p>
        </p:txBody>
      </p:sp>
      <p:graphicFrame>
        <p:nvGraphicFramePr>
          <p:cNvPr id="5" name="Taulukko 4">
            <a:extLst>
              <a:ext uri="{FF2B5EF4-FFF2-40B4-BE49-F238E27FC236}">
                <a16:creationId xmlns:a16="http://schemas.microsoft.com/office/drawing/2014/main" id="{6C246008-9D80-5830-D603-9C9AE632A2F1}"/>
              </a:ext>
            </a:extLst>
          </p:cNvPr>
          <p:cNvGraphicFramePr>
            <a:graphicFrameLocks noGrp="1"/>
          </p:cNvGraphicFramePr>
          <p:nvPr>
            <p:extLst>
              <p:ext uri="{D42A27DB-BD31-4B8C-83A1-F6EECF244321}">
                <p14:modId xmlns:p14="http://schemas.microsoft.com/office/powerpoint/2010/main" val="3603859202"/>
              </p:ext>
            </p:extLst>
          </p:nvPr>
        </p:nvGraphicFramePr>
        <p:xfrm>
          <a:off x="955829" y="3338603"/>
          <a:ext cx="10280342" cy="2307896"/>
        </p:xfrm>
        <a:graphic>
          <a:graphicData uri="http://schemas.openxmlformats.org/drawingml/2006/table">
            <a:tbl>
              <a:tblPr firstRow="1" bandRow="1">
                <a:tableStyleId>{5C22544A-7EE6-4342-B048-85BDC9FD1C3A}</a:tableStyleId>
              </a:tblPr>
              <a:tblGrid>
                <a:gridCol w="3630967">
                  <a:extLst>
                    <a:ext uri="{9D8B030D-6E8A-4147-A177-3AD203B41FA5}">
                      <a16:colId xmlns:a16="http://schemas.microsoft.com/office/drawing/2014/main" val="1937515397"/>
                    </a:ext>
                  </a:extLst>
                </a:gridCol>
                <a:gridCol w="2059619">
                  <a:extLst>
                    <a:ext uri="{9D8B030D-6E8A-4147-A177-3AD203B41FA5}">
                      <a16:colId xmlns:a16="http://schemas.microsoft.com/office/drawing/2014/main" val="94654671"/>
                    </a:ext>
                  </a:extLst>
                </a:gridCol>
                <a:gridCol w="2104008">
                  <a:extLst>
                    <a:ext uri="{9D8B030D-6E8A-4147-A177-3AD203B41FA5}">
                      <a16:colId xmlns:a16="http://schemas.microsoft.com/office/drawing/2014/main" val="1635209383"/>
                    </a:ext>
                  </a:extLst>
                </a:gridCol>
                <a:gridCol w="2485748">
                  <a:extLst>
                    <a:ext uri="{9D8B030D-6E8A-4147-A177-3AD203B41FA5}">
                      <a16:colId xmlns:a16="http://schemas.microsoft.com/office/drawing/2014/main" val="1287265281"/>
                    </a:ext>
                  </a:extLst>
                </a:gridCol>
              </a:tblGrid>
              <a:tr h="447434">
                <a:tc>
                  <a:txBody>
                    <a:bodyPr/>
                    <a:lstStyle/>
                    <a:p>
                      <a:endParaRPr lang="fi-FI" dirty="0"/>
                    </a:p>
                  </a:txBody>
                  <a:tcPr/>
                </a:tc>
                <a:tc>
                  <a:txBody>
                    <a:bodyPr/>
                    <a:lstStyle/>
                    <a:p>
                      <a:r>
                        <a:rPr lang="fi-FI" dirty="0"/>
                        <a:t>Pohjois-Karjala</a:t>
                      </a:r>
                    </a:p>
                  </a:txBody>
                  <a:tcPr/>
                </a:tc>
                <a:tc>
                  <a:txBody>
                    <a:bodyPr/>
                    <a:lstStyle/>
                    <a:p>
                      <a:r>
                        <a:rPr lang="fi-FI" dirty="0"/>
                        <a:t>Pohjois-Savo</a:t>
                      </a:r>
                    </a:p>
                  </a:txBody>
                  <a:tcPr/>
                </a:tc>
                <a:tc>
                  <a:txBody>
                    <a:bodyPr/>
                    <a:lstStyle/>
                    <a:p>
                      <a:r>
                        <a:rPr lang="fi-FI" dirty="0"/>
                        <a:t>Etelä-Savo</a:t>
                      </a:r>
                    </a:p>
                  </a:txBody>
                  <a:tcPr/>
                </a:tc>
                <a:extLst>
                  <a:ext uri="{0D108BD9-81ED-4DB2-BD59-A6C34878D82A}">
                    <a16:rowId xmlns:a16="http://schemas.microsoft.com/office/drawing/2014/main" val="1517347187"/>
                  </a:ext>
                </a:extLst>
              </a:tr>
              <a:tr h="447434">
                <a:tc>
                  <a:txBody>
                    <a:bodyPr/>
                    <a:lstStyle/>
                    <a:p>
                      <a:r>
                        <a:rPr lang="fi-FI" dirty="0"/>
                        <a:t>4.1 Polkuja töihin</a:t>
                      </a:r>
                    </a:p>
                  </a:txBody>
                  <a:tcPr/>
                </a:tc>
                <a:tc>
                  <a:txBody>
                    <a:bodyPr/>
                    <a:lstStyle/>
                    <a:p>
                      <a:r>
                        <a:rPr lang="fi-FI" dirty="0"/>
                        <a:t>2 M€</a:t>
                      </a:r>
                    </a:p>
                  </a:txBody>
                  <a:tcPr/>
                </a:tc>
                <a:tc>
                  <a:txBody>
                    <a:bodyPr/>
                    <a:lstStyle/>
                    <a:p>
                      <a:r>
                        <a:rPr lang="fi-FI" dirty="0"/>
                        <a:t>3 M€</a:t>
                      </a:r>
                    </a:p>
                  </a:txBody>
                  <a:tcPr/>
                </a:tc>
                <a:tc>
                  <a:txBody>
                    <a:bodyPr/>
                    <a:lstStyle/>
                    <a:p>
                      <a:r>
                        <a:rPr lang="fi-FI" dirty="0"/>
                        <a:t>3 M€</a:t>
                      </a:r>
                    </a:p>
                  </a:txBody>
                  <a:tcPr/>
                </a:tc>
                <a:extLst>
                  <a:ext uri="{0D108BD9-81ED-4DB2-BD59-A6C34878D82A}">
                    <a16:rowId xmlns:a16="http://schemas.microsoft.com/office/drawing/2014/main" val="3638190274"/>
                  </a:ext>
                </a:extLst>
              </a:tr>
              <a:tr h="447434">
                <a:tc>
                  <a:txBody>
                    <a:bodyPr/>
                    <a:lstStyle/>
                    <a:p>
                      <a:r>
                        <a:rPr lang="fi-FI" dirty="0"/>
                        <a:t>4.2 Uutta osaamista työelämään</a:t>
                      </a:r>
                    </a:p>
                  </a:txBody>
                  <a:tcPr/>
                </a:tc>
                <a:tc>
                  <a:txBody>
                    <a:bodyPr/>
                    <a:lstStyle/>
                    <a:p>
                      <a:r>
                        <a:rPr lang="fi-FI" dirty="0"/>
                        <a:t>1 M€</a:t>
                      </a:r>
                    </a:p>
                  </a:txBody>
                  <a:tcPr/>
                </a:tc>
                <a:tc>
                  <a:txBody>
                    <a:bodyPr/>
                    <a:lstStyle/>
                    <a:p>
                      <a:pPr algn="l"/>
                      <a:r>
                        <a:rPr lang="fi-FI" sz="2800" b="1" dirty="0">
                          <a:solidFill>
                            <a:srgbClr val="FF0000"/>
                          </a:solidFill>
                        </a:rPr>
                        <a:t>-</a:t>
                      </a:r>
                    </a:p>
                  </a:txBody>
                  <a:tcPr/>
                </a:tc>
                <a:tc>
                  <a:txBody>
                    <a:bodyPr/>
                    <a:lstStyle/>
                    <a:p>
                      <a:r>
                        <a:rPr lang="fi-FI" dirty="0"/>
                        <a:t>3 M€</a:t>
                      </a:r>
                    </a:p>
                  </a:txBody>
                  <a:tcPr/>
                </a:tc>
                <a:extLst>
                  <a:ext uri="{0D108BD9-81ED-4DB2-BD59-A6C34878D82A}">
                    <a16:rowId xmlns:a16="http://schemas.microsoft.com/office/drawing/2014/main" val="2182965472"/>
                  </a:ext>
                </a:extLst>
              </a:tr>
              <a:tr h="447434">
                <a:tc>
                  <a:txBody>
                    <a:bodyPr/>
                    <a:lstStyle/>
                    <a:p>
                      <a:r>
                        <a:rPr lang="fi-FI" dirty="0"/>
                        <a:t>4.3 Yhdenvertaiseen osallisuuteen</a:t>
                      </a:r>
                    </a:p>
                  </a:txBody>
                  <a:tcPr/>
                </a:tc>
                <a:tc>
                  <a:txBody>
                    <a:bodyPr/>
                    <a:lstStyle/>
                    <a:p>
                      <a:r>
                        <a:rPr lang="fi-FI" dirty="0"/>
                        <a:t>1 M€</a:t>
                      </a:r>
                    </a:p>
                  </a:txBody>
                  <a:tcPr/>
                </a:tc>
                <a:tc>
                  <a:txBody>
                    <a:bodyPr/>
                    <a:lstStyle/>
                    <a:p>
                      <a:r>
                        <a:rPr lang="fi-FI" dirty="0"/>
                        <a:t>1 M€</a:t>
                      </a:r>
                    </a:p>
                  </a:txBody>
                  <a:tcPr/>
                </a:tc>
                <a:tc>
                  <a:txBody>
                    <a:bodyPr/>
                    <a:lstStyle/>
                    <a:p>
                      <a:r>
                        <a:rPr lang="fi-FI" dirty="0"/>
                        <a:t>2 M€</a:t>
                      </a:r>
                    </a:p>
                  </a:txBody>
                  <a:tcPr/>
                </a:tc>
                <a:extLst>
                  <a:ext uri="{0D108BD9-81ED-4DB2-BD59-A6C34878D82A}">
                    <a16:rowId xmlns:a16="http://schemas.microsoft.com/office/drawing/2014/main" val="1960797183"/>
                  </a:ext>
                </a:extLst>
              </a:tr>
              <a:tr h="447434">
                <a:tc>
                  <a:txBody>
                    <a:bodyPr/>
                    <a:lstStyle/>
                    <a:p>
                      <a:r>
                        <a:rPr lang="fi-FI" dirty="0"/>
                        <a:t>Yhteensä</a:t>
                      </a:r>
                    </a:p>
                  </a:txBody>
                  <a:tcPr/>
                </a:tc>
                <a:tc>
                  <a:txBody>
                    <a:bodyPr/>
                    <a:lstStyle/>
                    <a:p>
                      <a:r>
                        <a:rPr lang="fi-FI" dirty="0"/>
                        <a:t>4 M€</a:t>
                      </a:r>
                    </a:p>
                  </a:txBody>
                  <a:tcPr/>
                </a:tc>
                <a:tc>
                  <a:txBody>
                    <a:bodyPr/>
                    <a:lstStyle/>
                    <a:p>
                      <a:r>
                        <a:rPr lang="fi-FI" dirty="0"/>
                        <a:t>4 M€</a:t>
                      </a:r>
                    </a:p>
                  </a:txBody>
                  <a:tcPr/>
                </a:tc>
                <a:tc>
                  <a:txBody>
                    <a:bodyPr/>
                    <a:lstStyle/>
                    <a:p>
                      <a:r>
                        <a:rPr lang="fi-FI" dirty="0"/>
                        <a:t>8 M€</a:t>
                      </a:r>
                    </a:p>
                  </a:txBody>
                  <a:tcPr/>
                </a:tc>
                <a:extLst>
                  <a:ext uri="{0D108BD9-81ED-4DB2-BD59-A6C34878D82A}">
                    <a16:rowId xmlns:a16="http://schemas.microsoft.com/office/drawing/2014/main" val="1994302539"/>
                  </a:ext>
                </a:extLst>
              </a:tr>
            </a:tbl>
          </a:graphicData>
        </a:graphic>
      </p:graphicFrame>
    </p:spTree>
    <p:extLst>
      <p:ext uri="{BB962C8B-B14F-4D97-AF65-F5344CB8AC3E}">
        <p14:creationId xmlns:p14="http://schemas.microsoft.com/office/powerpoint/2010/main" val="1198262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8BB99B-1EE2-4D21-A240-B5497E1CEFA2}"/>
              </a:ext>
            </a:extLst>
          </p:cNvPr>
          <p:cNvSpPr>
            <a:spLocks noGrp="1"/>
          </p:cNvSpPr>
          <p:nvPr>
            <p:ph type="title"/>
          </p:nvPr>
        </p:nvSpPr>
        <p:spPr>
          <a:xfrm>
            <a:off x="838200" y="365126"/>
            <a:ext cx="10515600" cy="621194"/>
          </a:xfrm>
        </p:spPr>
        <p:txBody>
          <a:bodyPr/>
          <a:lstStyle/>
          <a:p>
            <a:pPr algn="ctr"/>
            <a:r>
              <a:rPr lang="fi-FI" sz="3200" dirty="0">
                <a:latin typeface="Arial" panose="020B0604020202020204" pitchFamily="34" charset="0"/>
                <a:cs typeface="Arial" panose="020B0604020202020204" pitchFamily="34" charset="0"/>
              </a:rPr>
              <a:t>4.1 Polkuja töihin</a:t>
            </a:r>
          </a:p>
        </p:txBody>
      </p:sp>
      <p:sp>
        <p:nvSpPr>
          <p:cNvPr id="3" name="Sisällön paikkamerkki 2">
            <a:extLst>
              <a:ext uri="{FF2B5EF4-FFF2-40B4-BE49-F238E27FC236}">
                <a16:creationId xmlns:a16="http://schemas.microsoft.com/office/drawing/2014/main" id="{F7CA7DAE-28AE-4F69-B597-F27FE1561096}"/>
              </a:ext>
            </a:extLst>
          </p:cNvPr>
          <p:cNvSpPr>
            <a:spLocks noGrp="1"/>
          </p:cNvSpPr>
          <p:nvPr>
            <p:ph idx="1"/>
          </p:nvPr>
        </p:nvSpPr>
        <p:spPr>
          <a:xfrm>
            <a:off x="1019175" y="1191802"/>
            <a:ext cx="10515600" cy="4500080"/>
          </a:xfrm>
        </p:spPr>
        <p:txBody>
          <a:bodyPr/>
          <a:lstStyle/>
          <a:p>
            <a:pPr marL="0" indent="0" algn="l" rtl="0">
              <a:buNone/>
            </a:pPr>
            <a:endParaRPr lang="fi-FI" sz="1600" b="0" i="0" dirty="0">
              <a:solidFill>
                <a:srgbClr val="0E2954"/>
              </a:solidFill>
              <a:effectLst/>
              <a:latin typeface="Source Sans Pro" panose="020B0503030403020204" pitchFamily="34" charset="0"/>
            </a:endParaRP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työttömien työllistymistä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työvoiman </a:t>
            </a:r>
            <a:r>
              <a:rPr lang="fi-FI" sz="1800" b="0" i="0" dirty="0" err="1">
                <a:effectLst/>
                <a:latin typeface="Tahoma" panose="020B0604030504040204" pitchFamily="34" charset="0"/>
                <a:ea typeface="Tahoma" panose="020B0604030504040204" pitchFamily="34" charset="0"/>
                <a:cs typeface="Tahoma" panose="020B0604030504040204" pitchFamily="34" charset="0"/>
              </a:rPr>
              <a:t>kohtaannon</a:t>
            </a:r>
            <a:r>
              <a:rPr lang="fi-FI" sz="1800" b="0" i="0" dirty="0">
                <a:effectLst/>
                <a:latin typeface="Tahoma" panose="020B0604030504040204" pitchFamily="34" charset="0"/>
                <a:ea typeface="Tahoma" panose="020B0604030504040204" pitchFamily="34" charset="0"/>
                <a:cs typeface="Tahoma" panose="020B0604030504040204" pitchFamily="34" charset="0"/>
              </a:rPr>
              <a:t> parantamista muutos- ja täydennyskoulutuksilla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Vahvistetaan itsensä työllistäjien mahdollisuuksia työllistyä mm. luovilla aloilla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Lisätään rekrytointivaikeuksista kärsivillä aloilla työnantajien työnantajaosaamista ja työpaikkojen tunnettavuutta ja vetovoimaa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työnantajien valmiutta vastaanottaa ulkomaalaisia työntekijöitä ja harjoittelijoita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Tuetaan yritysten ja työnantajien osaamista työmahdollisuuksien ja tehtävien muokkaamisessa ja osittamisessa etenkin työelämään palaavien, </a:t>
            </a:r>
            <a:r>
              <a:rPr lang="fi-FI" sz="1800" b="0" i="0" dirty="0" err="1">
                <a:effectLst/>
                <a:latin typeface="Tahoma" panose="020B0604030504040204" pitchFamily="34" charset="0"/>
                <a:ea typeface="Tahoma" panose="020B0604030504040204" pitchFamily="34" charset="0"/>
                <a:cs typeface="Tahoma" panose="020B0604030504040204" pitchFamily="34" charset="0"/>
              </a:rPr>
              <a:t>täsmätyökykyisten</a:t>
            </a:r>
            <a:r>
              <a:rPr lang="fi-FI" sz="1800" b="0" i="0" dirty="0">
                <a:effectLst/>
                <a:latin typeface="Tahoma" panose="020B0604030504040204" pitchFamily="34" charset="0"/>
                <a:ea typeface="Tahoma" panose="020B0604030504040204" pitchFamily="34" charset="0"/>
                <a:cs typeface="Tahoma" panose="020B0604030504040204" pitchFamily="34" charset="0"/>
              </a:rPr>
              <a:t> ja aliedustettujen ryhmien osalta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Tuetaan työllisyyden palvelupolkujen saumattomuutta ja työllisyyden ekosysteemin kehittämistä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yhteiskunnallisten yritysten edellytyksiä toimia työllistymisväylänä </a:t>
            </a:r>
          </a:p>
          <a:p>
            <a:pPr marL="0" indent="0">
              <a:buNone/>
            </a:pPr>
            <a:endParaRPr lang="fi-FI" dirty="0"/>
          </a:p>
        </p:txBody>
      </p:sp>
    </p:spTree>
    <p:extLst>
      <p:ext uri="{BB962C8B-B14F-4D97-AF65-F5344CB8AC3E}">
        <p14:creationId xmlns:p14="http://schemas.microsoft.com/office/powerpoint/2010/main" val="36777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A46035-E2E8-BC4D-A14B-338488DB188B}"/>
              </a:ext>
            </a:extLst>
          </p:cNvPr>
          <p:cNvSpPr>
            <a:spLocks noGrp="1"/>
          </p:cNvSpPr>
          <p:nvPr>
            <p:ph type="title"/>
          </p:nvPr>
        </p:nvSpPr>
        <p:spPr/>
        <p:txBody>
          <a:bodyPr/>
          <a:lstStyle/>
          <a:p>
            <a:pPr algn="ctr"/>
            <a:r>
              <a:rPr lang="fi-FI" sz="3200" dirty="0">
                <a:latin typeface="Arial" panose="020B0604020202020204" pitchFamily="34" charset="0"/>
                <a:cs typeface="Arial" panose="020B0604020202020204" pitchFamily="34" charset="0"/>
              </a:rPr>
              <a:t>4.1 Polkuja töihin: indikaattoritavoite 2029</a:t>
            </a:r>
            <a:br>
              <a:rPr lang="fi-FI" sz="3200" dirty="0">
                <a:latin typeface="Arial" panose="020B0604020202020204" pitchFamily="34" charset="0"/>
                <a:cs typeface="Arial" panose="020B0604020202020204" pitchFamily="34" charset="0"/>
              </a:rPr>
            </a:br>
            <a:r>
              <a:rPr lang="fi-FI" sz="3200" dirty="0">
                <a:latin typeface="Arial" panose="020B0604020202020204" pitchFamily="34" charset="0"/>
                <a:cs typeface="Arial" panose="020B0604020202020204" pitchFamily="34" charset="0"/>
              </a:rPr>
              <a:t>Itä-Suomi</a:t>
            </a:r>
          </a:p>
        </p:txBody>
      </p:sp>
      <p:graphicFrame>
        <p:nvGraphicFramePr>
          <p:cNvPr id="11" name="Taulukko 11">
            <a:extLst>
              <a:ext uri="{FF2B5EF4-FFF2-40B4-BE49-F238E27FC236}">
                <a16:creationId xmlns:a16="http://schemas.microsoft.com/office/drawing/2014/main" id="{72D1CE55-BEA3-46F9-2F30-C1DCE6F01699}"/>
              </a:ext>
            </a:extLst>
          </p:cNvPr>
          <p:cNvGraphicFramePr>
            <a:graphicFrameLocks noGrp="1"/>
          </p:cNvGraphicFramePr>
          <p:nvPr>
            <p:ph idx="1"/>
            <p:extLst>
              <p:ext uri="{D42A27DB-BD31-4B8C-83A1-F6EECF244321}">
                <p14:modId xmlns:p14="http://schemas.microsoft.com/office/powerpoint/2010/main" val="1891129002"/>
              </p:ext>
            </p:extLst>
          </p:nvPr>
        </p:nvGraphicFramePr>
        <p:xfrm>
          <a:off x="838200" y="2190750"/>
          <a:ext cx="4889500" cy="3669629"/>
        </p:xfrm>
        <a:graphic>
          <a:graphicData uri="http://schemas.openxmlformats.org/drawingml/2006/table">
            <a:tbl>
              <a:tblPr firstRow="1" bandRow="1">
                <a:tableStyleId>{5C22544A-7EE6-4342-B048-85BDC9FD1C3A}</a:tableStyleId>
              </a:tblPr>
              <a:tblGrid>
                <a:gridCol w="3466672">
                  <a:extLst>
                    <a:ext uri="{9D8B030D-6E8A-4147-A177-3AD203B41FA5}">
                      <a16:colId xmlns:a16="http://schemas.microsoft.com/office/drawing/2014/main" val="4203680750"/>
                    </a:ext>
                  </a:extLst>
                </a:gridCol>
                <a:gridCol w="1422828">
                  <a:extLst>
                    <a:ext uri="{9D8B030D-6E8A-4147-A177-3AD203B41FA5}">
                      <a16:colId xmlns:a16="http://schemas.microsoft.com/office/drawing/2014/main" val="3974104506"/>
                    </a:ext>
                  </a:extLst>
                </a:gridCol>
              </a:tblGrid>
              <a:tr h="220658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kern="1200" dirty="0">
                          <a:solidFill>
                            <a:srgbClr val="000000"/>
                          </a:solidFill>
                          <a:effectLst/>
                        </a:rPr>
                        <a:t>Työttömät, mukaan lukien pitkäaikaistyöttömät</a:t>
                      </a:r>
                    </a:p>
                    <a:p>
                      <a:endParaRPr lang="fi-F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dirty="0">
                          <a:solidFill>
                            <a:schemeClr val="tx1"/>
                          </a:solidFill>
                        </a:rPr>
                        <a:t>11 520</a:t>
                      </a:r>
                    </a:p>
                    <a:p>
                      <a:endParaRPr lang="fi-FI" b="1" dirty="0">
                        <a:solidFill>
                          <a:schemeClr val="tx1"/>
                        </a:solidFill>
                      </a:endParaRPr>
                    </a:p>
                  </a:txBody>
                  <a:tcPr/>
                </a:tc>
                <a:extLst>
                  <a:ext uri="{0D108BD9-81ED-4DB2-BD59-A6C34878D82A}">
                    <a16:rowId xmlns:a16="http://schemas.microsoft.com/office/drawing/2014/main" val="3370022422"/>
                  </a:ext>
                </a:extLst>
              </a:tr>
              <a:tr h="404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kern="1200" dirty="0">
                          <a:solidFill>
                            <a:srgbClr val="000000"/>
                          </a:solidFill>
                          <a:effectLst/>
                        </a:rPr>
                        <a:t>Kansallisella, alueellisella tai paikallisella tasolla tuettujen viranomaisten tai julkisten palvelujen lukumäärä</a:t>
                      </a:r>
                    </a:p>
                    <a:p>
                      <a:endParaRPr lang="fi-FI"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dirty="0">
                          <a:solidFill>
                            <a:schemeClr val="tx1"/>
                          </a:solidFill>
                        </a:rPr>
                        <a:t>17</a:t>
                      </a:r>
                      <a:endParaRPr lang="fi-FI" b="1" dirty="0">
                        <a:solidFill>
                          <a:schemeClr val="tx1"/>
                        </a:solidFill>
                      </a:endParaRPr>
                    </a:p>
                    <a:p>
                      <a:endParaRPr lang="fi-FI" b="1" dirty="0"/>
                    </a:p>
                  </a:txBody>
                  <a:tcPr/>
                </a:tc>
                <a:extLst>
                  <a:ext uri="{0D108BD9-81ED-4DB2-BD59-A6C34878D82A}">
                    <a16:rowId xmlns:a16="http://schemas.microsoft.com/office/drawing/2014/main" val="4151307598"/>
                  </a:ext>
                </a:extLst>
              </a:tr>
            </a:tbl>
          </a:graphicData>
        </a:graphic>
      </p:graphicFrame>
      <p:graphicFrame>
        <p:nvGraphicFramePr>
          <p:cNvPr id="12" name="Taulukko 12">
            <a:extLst>
              <a:ext uri="{FF2B5EF4-FFF2-40B4-BE49-F238E27FC236}">
                <a16:creationId xmlns:a16="http://schemas.microsoft.com/office/drawing/2014/main" id="{72853270-8134-7DE5-827A-8F3BE054AF63}"/>
              </a:ext>
            </a:extLst>
          </p:cNvPr>
          <p:cNvGraphicFramePr>
            <a:graphicFrameLocks noGrp="1"/>
          </p:cNvGraphicFramePr>
          <p:nvPr>
            <p:ph idx="10"/>
            <p:extLst>
              <p:ext uri="{D42A27DB-BD31-4B8C-83A1-F6EECF244321}">
                <p14:modId xmlns:p14="http://schemas.microsoft.com/office/powerpoint/2010/main" val="2116983109"/>
              </p:ext>
            </p:extLst>
          </p:nvPr>
        </p:nvGraphicFramePr>
        <p:xfrm>
          <a:off x="6230938" y="2190750"/>
          <a:ext cx="4889500" cy="3017520"/>
        </p:xfrm>
        <a:graphic>
          <a:graphicData uri="http://schemas.openxmlformats.org/drawingml/2006/table">
            <a:tbl>
              <a:tblPr firstRow="1" bandRow="1">
                <a:tableStyleId>{5C22544A-7EE6-4342-B048-85BDC9FD1C3A}</a:tableStyleId>
              </a:tblPr>
              <a:tblGrid>
                <a:gridCol w="3827462">
                  <a:extLst>
                    <a:ext uri="{9D8B030D-6E8A-4147-A177-3AD203B41FA5}">
                      <a16:colId xmlns:a16="http://schemas.microsoft.com/office/drawing/2014/main" val="3398541295"/>
                    </a:ext>
                  </a:extLst>
                </a:gridCol>
                <a:gridCol w="1062038">
                  <a:extLst>
                    <a:ext uri="{9D8B030D-6E8A-4147-A177-3AD203B41FA5}">
                      <a16:colId xmlns:a16="http://schemas.microsoft.com/office/drawing/2014/main" val="2743073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rPr>
                        <a:t>Osallistujat, jotka ovat koulutuksessa jättäessään toimen</a:t>
                      </a:r>
                      <a:endParaRPr lang="fi-FI"/>
                    </a:p>
                    <a:p>
                      <a:endParaRPr lang="fi-FI"/>
                    </a:p>
                  </a:txBody>
                  <a:tcPr/>
                </a:tc>
                <a:tc>
                  <a:txBody>
                    <a:bodyPr/>
                    <a:lstStyle/>
                    <a:p>
                      <a:r>
                        <a:rPr lang="fi-FI">
                          <a:solidFill>
                            <a:schemeClr val="tx1"/>
                          </a:solidFill>
                        </a:rPr>
                        <a:t>15 %</a:t>
                      </a:r>
                    </a:p>
                  </a:txBody>
                  <a:tcPr/>
                </a:tc>
                <a:extLst>
                  <a:ext uri="{0D108BD9-81ED-4DB2-BD59-A6C34878D82A}">
                    <a16:rowId xmlns:a16="http://schemas.microsoft.com/office/drawing/2014/main" val="39796761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dirty="0">
                          <a:solidFill>
                            <a:schemeClr val="tx1"/>
                          </a:solidFill>
                          <a:effectLst/>
                        </a:rPr>
                        <a:t>Osallistujat, jotka ovat työelämässä, myös itsenäisinä ammatinharjoittajina, jättäessään toimen</a:t>
                      </a:r>
                    </a:p>
                    <a:p>
                      <a:endParaRPr lang="fi-FI" dirty="0"/>
                    </a:p>
                  </a:txBody>
                  <a:tcPr/>
                </a:tc>
                <a:tc>
                  <a:txBody>
                    <a:bodyPr/>
                    <a:lstStyle/>
                    <a:p>
                      <a:r>
                        <a:rPr lang="fi-FI" b="1"/>
                        <a:t> 40 %</a:t>
                      </a:r>
                    </a:p>
                  </a:txBody>
                  <a:tcPr/>
                </a:tc>
                <a:extLst>
                  <a:ext uri="{0D108BD9-81ED-4DB2-BD59-A6C34878D82A}">
                    <a16:rowId xmlns:a16="http://schemas.microsoft.com/office/drawing/2014/main" val="41268552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dirty="0">
                          <a:solidFill>
                            <a:srgbClr val="000000"/>
                          </a:solidFill>
                          <a:effectLst/>
                        </a:rPr>
                        <a:t>Palvelun laatu</a:t>
                      </a:r>
                    </a:p>
                    <a:p>
                      <a:endParaRPr lang="fi-FI" dirty="0"/>
                    </a:p>
                  </a:txBody>
                  <a:tcPr/>
                </a:tc>
                <a:tc>
                  <a:txBody>
                    <a:bodyPr/>
                    <a:lstStyle/>
                    <a:p>
                      <a:r>
                        <a:rPr lang="fi-FI" b="1" dirty="0"/>
                        <a:t>4,5</a:t>
                      </a:r>
                    </a:p>
                  </a:txBody>
                  <a:tcPr/>
                </a:tc>
                <a:extLst>
                  <a:ext uri="{0D108BD9-81ED-4DB2-BD59-A6C34878D82A}">
                    <a16:rowId xmlns:a16="http://schemas.microsoft.com/office/drawing/2014/main" val="4051345819"/>
                  </a:ext>
                </a:extLst>
              </a:tr>
            </a:tbl>
          </a:graphicData>
        </a:graphic>
      </p:graphicFrame>
      <p:sp>
        <p:nvSpPr>
          <p:cNvPr id="5" name="Tekstin paikkamerkki 4">
            <a:extLst>
              <a:ext uri="{FF2B5EF4-FFF2-40B4-BE49-F238E27FC236}">
                <a16:creationId xmlns:a16="http://schemas.microsoft.com/office/drawing/2014/main" id="{E744F625-3D25-A229-32CB-0D3B06CA531B}"/>
              </a:ext>
            </a:extLst>
          </p:cNvPr>
          <p:cNvSpPr>
            <a:spLocks noGrp="1"/>
          </p:cNvSpPr>
          <p:nvPr>
            <p:ph type="body" idx="11"/>
          </p:nvPr>
        </p:nvSpPr>
        <p:spPr/>
        <p:txBody>
          <a:bodyPr/>
          <a:lstStyle/>
          <a:p>
            <a:r>
              <a:rPr lang="fi-FI"/>
              <a:t>Tuotosindikaattorit</a:t>
            </a:r>
          </a:p>
        </p:txBody>
      </p:sp>
      <p:sp>
        <p:nvSpPr>
          <p:cNvPr id="6" name="Tekstin paikkamerkki 5">
            <a:extLst>
              <a:ext uri="{FF2B5EF4-FFF2-40B4-BE49-F238E27FC236}">
                <a16:creationId xmlns:a16="http://schemas.microsoft.com/office/drawing/2014/main" id="{1478DA2A-AD80-E319-0E20-0DD1CAB86358}"/>
              </a:ext>
            </a:extLst>
          </p:cNvPr>
          <p:cNvSpPr>
            <a:spLocks noGrp="1"/>
          </p:cNvSpPr>
          <p:nvPr>
            <p:ph type="body" sz="quarter" idx="3"/>
          </p:nvPr>
        </p:nvSpPr>
        <p:spPr/>
        <p:txBody>
          <a:bodyPr/>
          <a:lstStyle/>
          <a:p>
            <a:r>
              <a:rPr lang="fi-FI"/>
              <a:t>Tulosindikaattorit</a:t>
            </a:r>
          </a:p>
        </p:txBody>
      </p:sp>
    </p:spTree>
    <p:extLst>
      <p:ext uri="{BB962C8B-B14F-4D97-AF65-F5344CB8AC3E}">
        <p14:creationId xmlns:p14="http://schemas.microsoft.com/office/powerpoint/2010/main" val="200798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4939C4-AF59-4E76-A150-881C94A27DD6}"/>
              </a:ext>
            </a:extLst>
          </p:cNvPr>
          <p:cNvSpPr>
            <a:spLocks noGrp="1"/>
          </p:cNvSpPr>
          <p:nvPr>
            <p:ph type="title"/>
          </p:nvPr>
        </p:nvSpPr>
        <p:spPr>
          <a:xfrm>
            <a:off x="838200" y="365126"/>
            <a:ext cx="10515600" cy="508178"/>
          </a:xfrm>
        </p:spPr>
        <p:txBody>
          <a:bodyPr/>
          <a:lstStyle/>
          <a:p>
            <a:pPr algn="ctr"/>
            <a:r>
              <a:rPr lang="fi-FI" sz="3200" dirty="0">
                <a:latin typeface="Arial" panose="020B0604020202020204" pitchFamily="34" charset="0"/>
                <a:cs typeface="Arial" panose="020B0604020202020204" pitchFamily="34" charset="0"/>
              </a:rPr>
              <a:t>4.2 Uutta osaamista työelämään</a:t>
            </a:r>
          </a:p>
        </p:txBody>
      </p:sp>
      <p:sp>
        <p:nvSpPr>
          <p:cNvPr id="3" name="Sisällön paikkamerkki 2">
            <a:extLst>
              <a:ext uri="{FF2B5EF4-FFF2-40B4-BE49-F238E27FC236}">
                <a16:creationId xmlns:a16="http://schemas.microsoft.com/office/drawing/2014/main" id="{90985B61-8334-4A0A-B215-CB20468A3922}"/>
              </a:ext>
            </a:extLst>
          </p:cNvPr>
          <p:cNvSpPr>
            <a:spLocks noGrp="1"/>
          </p:cNvSpPr>
          <p:nvPr>
            <p:ph idx="1"/>
          </p:nvPr>
        </p:nvSpPr>
        <p:spPr>
          <a:xfrm>
            <a:off x="616257" y="1437585"/>
            <a:ext cx="10605117" cy="4315944"/>
          </a:xfrm>
        </p:spPr>
        <p:txBody>
          <a:bodyPr/>
          <a:lstStyle/>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Kehitetään työelämälähtöisen koulutuksen laatua ja tarjontaa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Kehitetään tapoja koulutukseen ja työelämään siirtymisen tukemiseksi huomioiden erityisesti koulutuksessa aliedustetut ryhmät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Vahvistetaan yrittäjyyttä, liiketoimintaosaamista ja muutoskyvykkyyttä osana työelämää ja koulutusta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hyvän työelämän kehittämistä ja työorganisaatioiden uudistumista monimuotoistuviksi työpaikoiksi huomioiden mm. </a:t>
            </a:r>
            <a:r>
              <a:rPr lang="fi-FI" sz="1800" b="0" i="0" dirty="0" err="1">
                <a:effectLst/>
                <a:latin typeface="Tahoma" panose="020B0604030504040204" pitchFamily="34" charset="0"/>
                <a:ea typeface="Tahoma" panose="020B0604030504040204" pitchFamily="34" charset="0"/>
                <a:cs typeface="Tahoma" panose="020B0604030504040204" pitchFamily="34" charset="0"/>
              </a:rPr>
              <a:t>täsmätyökykyiset</a:t>
            </a:r>
            <a:r>
              <a:rPr lang="fi-FI" sz="1800" b="0" i="0" dirty="0">
                <a:effectLst/>
                <a:latin typeface="Tahoma" panose="020B0604030504040204" pitchFamily="34" charset="0"/>
                <a:ea typeface="Tahoma" panose="020B0604030504040204" pitchFamily="34" charset="0"/>
                <a:cs typeface="Tahoma" panose="020B0604030504040204" pitchFamily="34" charset="0"/>
              </a:rPr>
              <a:t>, nuoret, ikääntyvät ja maahanmuuttajat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lisä- ja uudelleenkouluttautumismahdollisuuksia, jotka parantavat tuottavuutta ja työhyvinvointia  </a:t>
            </a:r>
          </a:p>
          <a:p>
            <a:pPr algn="l" rtl="0">
              <a:buFont typeface="Arial" panose="020B0604020202020204" pitchFamily="34" charset="0"/>
              <a:buChar char="•"/>
            </a:pPr>
            <a:r>
              <a:rPr lang="fi-FI" sz="1800" dirty="0">
                <a:latin typeface="Tahoma" panose="020B0604030504040204" pitchFamily="34" charset="0"/>
                <a:ea typeface="Tahoma" panose="020B0604030504040204" pitchFamily="34" charset="0"/>
                <a:cs typeface="Tahoma" panose="020B0604030504040204" pitchFamily="34" charset="0"/>
              </a:rPr>
              <a:t>K</a:t>
            </a:r>
            <a:r>
              <a:rPr lang="fi-FI" sz="1800" b="0" i="0" dirty="0">
                <a:effectLst/>
                <a:latin typeface="Tahoma" panose="020B0604030504040204" pitchFamily="34" charset="0"/>
                <a:ea typeface="Tahoma" panose="020B0604030504040204" pitchFamily="34" charset="0"/>
                <a:cs typeface="Tahoma" panose="020B0604030504040204" pitchFamily="34" charset="0"/>
              </a:rPr>
              <a:t>ehitetään mikro- ja pk-yritysten ja muiden organisaatioiden sekä niiden henkilöstön, kyvykkyyttä, osaamista, liiketoimintaosaamista, oppimismyönteisyyttä ja uudelleenkouluttautumista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matkailu-, tapahtumatuotanto- ja luovien alojen kasvua ja osaamista </a:t>
            </a:r>
          </a:p>
          <a:p>
            <a:pPr marL="0" indent="0">
              <a:buNone/>
            </a:pPr>
            <a:br>
              <a:rPr lang="fi-FI" sz="1600" b="0" i="0" dirty="0">
                <a:solidFill>
                  <a:srgbClr val="0E2954"/>
                </a:solidFill>
                <a:effectLst/>
                <a:latin typeface="Source Sans Pro" panose="020B0503030403020204" pitchFamily="34" charset="0"/>
              </a:rPr>
            </a:br>
            <a:endParaRPr lang="fi-FI" sz="1600" dirty="0"/>
          </a:p>
        </p:txBody>
      </p:sp>
    </p:spTree>
    <p:extLst>
      <p:ext uri="{BB962C8B-B14F-4D97-AF65-F5344CB8AC3E}">
        <p14:creationId xmlns:p14="http://schemas.microsoft.com/office/powerpoint/2010/main" val="241142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A46035-E2E8-BC4D-A14B-338488DB188B}"/>
              </a:ext>
            </a:extLst>
          </p:cNvPr>
          <p:cNvSpPr>
            <a:spLocks noGrp="1"/>
          </p:cNvSpPr>
          <p:nvPr>
            <p:ph type="title"/>
          </p:nvPr>
        </p:nvSpPr>
        <p:spPr>
          <a:xfrm>
            <a:off x="636997" y="365125"/>
            <a:ext cx="11034445" cy="1033907"/>
          </a:xfrm>
        </p:spPr>
        <p:txBody>
          <a:bodyPr/>
          <a:lstStyle/>
          <a:p>
            <a:pPr algn="ctr"/>
            <a:r>
              <a:rPr lang="fi-FI" sz="3200" dirty="0">
                <a:latin typeface="Arial" panose="020B0604020202020204" pitchFamily="34" charset="0"/>
                <a:cs typeface="Arial" panose="020B0604020202020204" pitchFamily="34" charset="0"/>
              </a:rPr>
              <a:t>4.2 Uutta osaamista työelämään: indikaattoritavoite 2029 Itä-Suomi</a:t>
            </a:r>
          </a:p>
        </p:txBody>
      </p:sp>
      <p:graphicFrame>
        <p:nvGraphicFramePr>
          <p:cNvPr id="11" name="Taulukko 11">
            <a:extLst>
              <a:ext uri="{FF2B5EF4-FFF2-40B4-BE49-F238E27FC236}">
                <a16:creationId xmlns:a16="http://schemas.microsoft.com/office/drawing/2014/main" id="{72D1CE55-BEA3-46F9-2F30-C1DCE6F01699}"/>
              </a:ext>
            </a:extLst>
          </p:cNvPr>
          <p:cNvGraphicFramePr>
            <a:graphicFrameLocks noGrp="1"/>
          </p:cNvGraphicFramePr>
          <p:nvPr>
            <p:ph idx="1"/>
          </p:nvPr>
        </p:nvGraphicFramePr>
        <p:xfrm>
          <a:off x="901355" y="2190750"/>
          <a:ext cx="4889500" cy="3455447"/>
        </p:xfrm>
        <a:graphic>
          <a:graphicData uri="http://schemas.openxmlformats.org/drawingml/2006/table">
            <a:tbl>
              <a:tblPr firstRow="1" bandRow="1">
                <a:tableStyleId>{5C22544A-7EE6-4342-B048-85BDC9FD1C3A}</a:tableStyleId>
              </a:tblPr>
              <a:tblGrid>
                <a:gridCol w="3359927">
                  <a:extLst>
                    <a:ext uri="{9D8B030D-6E8A-4147-A177-3AD203B41FA5}">
                      <a16:colId xmlns:a16="http://schemas.microsoft.com/office/drawing/2014/main" val="4203680750"/>
                    </a:ext>
                  </a:extLst>
                </a:gridCol>
                <a:gridCol w="1529573">
                  <a:extLst>
                    <a:ext uri="{9D8B030D-6E8A-4147-A177-3AD203B41FA5}">
                      <a16:colId xmlns:a16="http://schemas.microsoft.com/office/drawing/2014/main" val="3974104506"/>
                    </a:ext>
                  </a:extLst>
                </a:gridCol>
              </a:tblGrid>
              <a:tr h="444479">
                <a:tc>
                  <a:txBody>
                    <a:bodyPr/>
                    <a:lstStyle/>
                    <a:p>
                      <a:r>
                        <a:rPr lang="fi-FI" b="0">
                          <a:solidFill>
                            <a:schemeClr val="tx1"/>
                          </a:solidFill>
                        </a:rPr>
                        <a:t>Työelämän ulkopuolella olevat</a:t>
                      </a:r>
                    </a:p>
                  </a:txBody>
                  <a:tcPr/>
                </a:tc>
                <a:tc>
                  <a:txBody>
                    <a:bodyPr/>
                    <a:lstStyle/>
                    <a:p>
                      <a:r>
                        <a:rPr lang="fi-FI" b="0">
                          <a:solidFill>
                            <a:schemeClr val="tx1"/>
                          </a:solidFill>
                        </a:rPr>
                        <a:t>212</a:t>
                      </a:r>
                    </a:p>
                  </a:txBody>
                  <a:tcPr/>
                </a:tc>
                <a:extLst>
                  <a:ext uri="{0D108BD9-81ED-4DB2-BD59-A6C34878D82A}">
                    <a16:rowId xmlns:a16="http://schemas.microsoft.com/office/drawing/2014/main" val="3370022422"/>
                  </a:ext>
                </a:extLst>
              </a:tr>
              <a:tr h="702559">
                <a:tc>
                  <a:txBody>
                    <a:bodyPr/>
                    <a:lstStyle/>
                    <a:p>
                      <a:r>
                        <a:rPr lang="fi-FI"/>
                        <a:t>Työlliset, mukaan lukien itsenäiset ammatinharjoittajat</a:t>
                      </a:r>
                    </a:p>
                  </a:txBody>
                  <a:tcPr/>
                </a:tc>
                <a:tc>
                  <a:txBody>
                    <a:bodyPr/>
                    <a:lstStyle/>
                    <a:p>
                      <a:r>
                        <a:rPr lang="fi-FI"/>
                        <a:t>4940</a:t>
                      </a:r>
                    </a:p>
                  </a:txBody>
                  <a:tcPr/>
                </a:tc>
                <a:extLst>
                  <a:ext uri="{0D108BD9-81ED-4DB2-BD59-A6C34878D82A}">
                    <a16:rowId xmlns:a16="http://schemas.microsoft.com/office/drawing/2014/main" val="4151307598"/>
                  </a:ext>
                </a:extLst>
              </a:tr>
              <a:tr h="7025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kern="1200">
                          <a:solidFill>
                            <a:srgbClr val="000000"/>
                          </a:solidFill>
                          <a:effectLst/>
                        </a:rPr>
                        <a:t>Alle 30-vuotiaat</a:t>
                      </a:r>
                    </a:p>
                    <a:p>
                      <a:endParaRPr lang="fi-FI"/>
                    </a:p>
                  </a:txBody>
                  <a:tcPr/>
                </a:tc>
                <a:tc>
                  <a:txBody>
                    <a:bodyPr/>
                    <a:lstStyle/>
                    <a:p>
                      <a:r>
                        <a:rPr lang="fi-FI"/>
                        <a:t>8700</a:t>
                      </a:r>
                    </a:p>
                  </a:txBody>
                  <a:tcPr/>
                </a:tc>
                <a:extLst>
                  <a:ext uri="{0D108BD9-81ED-4DB2-BD59-A6C34878D82A}">
                    <a16:rowId xmlns:a16="http://schemas.microsoft.com/office/drawing/2014/main" val="2093695204"/>
                  </a:ext>
                </a:extLst>
              </a:tr>
              <a:tr h="16058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kern="1200">
                          <a:solidFill>
                            <a:srgbClr val="000000"/>
                          </a:solidFill>
                          <a:effectLst/>
                        </a:rPr>
                        <a:t>Kansallisella, alueellisella tai paikallisella	 tasolla tuettujen viranomaisten tai julkisten palvelujen lukumäärä</a:t>
                      </a:r>
                    </a:p>
                    <a:p>
                      <a:endParaRPr lang="fi-FI"/>
                    </a:p>
                  </a:txBody>
                  <a:tcPr/>
                </a:tc>
                <a:tc>
                  <a:txBody>
                    <a:bodyPr/>
                    <a:lstStyle/>
                    <a:p>
                      <a:r>
                        <a:rPr lang="fi-FI"/>
                        <a:t>46</a:t>
                      </a:r>
                    </a:p>
                  </a:txBody>
                  <a:tcPr/>
                </a:tc>
                <a:extLst>
                  <a:ext uri="{0D108BD9-81ED-4DB2-BD59-A6C34878D82A}">
                    <a16:rowId xmlns:a16="http://schemas.microsoft.com/office/drawing/2014/main" val="1972013538"/>
                  </a:ext>
                </a:extLst>
              </a:tr>
            </a:tbl>
          </a:graphicData>
        </a:graphic>
      </p:graphicFrame>
      <p:graphicFrame>
        <p:nvGraphicFramePr>
          <p:cNvPr id="12" name="Taulukko 12">
            <a:extLst>
              <a:ext uri="{FF2B5EF4-FFF2-40B4-BE49-F238E27FC236}">
                <a16:creationId xmlns:a16="http://schemas.microsoft.com/office/drawing/2014/main" id="{72853270-8134-7DE5-827A-8F3BE054AF63}"/>
              </a:ext>
            </a:extLst>
          </p:cNvPr>
          <p:cNvGraphicFramePr>
            <a:graphicFrameLocks noGrp="1"/>
          </p:cNvGraphicFramePr>
          <p:nvPr>
            <p:ph idx="10"/>
          </p:nvPr>
        </p:nvGraphicFramePr>
        <p:xfrm>
          <a:off x="6230938" y="2190750"/>
          <a:ext cx="4889500" cy="3566160"/>
        </p:xfrm>
        <a:graphic>
          <a:graphicData uri="http://schemas.openxmlformats.org/drawingml/2006/table">
            <a:tbl>
              <a:tblPr firstRow="1" bandRow="1">
                <a:tableStyleId>{5C22544A-7EE6-4342-B048-85BDC9FD1C3A}</a:tableStyleId>
              </a:tblPr>
              <a:tblGrid>
                <a:gridCol w="2444750">
                  <a:extLst>
                    <a:ext uri="{9D8B030D-6E8A-4147-A177-3AD203B41FA5}">
                      <a16:colId xmlns:a16="http://schemas.microsoft.com/office/drawing/2014/main" val="3398541295"/>
                    </a:ext>
                  </a:extLst>
                </a:gridCol>
                <a:gridCol w="2444750">
                  <a:extLst>
                    <a:ext uri="{9D8B030D-6E8A-4147-A177-3AD203B41FA5}">
                      <a16:colId xmlns:a16="http://schemas.microsoft.com/office/drawing/2014/main" val="274307300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rPr>
                        <a:t>Osallistujat, jotka saavat ammattipätevyyden jättäessään toimen</a:t>
                      </a:r>
                      <a:endParaRPr lang="fi-FI"/>
                    </a:p>
                  </a:txBody>
                  <a:tcPr/>
                </a:tc>
                <a:tc>
                  <a:txBody>
                    <a:bodyPr/>
                    <a:lstStyle/>
                    <a:p>
                      <a:r>
                        <a:rPr lang="fi-FI">
                          <a:solidFill>
                            <a:schemeClr val="tx1"/>
                          </a:solidFill>
                        </a:rPr>
                        <a:t>10 %</a:t>
                      </a:r>
                    </a:p>
                  </a:txBody>
                  <a:tcPr/>
                </a:tc>
                <a:extLst>
                  <a:ext uri="{0D108BD9-81ED-4DB2-BD59-A6C34878D82A}">
                    <a16:rowId xmlns:a16="http://schemas.microsoft.com/office/drawing/2014/main" val="397967617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a:solidFill>
                            <a:schemeClr val="tx1"/>
                          </a:solidFill>
                          <a:effectLst/>
                        </a:rPr>
                        <a:t>Osallistujat, jotka ovat työelämässä, myös itsenäisinä ammatinharjoittajina, jättäessään toimen</a:t>
                      </a:r>
                    </a:p>
                    <a:p>
                      <a:endParaRPr lang="fi-FI"/>
                    </a:p>
                  </a:txBody>
                  <a:tcPr/>
                </a:tc>
                <a:tc>
                  <a:txBody>
                    <a:bodyPr/>
                    <a:lstStyle/>
                    <a:p>
                      <a:r>
                        <a:rPr lang="fi-FI" b="1"/>
                        <a:t>25 %</a:t>
                      </a:r>
                    </a:p>
                  </a:txBody>
                  <a:tcPr/>
                </a:tc>
                <a:extLst>
                  <a:ext uri="{0D108BD9-81ED-4DB2-BD59-A6C34878D82A}">
                    <a16:rowId xmlns:a16="http://schemas.microsoft.com/office/drawing/2014/main" val="412685526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a:solidFill>
                            <a:srgbClr val="000000"/>
                          </a:solidFill>
                          <a:effectLst/>
                        </a:rPr>
                        <a:t>Palvelun laatu</a:t>
                      </a:r>
                    </a:p>
                    <a:p>
                      <a:endParaRPr lang="fi-FI"/>
                    </a:p>
                  </a:txBody>
                  <a:tcPr/>
                </a:tc>
                <a:tc>
                  <a:txBody>
                    <a:bodyPr/>
                    <a:lstStyle/>
                    <a:p>
                      <a:r>
                        <a:rPr lang="fi-FI" b="1"/>
                        <a:t>4,5</a:t>
                      </a:r>
                    </a:p>
                  </a:txBody>
                  <a:tcPr/>
                </a:tc>
                <a:extLst>
                  <a:ext uri="{0D108BD9-81ED-4DB2-BD59-A6C34878D82A}">
                    <a16:rowId xmlns:a16="http://schemas.microsoft.com/office/drawing/2014/main" val="4051345819"/>
                  </a:ext>
                </a:extLst>
              </a:tr>
            </a:tbl>
          </a:graphicData>
        </a:graphic>
      </p:graphicFrame>
      <p:sp>
        <p:nvSpPr>
          <p:cNvPr id="5" name="Tekstin paikkamerkki 4">
            <a:extLst>
              <a:ext uri="{FF2B5EF4-FFF2-40B4-BE49-F238E27FC236}">
                <a16:creationId xmlns:a16="http://schemas.microsoft.com/office/drawing/2014/main" id="{E744F625-3D25-A229-32CB-0D3B06CA531B}"/>
              </a:ext>
            </a:extLst>
          </p:cNvPr>
          <p:cNvSpPr>
            <a:spLocks noGrp="1"/>
          </p:cNvSpPr>
          <p:nvPr>
            <p:ph type="body" idx="11"/>
          </p:nvPr>
        </p:nvSpPr>
        <p:spPr>
          <a:xfrm>
            <a:off x="840222" y="1603062"/>
            <a:ext cx="4887478" cy="361299"/>
          </a:xfrm>
        </p:spPr>
        <p:txBody>
          <a:bodyPr/>
          <a:lstStyle/>
          <a:p>
            <a:r>
              <a:rPr lang="fi-FI"/>
              <a:t>Tuotosindikaattorit</a:t>
            </a:r>
          </a:p>
        </p:txBody>
      </p:sp>
      <p:sp>
        <p:nvSpPr>
          <p:cNvPr id="6" name="Tekstin paikkamerkki 5">
            <a:extLst>
              <a:ext uri="{FF2B5EF4-FFF2-40B4-BE49-F238E27FC236}">
                <a16:creationId xmlns:a16="http://schemas.microsoft.com/office/drawing/2014/main" id="{1478DA2A-AD80-E319-0E20-0DD1CAB86358}"/>
              </a:ext>
            </a:extLst>
          </p:cNvPr>
          <p:cNvSpPr>
            <a:spLocks noGrp="1"/>
          </p:cNvSpPr>
          <p:nvPr>
            <p:ph type="body" sz="quarter" idx="3"/>
          </p:nvPr>
        </p:nvSpPr>
        <p:spPr>
          <a:xfrm>
            <a:off x="6232960" y="1603062"/>
            <a:ext cx="4887478" cy="361299"/>
          </a:xfrm>
        </p:spPr>
        <p:txBody>
          <a:bodyPr/>
          <a:lstStyle/>
          <a:p>
            <a:r>
              <a:rPr lang="fi-FI"/>
              <a:t>Tulosindikaattorit</a:t>
            </a:r>
          </a:p>
        </p:txBody>
      </p:sp>
    </p:spTree>
    <p:extLst>
      <p:ext uri="{BB962C8B-B14F-4D97-AF65-F5344CB8AC3E}">
        <p14:creationId xmlns:p14="http://schemas.microsoft.com/office/powerpoint/2010/main" val="3625763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84939C4-AF59-4E76-A150-881C94A27DD6}"/>
              </a:ext>
            </a:extLst>
          </p:cNvPr>
          <p:cNvSpPr>
            <a:spLocks noGrp="1"/>
          </p:cNvSpPr>
          <p:nvPr>
            <p:ph type="title"/>
          </p:nvPr>
        </p:nvSpPr>
        <p:spPr>
          <a:xfrm>
            <a:off x="838200" y="365125"/>
            <a:ext cx="10515600" cy="701675"/>
          </a:xfrm>
        </p:spPr>
        <p:txBody>
          <a:bodyPr/>
          <a:lstStyle/>
          <a:p>
            <a:pPr algn="ctr"/>
            <a:r>
              <a:rPr lang="fi-FI" sz="3200" dirty="0">
                <a:latin typeface="Arial" panose="020B0604020202020204" pitchFamily="34" charset="0"/>
                <a:cs typeface="Arial" panose="020B0604020202020204" pitchFamily="34" charset="0"/>
              </a:rPr>
              <a:t>4.3 Yhdenvertaiseen osallisuuteen</a:t>
            </a:r>
          </a:p>
        </p:txBody>
      </p:sp>
      <p:sp>
        <p:nvSpPr>
          <p:cNvPr id="3" name="Sisällön paikkamerkki 2">
            <a:extLst>
              <a:ext uri="{FF2B5EF4-FFF2-40B4-BE49-F238E27FC236}">
                <a16:creationId xmlns:a16="http://schemas.microsoft.com/office/drawing/2014/main" id="{90985B61-8334-4A0A-B215-CB20468A3922}"/>
              </a:ext>
            </a:extLst>
          </p:cNvPr>
          <p:cNvSpPr>
            <a:spLocks noGrp="1"/>
          </p:cNvSpPr>
          <p:nvPr>
            <p:ph idx="1"/>
          </p:nvPr>
        </p:nvSpPr>
        <p:spPr>
          <a:xfrm>
            <a:off x="838199" y="1171852"/>
            <a:ext cx="10515599" cy="4731797"/>
          </a:xfrm>
        </p:spPr>
        <p:txBody>
          <a:bodyPr/>
          <a:lstStyle/>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Torjutaan nuorten syrjäytymistä ja tuetaan nuorten koulutukseen ohjautumista sekä koulukyvykkyyttä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Haetaan ratkaisuja mielenterveysongelmien kasvun selättämiseksi ja kehitetään ennakoivia matalan kynnyksen palveluita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vammaisten ja muiden heikossa asemassa olevien osallisuuden, toimintakyvyn ja työllistymismahdollisuuksien toteutumista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Lisätään työkyvyn tuen ja tuetun työllistymisen menetelmien käyttöä ja vaikuttavuutta sekä kehitetään työtoiminnan sisältöjä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Kehitetään perhe- ja nuorisotyön asiakaslähtöisiä palveluita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Edistetään kirjasto-, kulttuuri- ja liikuntapalvelujen hyödyntämistä osallisuuden, hyvinvoinnin ja työllisyyden edistämisessä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Vahvistetaan työvoiman ulkopuolella olevien maahanmuuttajien kotoutumista </a:t>
            </a:r>
          </a:p>
          <a:p>
            <a:pPr algn="l" rtl="0">
              <a:buFont typeface="Arial" panose="020B0604020202020204" pitchFamily="34" charset="0"/>
              <a:buChar char="•"/>
            </a:pPr>
            <a:r>
              <a:rPr lang="fi-FI" sz="1800" b="0" i="0" dirty="0">
                <a:effectLst/>
                <a:latin typeface="Tahoma" panose="020B0604030504040204" pitchFamily="34" charset="0"/>
                <a:ea typeface="Tahoma" panose="020B0604030504040204" pitchFamily="34" charset="0"/>
                <a:cs typeface="Tahoma" panose="020B0604030504040204" pitchFamily="34" charset="0"/>
              </a:rPr>
              <a:t>Tuetaan ESR+ ruoka-apuhankkeisiin liittyviä osallisuutta ja toimintakykyä edistäviä palveluita </a:t>
            </a:r>
          </a:p>
        </p:txBody>
      </p:sp>
    </p:spTree>
    <p:extLst>
      <p:ext uri="{BB962C8B-B14F-4D97-AF65-F5344CB8AC3E}">
        <p14:creationId xmlns:p14="http://schemas.microsoft.com/office/powerpoint/2010/main" val="489770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4A46035-E2E8-BC4D-A14B-338488DB188B}"/>
              </a:ext>
            </a:extLst>
          </p:cNvPr>
          <p:cNvSpPr>
            <a:spLocks noGrp="1"/>
          </p:cNvSpPr>
          <p:nvPr>
            <p:ph type="title"/>
          </p:nvPr>
        </p:nvSpPr>
        <p:spPr>
          <a:xfrm>
            <a:off x="287676" y="412962"/>
            <a:ext cx="10830740" cy="1033907"/>
          </a:xfrm>
        </p:spPr>
        <p:txBody>
          <a:bodyPr anchor="t"/>
          <a:lstStyle/>
          <a:p>
            <a:pPr algn="ctr"/>
            <a:r>
              <a:rPr lang="fi-FI" sz="3000" dirty="0">
                <a:latin typeface="Arial" panose="020B0604020202020204" pitchFamily="34" charset="0"/>
                <a:cs typeface="Arial" panose="020B0604020202020204" pitchFamily="34" charset="0"/>
              </a:rPr>
              <a:t>4.3 Yhdenvertaiseen osallisuuteen: indikaattoritavoite 2029</a:t>
            </a:r>
            <a:br>
              <a:rPr lang="fi-FI" sz="3000" dirty="0">
                <a:latin typeface="Arial" panose="020B0604020202020204" pitchFamily="34" charset="0"/>
                <a:cs typeface="Arial" panose="020B0604020202020204" pitchFamily="34" charset="0"/>
              </a:rPr>
            </a:br>
            <a:r>
              <a:rPr lang="fi-FI" sz="3000" dirty="0">
                <a:latin typeface="Arial" panose="020B0604020202020204" pitchFamily="34" charset="0"/>
                <a:cs typeface="Arial" panose="020B0604020202020204" pitchFamily="34" charset="0"/>
              </a:rPr>
              <a:t>Itä-Suomi</a:t>
            </a:r>
          </a:p>
        </p:txBody>
      </p:sp>
      <p:graphicFrame>
        <p:nvGraphicFramePr>
          <p:cNvPr id="11" name="Taulukko 11">
            <a:extLst>
              <a:ext uri="{FF2B5EF4-FFF2-40B4-BE49-F238E27FC236}">
                <a16:creationId xmlns:a16="http://schemas.microsoft.com/office/drawing/2014/main" id="{72D1CE55-BEA3-46F9-2F30-C1DCE6F01699}"/>
              </a:ext>
            </a:extLst>
          </p:cNvPr>
          <p:cNvGraphicFramePr>
            <a:graphicFrameLocks noGrp="1"/>
          </p:cNvGraphicFramePr>
          <p:nvPr>
            <p:ph idx="1"/>
            <p:extLst>
              <p:ext uri="{D42A27DB-BD31-4B8C-83A1-F6EECF244321}">
                <p14:modId xmlns:p14="http://schemas.microsoft.com/office/powerpoint/2010/main" val="2400215590"/>
              </p:ext>
            </p:extLst>
          </p:nvPr>
        </p:nvGraphicFramePr>
        <p:xfrm>
          <a:off x="838200" y="1947668"/>
          <a:ext cx="4639324" cy="3148151"/>
        </p:xfrm>
        <a:graphic>
          <a:graphicData uri="http://schemas.openxmlformats.org/drawingml/2006/table">
            <a:tbl>
              <a:tblPr firstRow="1" bandRow="1">
                <a:tableStyleId>{5C22544A-7EE6-4342-B048-85BDC9FD1C3A}</a:tableStyleId>
              </a:tblPr>
              <a:tblGrid>
                <a:gridCol w="3334305">
                  <a:extLst>
                    <a:ext uri="{9D8B030D-6E8A-4147-A177-3AD203B41FA5}">
                      <a16:colId xmlns:a16="http://schemas.microsoft.com/office/drawing/2014/main" val="4203680750"/>
                    </a:ext>
                  </a:extLst>
                </a:gridCol>
                <a:gridCol w="1305019">
                  <a:extLst>
                    <a:ext uri="{9D8B030D-6E8A-4147-A177-3AD203B41FA5}">
                      <a16:colId xmlns:a16="http://schemas.microsoft.com/office/drawing/2014/main" val="3974104506"/>
                    </a:ext>
                  </a:extLst>
                </a:gridCol>
              </a:tblGrid>
              <a:tr h="404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ea typeface="Tahoma" panose="020B0604030504040204" pitchFamily="34" charset="0"/>
                          <a:cs typeface="Tahoma" panose="020B0604030504040204" pitchFamily="34" charset="0"/>
                        </a:rPr>
                        <a:t>Pitkäaikaistyöttömät</a:t>
                      </a:r>
                      <a:endParaRPr lang="fi-FI"/>
                    </a:p>
                  </a:txBody>
                  <a:tcPr/>
                </a:tc>
                <a:tc>
                  <a:txBody>
                    <a:bodyPr/>
                    <a:lstStyle/>
                    <a:p>
                      <a:r>
                        <a:rPr lang="fi-FI" b="0" dirty="0">
                          <a:solidFill>
                            <a:schemeClr val="tx1"/>
                          </a:solidFill>
                        </a:rPr>
                        <a:t>7 150</a:t>
                      </a:r>
                    </a:p>
                  </a:txBody>
                  <a:tcPr/>
                </a:tc>
                <a:extLst>
                  <a:ext uri="{0D108BD9-81ED-4DB2-BD59-A6C34878D82A}">
                    <a16:rowId xmlns:a16="http://schemas.microsoft.com/office/drawing/2014/main" val="3370022422"/>
                  </a:ext>
                </a:extLst>
              </a:tr>
              <a:tr h="404951">
                <a:tc>
                  <a:txBody>
                    <a:bodyPr/>
                    <a:lstStyle/>
                    <a:p>
                      <a:pPr indent="0" fontAlgn="b">
                        <a:spcBef>
                          <a:spcPts val="0"/>
                        </a:spcBef>
                        <a:buNone/>
                      </a:pPr>
                      <a:r>
                        <a:rPr lang="fi-FI" b="0" i="0" u="none" strike="noStrike">
                          <a:solidFill>
                            <a:srgbClr val="000000"/>
                          </a:solidFill>
                          <a:effectLst/>
                          <a:ea typeface="Tahoma" panose="020B0604030504040204" pitchFamily="34" charset="0"/>
                          <a:cs typeface="Tahoma" panose="020B0604030504040204" pitchFamily="34" charset="0"/>
                        </a:rPr>
                        <a:t>Työelämän ulkopuolella olevat</a:t>
                      </a:r>
                    </a:p>
                    <a:p>
                      <a:endParaRPr lang="fi-FI"/>
                    </a:p>
                  </a:txBody>
                  <a:tcPr/>
                </a:tc>
                <a:tc>
                  <a:txBody>
                    <a:bodyPr/>
                    <a:lstStyle/>
                    <a:p>
                      <a:r>
                        <a:rPr lang="fi-FI" dirty="0"/>
                        <a:t>4 900</a:t>
                      </a:r>
                    </a:p>
                  </a:txBody>
                  <a:tcPr/>
                </a:tc>
                <a:extLst>
                  <a:ext uri="{0D108BD9-81ED-4DB2-BD59-A6C34878D82A}">
                    <a16:rowId xmlns:a16="http://schemas.microsoft.com/office/drawing/2014/main" val="4151307598"/>
                  </a:ext>
                </a:extLst>
              </a:tr>
              <a:tr h="4049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ea typeface="Tahoma" panose="020B0604030504040204" pitchFamily="34" charset="0"/>
                          <a:cs typeface="Tahoma" panose="020B0604030504040204" pitchFamily="34" charset="0"/>
                        </a:rPr>
                        <a:t>Ulkomaalaistaustaiset henkilöt</a:t>
                      </a:r>
                    </a:p>
                    <a:p>
                      <a:endParaRPr lang="fi-FI"/>
                    </a:p>
                  </a:txBody>
                  <a:tcPr/>
                </a:tc>
                <a:tc>
                  <a:txBody>
                    <a:bodyPr/>
                    <a:lstStyle/>
                    <a:p>
                      <a:r>
                        <a:rPr lang="fi-FI" dirty="0"/>
                        <a:t>5 060</a:t>
                      </a:r>
                    </a:p>
                  </a:txBody>
                  <a:tcPr/>
                </a:tc>
                <a:extLst>
                  <a:ext uri="{0D108BD9-81ED-4DB2-BD59-A6C34878D82A}">
                    <a16:rowId xmlns:a16="http://schemas.microsoft.com/office/drawing/2014/main" val="3978854580"/>
                  </a:ext>
                </a:extLst>
              </a:tr>
              <a:tr h="124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ea typeface="Tahoma" panose="020B0604030504040204" pitchFamily="34" charset="0"/>
                          <a:cs typeface="Tahoma" panose="020B0604030504040204" pitchFamily="34" charset="0"/>
                        </a:rPr>
                        <a:t>Kansallisella, alueellisella tai paikallisella tasolla tuettujen viranomaisten tai julkisten palvelujen lukumäärä</a:t>
                      </a:r>
                    </a:p>
                    <a:p>
                      <a:endParaRPr lang="fi-FI"/>
                    </a:p>
                  </a:txBody>
                  <a:tcPr/>
                </a:tc>
                <a:tc>
                  <a:txBody>
                    <a:bodyPr/>
                    <a:lstStyle/>
                    <a:p>
                      <a:r>
                        <a:rPr lang="fi-FI" dirty="0"/>
                        <a:t>25</a:t>
                      </a:r>
                    </a:p>
                  </a:txBody>
                  <a:tcPr/>
                </a:tc>
                <a:extLst>
                  <a:ext uri="{0D108BD9-81ED-4DB2-BD59-A6C34878D82A}">
                    <a16:rowId xmlns:a16="http://schemas.microsoft.com/office/drawing/2014/main" val="2568197098"/>
                  </a:ext>
                </a:extLst>
              </a:tr>
            </a:tbl>
          </a:graphicData>
        </a:graphic>
      </p:graphicFrame>
      <p:graphicFrame>
        <p:nvGraphicFramePr>
          <p:cNvPr id="12" name="Taulukko 12">
            <a:extLst>
              <a:ext uri="{FF2B5EF4-FFF2-40B4-BE49-F238E27FC236}">
                <a16:creationId xmlns:a16="http://schemas.microsoft.com/office/drawing/2014/main" id="{72853270-8134-7DE5-827A-8F3BE054AF63}"/>
              </a:ext>
            </a:extLst>
          </p:cNvPr>
          <p:cNvGraphicFramePr>
            <a:graphicFrameLocks noGrp="1"/>
          </p:cNvGraphicFramePr>
          <p:nvPr>
            <p:ph idx="10"/>
            <p:extLst>
              <p:ext uri="{D42A27DB-BD31-4B8C-83A1-F6EECF244321}">
                <p14:modId xmlns:p14="http://schemas.microsoft.com/office/powerpoint/2010/main" val="1168166106"/>
              </p:ext>
            </p:extLst>
          </p:nvPr>
        </p:nvGraphicFramePr>
        <p:xfrm>
          <a:off x="6228916" y="1947668"/>
          <a:ext cx="4889500" cy="3931920"/>
        </p:xfrm>
        <a:graphic>
          <a:graphicData uri="http://schemas.openxmlformats.org/drawingml/2006/table">
            <a:tbl>
              <a:tblPr firstRow="1" bandRow="1">
                <a:tableStyleId>{5C22544A-7EE6-4342-B048-85BDC9FD1C3A}</a:tableStyleId>
              </a:tblPr>
              <a:tblGrid>
                <a:gridCol w="2950595">
                  <a:extLst>
                    <a:ext uri="{9D8B030D-6E8A-4147-A177-3AD203B41FA5}">
                      <a16:colId xmlns:a16="http://schemas.microsoft.com/office/drawing/2014/main" val="3398541295"/>
                    </a:ext>
                  </a:extLst>
                </a:gridCol>
                <a:gridCol w="1938905">
                  <a:extLst>
                    <a:ext uri="{9D8B030D-6E8A-4147-A177-3AD203B41FA5}">
                      <a16:colId xmlns:a16="http://schemas.microsoft.com/office/drawing/2014/main" val="2743073001"/>
                    </a:ext>
                  </a:extLst>
                </a:gridCol>
              </a:tblGrid>
              <a:tr h="863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b="0" i="0" u="none" strike="noStrike">
                          <a:solidFill>
                            <a:srgbClr val="000000"/>
                          </a:solidFill>
                          <a:effectLst/>
                        </a:rPr>
                        <a:t>Osallistujat, jotka ovat ryhtyneet työnhakuun jättäessään toimen</a:t>
                      </a:r>
                      <a:endParaRPr lang="fi-FI"/>
                    </a:p>
                  </a:txBody>
                  <a:tcPr/>
                </a:tc>
                <a:tc>
                  <a:txBody>
                    <a:bodyPr/>
                    <a:lstStyle/>
                    <a:p>
                      <a:r>
                        <a:rPr lang="fi-FI">
                          <a:solidFill>
                            <a:schemeClr val="tx1"/>
                          </a:solidFill>
                        </a:rPr>
                        <a:t>10 %</a:t>
                      </a:r>
                    </a:p>
                  </a:txBody>
                  <a:tcPr/>
                </a:tc>
                <a:extLst>
                  <a:ext uri="{0D108BD9-81ED-4DB2-BD59-A6C34878D82A}">
                    <a16:rowId xmlns:a16="http://schemas.microsoft.com/office/drawing/2014/main" val="3979676170"/>
                  </a:ext>
                </a:extLst>
              </a:tr>
              <a:tr h="863580">
                <a:tc>
                  <a:txBody>
                    <a:bodyPr/>
                    <a:lstStyle/>
                    <a:p>
                      <a:r>
                        <a:rPr lang="fi-FI"/>
                        <a:t>Osallistujat, jotka ovat koulutuksessa jättäessään toimen</a:t>
                      </a:r>
                    </a:p>
                  </a:txBody>
                  <a:tcPr/>
                </a:tc>
                <a:tc>
                  <a:txBody>
                    <a:bodyPr/>
                    <a:lstStyle/>
                    <a:p>
                      <a:r>
                        <a:rPr lang="fi-FI" b="1">
                          <a:solidFill>
                            <a:schemeClr val="tx1"/>
                          </a:solidFill>
                        </a:rPr>
                        <a:t>10 %</a:t>
                      </a:r>
                    </a:p>
                  </a:txBody>
                  <a:tcPr/>
                </a:tc>
                <a:extLst>
                  <a:ext uri="{0D108BD9-81ED-4DB2-BD59-A6C34878D82A}">
                    <a16:rowId xmlns:a16="http://schemas.microsoft.com/office/drawing/2014/main" val="2491867353"/>
                  </a:ext>
                </a:extLst>
              </a:tr>
              <a:tr h="1381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a:solidFill>
                            <a:schemeClr val="tx1"/>
                          </a:solidFill>
                          <a:effectLst/>
                        </a:rPr>
                        <a:t>Osallistujat, jotka ovat työelämässä, myös itsenäisinä ammatinharjoittajina, jättäessään toimen</a:t>
                      </a:r>
                      <a:endParaRPr lang="fi-FI"/>
                    </a:p>
                  </a:txBody>
                  <a:tcPr/>
                </a:tc>
                <a:tc>
                  <a:txBody>
                    <a:bodyPr/>
                    <a:lstStyle/>
                    <a:p>
                      <a:r>
                        <a:rPr lang="fi-FI" b="1"/>
                        <a:t> 15 %</a:t>
                      </a:r>
                    </a:p>
                  </a:txBody>
                  <a:tcPr/>
                </a:tc>
                <a:extLst>
                  <a:ext uri="{0D108BD9-81ED-4DB2-BD59-A6C34878D82A}">
                    <a16:rowId xmlns:a16="http://schemas.microsoft.com/office/drawing/2014/main" val="4126855265"/>
                  </a:ext>
                </a:extLst>
              </a:tr>
              <a:tr h="6045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sz="1800" b="0" i="0" u="none" strike="noStrike" dirty="0">
                          <a:solidFill>
                            <a:srgbClr val="000000"/>
                          </a:solidFill>
                          <a:effectLst/>
                        </a:rPr>
                        <a:t>Palvelun laatu</a:t>
                      </a:r>
                    </a:p>
                    <a:p>
                      <a:endParaRPr lang="fi-FI" dirty="0"/>
                    </a:p>
                  </a:txBody>
                  <a:tcPr/>
                </a:tc>
                <a:tc>
                  <a:txBody>
                    <a:bodyPr/>
                    <a:lstStyle/>
                    <a:p>
                      <a:r>
                        <a:rPr lang="fi-FI" b="1" dirty="0"/>
                        <a:t>4,5</a:t>
                      </a:r>
                    </a:p>
                  </a:txBody>
                  <a:tcPr/>
                </a:tc>
                <a:extLst>
                  <a:ext uri="{0D108BD9-81ED-4DB2-BD59-A6C34878D82A}">
                    <a16:rowId xmlns:a16="http://schemas.microsoft.com/office/drawing/2014/main" val="4051345819"/>
                  </a:ext>
                </a:extLst>
              </a:tr>
            </a:tbl>
          </a:graphicData>
        </a:graphic>
      </p:graphicFrame>
      <p:sp>
        <p:nvSpPr>
          <p:cNvPr id="5" name="Tekstin paikkamerkki 4">
            <a:extLst>
              <a:ext uri="{FF2B5EF4-FFF2-40B4-BE49-F238E27FC236}">
                <a16:creationId xmlns:a16="http://schemas.microsoft.com/office/drawing/2014/main" id="{E744F625-3D25-A229-32CB-0D3B06CA531B}"/>
              </a:ext>
            </a:extLst>
          </p:cNvPr>
          <p:cNvSpPr>
            <a:spLocks noGrp="1"/>
          </p:cNvSpPr>
          <p:nvPr>
            <p:ph type="body" idx="11"/>
          </p:nvPr>
        </p:nvSpPr>
        <p:spPr>
          <a:xfrm>
            <a:off x="838200" y="1508854"/>
            <a:ext cx="4887478" cy="361299"/>
          </a:xfrm>
        </p:spPr>
        <p:txBody>
          <a:bodyPr/>
          <a:lstStyle/>
          <a:p>
            <a:r>
              <a:rPr lang="fi-FI" dirty="0"/>
              <a:t>Tuotosindikaattorit</a:t>
            </a:r>
          </a:p>
        </p:txBody>
      </p:sp>
      <p:sp>
        <p:nvSpPr>
          <p:cNvPr id="6" name="Tekstin paikkamerkki 5">
            <a:extLst>
              <a:ext uri="{FF2B5EF4-FFF2-40B4-BE49-F238E27FC236}">
                <a16:creationId xmlns:a16="http://schemas.microsoft.com/office/drawing/2014/main" id="{1478DA2A-AD80-E319-0E20-0DD1CAB86358}"/>
              </a:ext>
            </a:extLst>
          </p:cNvPr>
          <p:cNvSpPr>
            <a:spLocks noGrp="1"/>
          </p:cNvSpPr>
          <p:nvPr>
            <p:ph type="body" sz="quarter" idx="3"/>
          </p:nvPr>
        </p:nvSpPr>
        <p:spPr>
          <a:xfrm>
            <a:off x="6230938" y="1508855"/>
            <a:ext cx="4887478" cy="361299"/>
          </a:xfrm>
        </p:spPr>
        <p:txBody>
          <a:bodyPr/>
          <a:lstStyle/>
          <a:p>
            <a:r>
              <a:rPr lang="fi-FI" dirty="0"/>
              <a:t>Tulosindikaattorit</a:t>
            </a:r>
          </a:p>
        </p:txBody>
      </p:sp>
    </p:spTree>
    <p:extLst>
      <p:ext uri="{BB962C8B-B14F-4D97-AF65-F5344CB8AC3E}">
        <p14:creationId xmlns:p14="http://schemas.microsoft.com/office/powerpoint/2010/main" val="17652098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ffice-teema">
  <a:themeElements>
    <a:clrScheme name="EU rahastot TEM2">
      <a:dk1>
        <a:sysClr val="windowText" lastClr="000000"/>
      </a:dk1>
      <a:lt1>
        <a:sysClr val="window" lastClr="FFFFFF"/>
      </a:lt1>
      <a:dk2>
        <a:srgbClr val="595959"/>
      </a:dk2>
      <a:lt2>
        <a:srgbClr val="E7E6E6"/>
      </a:lt2>
      <a:accent1>
        <a:srgbClr val="31E1E9"/>
      </a:accent1>
      <a:accent2>
        <a:srgbClr val="D1E371"/>
      </a:accent2>
      <a:accent3>
        <a:srgbClr val="767171"/>
      </a:accent3>
      <a:accent4>
        <a:srgbClr val="BFBFBF"/>
      </a:accent4>
      <a:accent5>
        <a:srgbClr val="98F0F4"/>
      </a:accent5>
      <a:accent6>
        <a:srgbClr val="E8F1B8"/>
      </a:accent6>
      <a:hlink>
        <a:srgbClr val="0563C1"/>
      </a:hlink>
      <a:folHlink>
        <a:srgbClr val="954F72"/>
      </a:folHlink>
    </a:clrScheme>
    <a:fontScheme name="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extLst>
    <a:ext uri="{05A4C25C-085E-4340-85A3-A5531E510DB2}">
      <thm15:themeFamily xmlns:thm15="http://schemas.microsoft.com/office/thememl/2012/main" name="FI_EU-rahastot_TEM_v2.potx" id="{94F9BA5B-60B6-4D69-8675-DA177850F926}" vid="{7163FCC7-62EA-488E-AAC5-CB1F30A6FA9C}"/>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U rahastot TEM2">
    <a:dk1>
      <a:sysClr val="windowText" lastClr="000000"/>
    </a:dk1>
    <a:lt1>
      <a:sysClr val="window" lastClr="FFFFFF"/>
    </a:lt1>
    <a:dk2>
      <a:srgbClr val="595959"/>
    </a:dk2>
    <a:lt2>
      <a:srgbClr val="E7E6E6"/>
    </a:lt2>
    <a:accent1>
      <a:srgbClr val="31E1E9"/>
    </a:accent1>
    <a:accent2>
      <a:srgbClr val="D1E371"/>
    </a:accent2>
    <a:accent3>
      <a:srgbClr val="767171"/>
    </a:accent3>
    <a:accent4>
      <a:srgbClr val="BFBFBF"/>
    </a:accent4>
    <a:accent5>
      <a:srgbClr val="98F0F4"/>
    </a:accent5>
    <a:accent6>
      <a:srgbClr val="E8F1B8"/>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44055F0B18DAF943AD369F0DCC79C1EE" ma:contentTypeVersion="18" ma:contentTypeDescription="Luo uusi asiakirja." ma:contentTypeScope="" ma:versionID="35e3a61d9408e061bc80760575f8bbe1">
  <xsd:schema xmlns:xsd="http://www.w3.org/2001/XMLSchema" xmlns:xs="http://www.w3.org/2001/XMLSchema" xmlns:p="http://schemas.microsoft.com/office/2006/metadata/properties" xmlns:ns2="4efb1dc6-d5f2-4f67-b270-210d6bba50ab" xmlns:ns3="983a6ed7-3b14-4ed5-9bd0-999a5c6a4b10" xmlns:ns4="a90a8554-5475-4609-9feb-2f024996965b" targetNamespace="http://schemas.microsoft.com/office/2006/metadata/properties" ma:root="true" ma:fieldsID="d5bdbd8d3591487df128ac31d5c2036d" ns2:_="" ns3:_="" ns4:_="">
    <xsd:import namespace="4efb1dc6-d5f2-4f67-b270-210d6bba50ab"/>
    <xsd:import namespace="983a6ed7-3b14-4ed5-9bd0-999a5c6a4b10"/>
    <xsd:import namespace="a90a8554-5475-4609-9feb-2f024996965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ServiceLocation"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fb1dc6-d5f2-4f67-b270-210d6bba50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Kuvien tunnisteet" ma:readOnly="false" ma:fieldId="{5cf76f15-5ced-4ddc-b409-7134ff3c332f}" ma:taxonomyMulti="true" ma:sspId="d2c86073-d20c-4242-97f1-555d6560550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3a6ed7-3b14-4ed5-9bd0-999a5c6a4b10" elementFormDefault="qualified">
    <xsd:import namespace="http://schemas.microsoft.com/office/2006/documentManagement/types"/>
    <xsd:import namespace="http://schemas.microsoft.com/office/infopath/2007/PartnerControls"/>
    <xsd:element name="SharedWithUsers" ma:index="12"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Jakamisen tiedot"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90a8554-5475-4609-9feb-2f024996965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5338855-2dba-4ce2-9306-f969fecebfc7}" ma:internalName="TaxCatchAll" ma:showField="CatchAllData" ma:web="983a6ed7-3b14-4ed5-9bd0-999a5c6a4b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efb1dc6-d5f2-4f67-b270-210d6bba50ab">
      <Terms xmlns="http://schemas.microsoft.com/office/infopath/2007/PartnerControls"/>
    </lcf76f155ced4ddcb4097134ff3c332f>
    <TaxCatchAll xmlns="a90a8554-5475-4609-9feb-2f024996965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BE4543-7212-42C1-B481-B40D0E65E1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fb1dc6-d5f2-4f67-b270-210d6bba50ab"/>
    <ds:schemaRef ds:uri="983a6ed7-3b14-4ed5-9bd0-999a5c6a4b10"/>
    <ds:schemaRef ds:uri="a90a8554-5475-4609-9feb-2f024996965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9B4694-CE72-4F4C-B360-92E7C8B058F9}">
  <ds:schemaRefs>
    <ds:schemaRef ds:uri="http://www.w3.org/XML/1998/namespace"/>
    <ds:schemaRef ds:uri="http://purl.org/dc/dcmitype/"/>
    <ds:schemaRef ds:uri="http://schemas.microsoft.com/office/2006/metadata/properties"/>
    <ds:schemaRef ds:uri="34afece5-2c59-4757-a57e-1874983fbb40"/>
    <ds:schemaRef ds:uri="http://schemas.microsoft.com/office/2006/documentManagement/types"/>
    <ds:schemaRef ds:uri="http://purl.org/dc/terms/"/>
    <ds:schemaRef ds:uri="http://schemas.microsoft.com/office/infopath/2007/PartnerControls"/>
    <ds:schemaRef ds:uri="http://purl.org/dc/elements/1.1/"/>
    <ds:schemaRef ds:uri="http://schemas.openxmlformats.org/package/2006/metadata/core-properties"/>
    <ds:schemaRef ds:uri="6fa7b021-35b8-4520-9840-47fd92bbe59c"/>
    <ds:schemaRef ds:uri="4efb1dc6-d5f2-4f67-b270-210d6bba50ab"/>
    <ds:schemaRef ds:uri="a90a8554-5475-4609-9feb-2f024996965b"/>
  </ds:schemaRefs>
</ds:datastoreItem>
</file>

<file path=customXml/itemProps3.xml><?xml version="1.0" encoding="utf-8"?>
<ds:datastoreItem xmlns:ds="http://schemas.openxmlformats.org/officeDocument/2006/customXml" ds:itemID="{F53871C3-FBEE-42A5-B17A-232668AB59A2}">
  <ds:schemaRefs>
    <ds:schemaRef ds:uri="http://schemas.microsoft.com/sharepoint/v3/contenttype/forms"/>
  </ds:schemaRefs>
</ds:datastoreItem>
</file>

<file path=docMetadata/LabelInfo.xml><?xml version="1.0" encoding="utf-8"?>
<clbl:labelList xmlns:clbl="http://schemas.microsoft.com/office/2020/mipLabelMetadata">
  <clbl:label id="{d95951a6-dfd3-4a74-9abb-f2b2cb89d671}" enabled="0" method="" siteId="{d95951a6-dfd3-4a74-9abb-f2b2cb89d671}" removed="1"/>
</clbl:labelList>
</file>

<file path=docProps/app.xml><?xml version="1.0" encoding="utf-8"?>
<Properties xmlns="http://schemas.openxmlformats.org/officeDocument/2006/extended-properties" xmlns:vt="http://schemas.openxmlformats.org/officeDocument/2006/docPropsVTypes">
  <Template/>
  <TotalTime>2466</TotalTime>
  <Words>1043</Words>
  <Application>Microsoft Office PowerPoint</Application>
  <PresentationFormat>Laajakuva</PresentationFormat>
  <Paragraphs>182</Paragraphs>
  <Slides>16</Slides>
  <Notes>0</Notes>
  <HiddenSlides>0</HiddenSlides>
  <MMClips>0</MMClips>
  <ScaleCrop>false</ScaleCrop>
  <HeadingPairs>
    <vt:vector size="6" baseType="variant">
      <vt:variant>
        <vt:lpstr>Käytetyt fontit</vt:lpstr>
      </vt:variant>
      <vt:variant>
        <vt:i4>6</vt:i4>
      </vt:variant>
      <vt:variant>
        <vt:lpstr>Teema</vt:lpstr>
      </vt:variant>
      <vt:variant>
        <vt:i4>1</vt:i4>
      </vt:variant>
      <vt:variant>
        <vt:lpstr>Dian otsikot</vt:lpstr>
      </vt:variant>
      <vt:variant>
        <vt:i4>16</vt:i4>
      </vt:variant>
    </vt:vector>
  </HeadingPairs>
  <TitlesOfParts>
    <vt:vector size="23" baseType="lpstr">
      <vt:lpstr>Arial</vt:lpstr>
      <vt:lpstr>ArialMT</vt:lpstr>
      <vt:lpstr>Calibri</vt:lpstr>
      <vt:lpstr>Source Sans Pro</vt:lpstr>
      <vt:lpstr>Tahoma</vt:lpstr>
      <vt:lpstr>Wingdings</vt:lpstr>
      <vt:lpstr>1_Office-teema</vt:lpstr>
      <vt:lpstr> ESR+-haut 17.6. – 27.9.2024  Toimintalinja 4 </vt:lpstr>
      <vt:lpstr>Hakeminen</vt:lpstr>
      <vt:lpstr>Rahoitus</vt:lpstr>
      <vt:lpstr>4.1 Polkuja töihin</vt:lpstr>
      <vt:lpstr>4.1 Polkuja töihin: indikaattoritavoite 2029 Itä-Suomi</vt:lpstr>
      <vt:lpstr>4.2 Uutta osaamista työelämään</vt:lpstr>
      <vt:lpstr>4.2 Uutta osaamista työelämään: indikaattoritavoite 2029 Itä-Suomi</vt:lpstr>
      <vt:lpstr>4.3 Yhdenvertaiseen osallisuuteen</vt:lpstr>
      <vt:lpstr>4.3 Yhdenvertaiseen osallisuuteen: indikaattoritavoite 2029 Itä-Suomi</vt:lpstr>
      <vt:lpstr>Käytettävissä olevat kustannusmallit ja  kustannusten ilmoitustavat</vt:lpstr>
      <vt:lpstr>PowerPoint-esitys</vt:lpstr>
      <vt:lpstr>Flat rate 7% -toissijainen kustannusmalli</vt:lpstr>
      <vt:lpstr>Kertakorvaus  </vt:lpstr>
      <vt:lpstr>Hyvä ESR+ -hakemus</vt:lpstr>
      <vt:lpstr>Lisätietoa</vt:lpstr>
      <vt:lpstr>KIITOS!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Käytössä olevat kustannusmallit (ESR+)</dc:title>
  <dc:creator>Arpola Tiina (ELY)</dc:creator>
  <cp:lastModifiedBy>Tuomela Tuija (ELY)</cp:lastModifiedBy>
  <cp:revision>166</cp:revision>
  <dcterms:created xsi:type="dcterms:W3CDTF">2022-01-13T12:27:13Z</dcterms:created>
  <dcterms:modified xsi:type="dcterms:W3CDTF">2024-08-12T05:10:45Z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0x01010044055F0B18DAF943AD369F0DCC79C1EE</vt:lpwstr>
  </property>
  <property fmtid="{D5CDD505-2E9C-101B-9397-08002B2CF9AE}" pid="3" name="MediaServiceImageTags">
    <vt:lpwstr/>
  </property>
</Properties>
</file>