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 id="2147483702" r:id="rId6"/>
  </p:sldMasterIdLst>
  <p:notesMasterIdLst>
    <p:notesMasterId r:id="rId70"/>
  </p:notesMasterIdLst>
  <p:sldIdLst>
    <p:sldId id="351" r:id="rId7"/>
    <p:sldId id="350" r:id="rId8"/>
    <p:sldId id="444" r:id="rId9"/>
    <p:sldId id="326" r:id="rId10"/>
    <p:sldId id="327" r:id="rId11"/>
    <p:sldId id="405" r:id="rId12"/>
    <p:sldId id="406" r:id="rId13"/>
    <p:sldId id="408" r:id="rId14"/>
    <p:sldId id="409" r:id="rId15"/>
    <p:sldId id="352" r:id="rId16"/>
    <p:sldId id="328" r:id="rId17"/>
    <p:sldId id="329" r:id="rId18"/>
    <p:sldId id="330" r:id="rId19"/>
    <p:sldId id="353" r:id="rId20"/>
    <p:sldId id="453" r:id="rId21"/>
    <p:sldId id="452" r:id="rId22"/>
    <p:sldId id="454" r:id="rId23"/>
    <p:sldId id="455" r:id="rId24"/>
    <p:sldId id="355" r:id="rId25"/>
    <p:sldId id="424" r:id="rId26"/>
    <p:sldId id="356" r:id="rId27"/>
    <p:sldId id="357" r:id="rId28"/>
    <p:sldId id="448" r:id="rId29"/>
    <p:sldId id="447" r:id="rId30"/>
    <p:sldId id="446" r:id="rId31"/>
    <p:sldId id="359" r:id="rId32"/>
    <p:sldId id="358" r:id="rId33"/>
    <p:sldId id="360" r:id="rId34"/>
    <p:sldId id="362" r:id="rId35"/>
    <p:sldId id="363" r:id="rId36"/>
    <p:sldId id="365" r:id="rId37"/>
    <p:sldId id="364" r:id="rId38"/>
    <p:sldId id="445" r:id="rId39"/>
    <p:sldId id="366" r:id="rId40"/>
    <p:sldId id="367" r:id="rId41"/>
    <p:sldId id="456" r:id="rId42"/>
    <p:sldId id="332" r:id="rId43"/>
    <p:sldId id="333" r:id="rId44"/>
    <p:sldId id="378" r:id="rId45"/>
    <p:sldId id="308" r:id="rId46"/>
    <p:sldId id="394" r:id="rId47"/>
    <p:sldId id="291" r:id="rId48"/>
    <p:sldId id="425" r:id="rId49"/>
    <p:sldId id="369" r:id="rId50"/>
    <p:sldId id="432" r:id="rId51"/>
    <p:sldId id="434" r:id="rId52"/>
    <p:sldId id="435" r:id="rId53"/>
    <p:sldId id="436" r:id="rId54"/>
    <p:sldId id="437" r:id="rId55"/>
    <p:sldId id="412" r:id="rId56"/>
    <p:sldId id="413" r:id="rId57"/>
    <p:sldId id="373" r:id="rId58"/>
    <p:sldId id="415" r:id="rId59"/>
    <p:sldId id="417" r:id="rId60"/>
    <p:sldId id="418" r:id="rId61"/>
    <p:sldId id="421" r:id="rId62"/>
    <p:sldId id="419" r:id="rId63"/>
    <p:sldId id="420" r:id="rId64"/>
    <p:sldId id="376" r:id="rId65"/>
    <p:sldId id="410" r:id="rId66"/>
    <p:sldId id="449" r:id="rId67"/>
    <p:sldId id="450" r:id="rId68"/>
    <p:sldId id="451" r:id="rId6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95C98"/>
    <a:srgbClr val="00A4CD"/>
    <a:srgbClr val="FFD3B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E160C84-AC8E-490E-9208-DB4CF0B188D8}" v="1" dt="2023-03-24T14:25:57.413"/>
    <p1510:client id="{2D5AB9C1-E26B-491C-A407-E329176E8495}" v="1" dt="2023-04-21T11:48:20.880"/>
    <p1510:client id="{42AFF5AF-FAE5-CD20-D4CD-C94F511AEF17}" v="20" dt="2023-03-29T05:23:42.680"/>
    <p1510:client id="{6AF0B12E-9878-2361-6172-B8EA159BCFE8}" v="4" dt="2023-03-28T12:01:23.491"/>
    <p1510:client id="{6E05C9B3-2166-C551-C453-9A245059FE54}" v="37" dt="2023-03-28T08:06:32.868"/>
    <p1510:client id="{B66F752E-F38A-53B3-A072-B8EA0841A0C4}" v="11" dt="2023-03-27T09:51:24.181"/>
    <p1510:client id="{E499AC4F-526A-4022-9C54-0DA960C9C751}" v="647" dt="2023-03-28T14:39:59.417"/>
    <p1510:client id="{E4A63172-7681-A67F-6420-DA3194940FEB}" v="2" dt="2023-03-29T05:10:58.210"/>
  </p1510:revLst>
</p1510:revInfo>
</file>

<file path=ppt/tableStyles.xml><?xml version="1.0" encoding="utf-8"?>
<a:tblStyleLst xmlns:a="http://schemas.openxmlformats.org/drawingml/2006/main" def="{0E3FDE45-AF77-4B5C-9715-49D594BDF05E}">
  <a:tblStyle styleId="{5C22544A-7EE6-4342-B048-85BDC9FD1C3A}" styleName="Normaali tyyli 2 - Korostu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6" d="100"/>
          <a:sy n="106" d="100"/>
        </p:scale>
        <p:origin x="108" y="48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0.xml"/><Relationship Id="rId21" Type="http://schemas.openxmlformats.org/officeDocument/2006/relationships/slide" Target="slides/slide15.xml"/><Relationship Id="rId42" Type="http://schemas.openxmlformats.org/officeDocument/2006/relationships/slide" Target="slides/slide36.xml"/><Relationship Id="rId47" Type="http://schemas.openxmlformats.org/officeDocument/2006/relationships/slide" Target="slides/slide41.xml"/><Relationship Id="rId63" Type="http://schemas.openxmlformats.org/officeDocument/2006/relationships/slide" Target="slides/slide57.xml"/><Relationship Id="rId68" Type="http://schemas.openxmlformats.org/officeDocument/2006/relationships/slide" Target="slides/slide62.xml"/><Relationship Id="rId2" Type="http://schemas.openxmlformats.org/officeDocument/2006/relationships/customXml" Target="../customXml/item2.xml"/><Relationship Id="rId16" Type="http://schemas.openxmlformats.org/officeDocument/2006/relationships/slide" Target="slides/slide10.xml"/><Relationship Id="rId29" Type="http://schemas.openxmlformats.org/officeDocument/2006/relationships/slide" Target="slides/slide23.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slide" Target="slides/slide31.xml"/><Relationship Id="rId40" Type="http://schemas.openxmlformats.org/officeDocument/2006/relationships/slide" Target="slides/slide34.xml"/><Relationship Id="rId45" Type="http://schemas.openxmlformats.org/officeDocument/2006/relationships/slide" Target="slides/slide39.xml"/><Relationship Id="rId53" Type="http://schemas.openxmlformats.org/officeDocument/2006/relationships/slide" Target="slides/slide47.xml"/><Relationship Id="rId58" Type="http://schemas.openxmlformats.org/officeDocument/2006/relationships/slide" Target="slides/slide52.xml"/><Relationship Id="rId66" Type="http://schemas.openxmlformats.org/officeDocument/2006/relationships/slide" Target="slides/slide60.xml"/><Relationship Id="rId74" Type="http://schemas.openxmlformats.org/officeDocument/2006/relationships/tableStyles" Target="tableStyles.xml"/><Relationship Id="rId5" Type="http://schemas.openxmlformats.org/officeDocument/2006/relationships/slideMaster" Target="slideMasters/slideMaster1.xml"/><Relationship Id="rId61" Type="http://schemas.openxmlformats.org/officeDocument/2006/relationships/slide" Target="slides/slide55.xml"/><Relationship Id="rId19" Type="http://schemas.openxmlformats.org/officeDocument/2006/relationships/slide" Target="slides/slide1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slide" Target="slides/slide29.xml"/><Relationship Id="rId43" Type="http://schemas.openxmlformats.org/officeDocument/2006/relationships/slide" Target="slides/slide37.xml"/><Relationship Id="rId48" Type="http://schemas.openxmlformats.org/officeDocument/2006/relationships/slide" Target="slides/slide42.xml"/><Relationship Id="rId56" Type="http://schemas.openxmlformats.org/officeDocument/2006/relationships/slide" Target="slides/slide50.xml"/><Relationship Id="rId64" Type="http://schemas.openxmlformats.org/officeDocument/2006/relationships/slide" Target="slides/slide58.xml"/><Relationship Id="rId69" Type="http://schemas.openxmlformats.org/officeDocument/2006/relationships/slide" Target="slides/slide63.xml"/><Relationship Id="rId8" Type="http://schemas.openxmlformats.org/officeDocument/2006/relationships/slide" Target="slides/slide2.xml"/><Relationship Id="rId51" Type="http://schemas.openxmlformats.org/officeDocument/2006/relationships/slide" Target="slides/slide45.xml"/><Relationship Id="rId72" Type="http://schemas.openxmlformats.org/officeDocument/2006/relationships/viewProps" Target="viewProps.xml"/><Relationship Id="rId3" Type="http://schemas.openxmlformats.org/officeDocument/2006/relationships/customXml" Target="../customXml/item3.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slide" Target="slides/slide32.xml"/><Relationship Id="rId46" Type="http://schemas.openxmlformats.org/officeDocument/2006/relationships/slide" Target="slides/slide40.xml"/><Relationship Id="rId59" Type="http://schemas.openxmlformats.org/officeDocument/2006/relationships/slide" Target="slides/slide53.xml"/><Relationship Id="rId67" Type="http://schemas.openxmlformats.org/officeDocument/2006/relationships/slide" Target="slides/slide61.xml"/><Relationship Id="rId20" Type="http://schemas.openxmlformats.org/officeDocument/2006/relationships/slide" Target="slides/slide14.xml"/><Relationship Id="rId41" Type="http://schemas.openxmlformats.org/officeDocument/2006/relationships/slide" Target="slides/slide35.xml"/><Relationship Id="rId54" Type="http://schemas.openxmlformats.org/officeDocument/2006/relationships/slide" Target="slides/slide48.xml"/><Relationship Id="rId62" Type="http://schemas.openxmlformats.org/officeDocument/2006/relationships/slide" Target="slides/slide56.xml"/><Relationship Id="rId70" Type="http://schemas.openxmlformats.org/officeDocument/2006/relationships/notesMaster" Target="notesMasters/notesMaster1.xml"/><Relationship Id="rId75"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slide" Target="slides/slide30.xml"/><Relationship Id="rId49" Type="http://schemas.openxmlformats.org/officeDocument/2006/relationships/slide" Target="slides/slide43.xml"/><Relationship Id="rId57" Type="http://schemas.openxmlformats.org/officeDocument/2006/relationships/slide" Target="slides/slide51.xml"/><Relationship Id="rId10" Type="http://schemas.openxmlformats.org/officeDocument/2006/relationships/slide" Target="slides/slide4.xml"/><Relationship Id="rId31" Type="http://schemas.openxmlformats.org/officeDocument/2006/relationships/slide" Target="slides/slide25.xml"/><Relationship Id="rId44" Type="http://schemas.openxmlformats.org/officeDocument/2006/relationships/slide" Target="slides/slide38.xml"/><Relationship Id="rId52" Type="http://schemas.openxmlformats.org/officeDocument/2006/relationships/slide" Target="slides/slide46.xml"/><Relationship Id="rId60" Type="http://schemas.openxmlformats.org/officeDocument/2006/relationships/slide" Target="slides/slide54.xml"/><Relationship Id="rId65" Type="http://schemas.openxmlformats.org/officeDocument/2006/relationships/slide" Target="slides/slide59.xml"/><Relationship Id="rId73" Type="http://schemas.openxmlformats.org/officeDocument/2006/relationships/theme" Target="theme/theme1.xml"/><Relationship Id="rId4" Type="http://schemas.openxmlformats.org/officeDocument/2006/relationships/customXml" Target="../customXml/item4.xml"/><Relationship Id="rId9" Type="http://schemas.openxmlformats.org/officeDocument/2006/relationships/slide" Target="slides/slide3.xml"/><Relationship Id="rId13" Type="http://schemas.openxmlformats.org/officeDocument/2006/relationships/slide" Target="slides/slide7.xml"/><Relationship Id="rId18" Type="http://schemas.openxmlformats.org/officeDocument/2006/relationships/slide" Target="slides/slide12.xml"/><Relationship Id="rId39" Type="http://schemas.openxmlformats.org/officeDocument/2006/relationships/slide" Target="slides/slide33.xml"/><Relationship Id="rId34" Type="http://schemas.openxmlformats.org/officeDocument/2006/relationships/slide" Target="slides/slide28.xml"/><Relationship Id="rId50" Type="http://schemas.openxmlformats.org/officeDocument/2006/relationships/slide" Target="slides/slide44.xml"/><Relationship Id="rId55" Type="http://schemas.openxmlformats.org/officeDocument/2006/relationships/slide" Target="slides/slide49.xml"/><Relationship Id="rId7" Type="http://schemas.openxmlformats.org/officeDocument/2006/relationships/slide" Target="slides/slide1.xml"/><Relationship Id="rId71"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E4B766C-D144-4860-8378-C8AED84E14A7}" type="datetimeFigureOut">
              <a:rPr lang="en-GB" smtClean="0"/>
              <a:t>21/04/2023</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04FF52D-3802-4A03-8323-AE312A03D6DA}" type="slidenum">
              <a:rPr lang="en-GB" smtClean="0"/>
              <a:t>‹#›</a:t>
            </a:fld>
            <a:endParaRPr lang="en-GB"/>
          </a:p>
        </p:txBody>
      </p:sp>
    </p:spTree>
    <p:extLst>
      <p:ext uri="{BB962C8B-B14F-4D97-AF65-F5344CB8AC3E}">
        <p14:creationId xmlns:p14="http://schemas.microsoft.com/office/powerpoint/2010/main" val="42539607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fi-FI"/>
              <a:t>Ryhmähankkeet: eri osatoteuttajien toimenpiteisiin osallistuneen henkilön tilanne hankkeen jälkeen, kuten työllistyminen, voidaan raportoida vain yhden osatoteuttajan raportilla. Muut koulutusta tai muita toimenpiteitä henkilölle hankkeessa tarjonneet osatoteuttajat voivat omalla raportillaan viitata sanallisesti siihen, että osallistujan tiedot on raportoitu osahankkeen xxxx raportilla.</a:t>
            </a:r>
          </a:p>
        </p:txBody>
      </p:sp>
      <p:sp>
        <p:nvSpPr>
          <p:cNvPr id="4" name="Dian numeron paikkamerkki 3"/>
          <p:cNvSpPr>
            <a:spLocks noGrp="1"/>
          </p:cNvSpPr>
          <p:nvPr>
            <p:ph type="sldNum" sz="quarter" idx="5"/>
          </p:nvPr>
        </p:nvSpPr>
        <p:spPr/>
        <p:txBody>
          <a:bodyPr/>
          <a:lstStyle/>
          <a:p>
            <a:fld id="{604FF52D-3802-4A03-8323-AE312A03D6DA}" type="slidenum">
              <a:rPr lang="en-GB" smtClean="0"/>
              <a:t>26</a:t>
            </a:fld>
            <a:endParaRPr lang="en-GB"/>
          </a:p>
        </p:txBody>
      </p:sp>
    </p:spTree>
    <p:extLst>
      <p:ext uri="{BB962C8B-B14F-4D97-AF65-F5344CB8AC3E}">
        <p14:creationId xmlns:p14="http://schemas.microsoft.com/office/powerpoint/2010/main" val="20064068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6E6260-E36C-484A-9F25-1346EC50A8D2}"/>
              </a:ext>
            </a:extLst>
          </p:cNvPr>
          <p:cNvSpPr>
            <a:spLocks noGrp="1"/>
          </p:cNvSpPr>
          <p:nvPr>
            <p:ph type="ctrTitle"/>
          </p:nvPr>
        </p:nvSpPr>
        <p:spPr>
          <a:xfrm>
            <a:off x="1524000" y="692595"/>
            <a:ext cx="9144000" cy="2387600"/>
          </a:xfrm>
        </p:spPr>
        <p:txBody>
          <a:bodyPr anchor="b"/>
          <a:lstStyle>
            <a:lvl1pPr algn="ctr">
              <a:defRPr sz="7200"/>
            </a:lvl1pPr>
          </a:lstStyle>
          <a:p>
            <a:r>
              <a:rPr lang="fi-FI" noProof="0"/>
              <a:t>Muokkaa ots. perustyyl. napsautt.</a:t>
            </a:r>
          </a:p>
        </p:txBody>
      </p:sp>
      <p:sp>
        <p:nvSpPr>
          <p:cNvPr id="3" name="Subtitle 2">
            <a:extLst>
              <a:ext uri="{FF2B5EF4-FFF2-40B4-BE49-F238E27FC236}">
                <a16:creationId xmlns:a16="http://schemas.microsoft.com/office/drawing/2014/main" id="{91FDDA9F-DC3B-4803-9730-F564F287AC8E}"/>
              </a:ext>
            </a:extLst>
          </p:cNvPr>
          <p:cNvSpPr>
            <a:spLocks noGrp="1"/>
          </p:cNvSpPr>
          <p:nvPr>
            <p:ph type="subTitle" idx="1"/>
          </p:nvPr>
        </p:nvSpPr>
        <p:spPr>
          <a:xfrm>
            <a:off x="1524000" y="3442018"/>
            <a:ext cx="9144000" cy="1655762"/>
          </a:xfrm>
        </p:spPr>
        <p:txBody>
          <a:bodyPr/>
          <a:lstStyle>
            <a:lvl1pPr marL="0" indent="0" algn="ctr">
              <a:buNone/>
              <a:defRPr sz="2400" cap="all"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noProof="0"/>
              <a:t>Muokkaa alaotsikon perustyyliä napsautt.</a:t>
            </a:r>
          </a:p>
        </p:txBody>
      </p:sp>
    </p:spTree>
    <p:extLst>
      <p:ext uri="{BB962C8B-B14F-4D97-AF65-F5344CB8AC3E}">
        <p14:creationId xmlns:p14="http://schemas.microsoft.com/office/powerpoint/2010/main" val="29857691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Picture">
    <p:spTree>
      <p:nvGrpSpPr>
        <p:cNvPr id="1" name=""/>
        <p:cNvGrpSpPr/>
        <p:nvPr/>
      </p:nvGrpSpPr>
      <p:grpSpPr>
        <a:xfrm>
          <a:off x="0" y="0"/>
          <a:ext cx="0" cy="0"/>
          <a:chOff x="0" y="0"/>
          <a:chExt cx="0" cy="0"/>
        </a:xfrm>
      </p:grpSpPr>
      <p:sp>
        <p:nvSpPr>
          <p:cNvPr id="5" name="Picture Placeholder 7">
            <a:extLst>
              <a:ext uri="{FF2B5EF4-FFF2-40B4-BE49-F238E27FC236}">
                <a16:creationId xmlns:a16="http://schemas.microsoft.com/office/drawing/2014/main" id="{013A0638-FECF-4E12-8249-5A24119A4769}"/>
              </a:ext>
            </a:extLst>
          </p:cNvPr>
          <p:cNvSpPr>
            <a:spLocks noGrp="1"/>
          </p:cNvSpPr>
          <p:nvPr>
            <p:ph type="pic" sz="quarter" idx="13"/>
          </p:nvPr>
        </p:nvSpPr>
        <p:spPr>
          <a:xfrm>
            <a:off x="0" y="1"/>
            <a:ext cx="12191999" cy="5892304"/>
          </a:xfrm>
          <a:solidFill>
            <a:schemeClr val="bg1">
              <a:lumMod val="95000"/>
            </a:schemeClr>
          </a:solidFill>
        </p:spPr>
        <p:txBody>
          <a:bodyPr anchor="ctr" anchorCtr="0"/>
          <a:lstStyle>
            <a:lvl1pPr marL="0" indent="0" algn="ctr">
              <a:buNone/>
              <a:defRPr sz="1800"/>
            </a:lvl1pPr>
          </a:lstStyle>
          <a:p>
            <a:r>
              <a:rPr lang="fi-FI" noProof="0"/>
              <a:t>Lisää kuva napsauttamalla kuvaketta</a:t>
            </a:r>
          </a:p>
        </p:txBody>
      </p:sp>
    </p:spTree>
    <p:extLst>
      <p:ext uri="{BB962C8B-B14F-4D97-AF65-F5344CB8AC3E}">
        <p14:creationId xmlns:p14="http://schemas.microsoft.com/office/powerpoint/2010/main" val="17311023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Picture2">
    <p:spTree>
      <p:nvGrpSpPr>
        <p:cNvPr id="1" name=""/>
        <p:cNvGrpSpPr/>
        <p:nvPr/>
      </p:nvGrpSpPr>
      <p:grpSpPr>
        <a:xfrm>
          <a:off x="0" y="0"/>
          <a:ext cx="0" cy="0"/>
          <a:chOff x="0" y="0"/>
          <a:chExt cx="0" cy="0"/>
        </a:xfrm>
      </p:grpSpPr>
      <p:sp>
        <p:nvSpPr>
          <p:cNvPr id="5" name="Picture Placeholder 7">
            <a:extLst>
              <a:ext uri="{FF2B5EF4-FFF2-40B4-BE49-F238E27FC236}">
                <a16:creationId xmlns:a16="http://schemas.microsoft.com/office/drawing/2014/main" id="{013A0638-FECF-4E12-8249-5A24119A4769}"/>
              </a:ext>
            </a:extLst>
          </p:cNvPr>
          <p:cNvSpPr>
            <a:spLocks noGrp="1"/>
          </p:cNvSpPr>
          <p:nvPr>
            <p:ph type="pic" sz="quarter" idx="13"/>
          </p:nvPr>
        </p:nvSpPr>
        <p:spPr>
          <a:xfrm>
            <a:off x="169165" y="164591"/>
            <a:ext cx="5806440" cy="5536693"/>
          </a:xfrm>
          <a:solidFill>
            <a:schemeClr val="bg1">
              <a:lumMod val="95000"/>
            </a:schemeClr>
          </a:solidFill>
        </p:spPr>
        <p:txBody>
          <a:bodyPr anchor="ctr" anchorCtr="0"/>
          <a:lstStyle>
            <a:lvl1pPr marL="0" indent="0" algn="ctr">
              <a:buNone/>
              <a:defRPr sz="1800"/>
            </a:lvl1pPr>
          </a:lstStyle>
          <a:p>
            <a:r>
              <a:rPr lang="fi-FI" noProof="0"/>
              <a:t>Lisää kuva napsauttamalla kuvaketta</a:t>
            </a:r>
          </a:p>
        </p:txBody>
      </p:sp>
      <p:sp>
        <p:nvSpPr>
          <p:cNvPr id="6" name="Picture Placeholder 7">
            <a:extLst>
              <a:ext uri="{FF2B5EF4-FFF2-40B4-BE49-F238E27FC236}">
                <a16:creationId xmlns:a16="http://schemas.microsoft.com/office/drawing/2014/main" id="{4A4925B0-A7C3-443B-83E9-526A2BE64B7D}"/>
              </a:ext>
            </a:extLst>
          </p:cNvPr>
          <p:cNvSpPr>
            <a:spLocks noGrp="1"/>
          </p:cNvSpPr>
          <p:nvPr>
            <p:ph type="pic" sz="quarter" idx="14"/>
          </p:nvPr>
        </p:nvSpPr>
        <p:spPr>
          <a:xfrm>
            <a:off x="6204205" y="164591"/>
            <a:ext cx="5806440" cy="5536693"/>
          </a:xfrm>
          <a:solidFill>
            <a:schemeClr val="bg1">
              <a:lumMod val="95000"/>
            </a:schemeClr>
          </a:solidFill>
        </p:spPr>
        <p:txBody>
          <a:bodyPr anchor="ctr" anchorCtr="0"/>
          <a:lstStyle>
            <a:lvl1pPr marL="0" indent="0" algn="ctr">
              <a:buNone/>
              <a:defRPr sz="1800"/>
            </a:lvl1pPr>
          </a:lstStyle>
          <a:p>
            <a:r>
              <a:rPr lang="fi-FI" noProof="0"/>
              <a:t>Lisää kuva napsauttamalla kuvaketta</a:t>
            </a:r>
          </a:p>
        </p:txBody>
      </p:sp>
    </p:spTree>
    <p:extLst>
      <p:ext uri="{BB962C8B-B14F-4D97-AF65-F5344CB8AC3E}">
        <p14:creationId xmlns:p14="http://schemas.microsoft.com/office/powerpoint/2010/main" val="21170732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Osan ylätunniste">
    <p:bg>
      <p:bgPr>
        <a:solidFill>
          <a:srgbClr val="195C98"/>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1DC208-0BC6-4780-8569-0CCC5C8BCBB3}"/>
              </a:ext>
            </a:extLst>
          </p:cNvPr>
          <p:cNvSpPr>
            <a:spLocks noGrp="1"/>
          </p:cNvSpPr>
          <p:nvPr>
            <p:ph type="title"/>
          </p:nvPr>
        </p:nvSpPr>
        <p:spPr>
          <a:xfrm>
            <a:off x="1380744" y="758762"/>
            <a:ext cx="9431782" cy="2852737"/>
          </a:xfrm>
        </p:spPr>
        <p:txBody>
          <a:bodyPr anchor="b"/>
          <a:lstStyle>
            <a:lvl1pPr algn="ctr">
              <a:defRPr sz="5400">
                <a:solidFill>
                  <a:schemeClr val="bg1"/>
                </a:solidFill>
              </a:defRPr>
            </a:lvl1pPr>
          </a:lstStyle>
          <a:p>
            <a:r>
              <a:rPr lang="fi-FI" noProof="0"/>
              <a:t>Muokkaa ots. perustyyl. napsautt.</a:t>
            </a:r>
          </a:p>
        </p:txBody>
      </p:sp>
      <p:sp>
        <p:nvSpPr>
          <p:cNvPr id="3" name="Text Placeholder 2">
            <a:extLst>
              <a:ext uri="{FF2B5EF4-FFF2-40B4-BE49-F238E27FC236}">
                <a16:creationId xmlns:a16="http://schemas.microsoft.com/office/drawing/2014/main" id="{D7DD99AB-4804-4C60-813F-F39098C3BA1A}"/>
              </a:ext>
            </a:extLst>
          </p:cNvPr>
          <p:cNvSpPr>
            <a:spLocks noGrp="1"/>
          </p:cNvSpPr>
          <p:nvPr>
            <p:ph type="body" idx="1" hasCustomPrompt="1"/>
          </p:nvPr>
        </p:nvSpPr>
        <p:spPr>
          <a:xfrm>
            <a:off x="1389536" y="4191846"/>
            <a:ext cx="9431782" cy="360000"/>
          </a:xfrm>
        </p:spPr>
        <p:txBody>
          <a:bodyPr anchor="ctr" anchorCtr="0"/>
          <a:lstStyle>
            <a:lvl1pPr marL="0" indent="0" algn="ctr">
              <a:spcBef>
                <a:spcPts val="0"/>
              </a:spcBef>
              <a:buNone/>
              <a:defRPr sz="20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noProof="0"/>
              <a:t>Click to edit Master text styles</a:t>
            </a:r>
          </a:p>
        </p:txBody>
      </p:sp>
      <p:sp>
        <p:nvSpPr>
          <p:cNvPr id="4" name="Text Placeholder 2">
            <a:extLst>
              <a:ext uri="{FF2B5EF4-FFF2-40B4-BE49-F238E27FC236}">
                <a16:creationId xmlns:a16="http://schemas.microsoft.com/office/drawing/2014/main" id="{28107BD5-4907-45D0-8AC8-EE00C4E1E83F}"/>
              </a:ext>
            </a:extLst>
          </p:cNvPr>
          <p:cNvSpPr>
            <a:spLocks noGrp="1"/>
          </p:cNvSpPr>
          <p:nvPr>
            <p:ph type="body" idx="10" hasCustomPrompt="1"/>
          </p:nvPr>
        </p:nvSpPr>
        <p:spPr>
          <a:xfrm>
            <a:off x="1389536" y="4560256"/>
            <a:ext cx="9431782" cy="360000"/>
          </a:xfrm>
        </p:spPr>
        <p:txBody>
          <a:bodyPr anchor="ctr" anchorCtr="0"/>
          <a:lstStyle>
            <a:lvl1pPr marL="0" indent="0" algn="ctr">
              <a:spcBef>
                <a:spcPts val="0"/>
              </a:spcBef>
              <a:buNone/>
              <a:defRPr sz="20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noProof="0"/>
              <a:t>Click to edit Master text styles</a:t>
            </a:r>
          </a:p>
        </p:txBody>
      </p:sp>
    </p:spTree>
    <p:extLst>
      <p:ext uri="{BB962C8B-B14F-4D97-AF65-F5344CB8AC3E}">
        <p14:creationId xmlns:p14="http://schemas.microsoft.com/office/powerpoint/2010/main" val="8148274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05B7F3-1215-4921-A314-96E4FC2B1239}"/>
              </a:ext>
            </a:extLst>
          </p:cNvPr>
          <p:cNvSpPr>
            <a:spLocks noGrp="1"/>
          </p:cNvSpPr>
          <p:nvPr>
            <p:ph type="title"/>
          </p:nvPr>
        </p:nvSpPr>
        <p:spPr>
          <a:xfrm>
            <a:off x="690372" y="365125"/>
            <a:ext cx="10663428" cy="626999"/>
          </a:xfrm>
        </p:spPr>
        <p:txBody>
          <a:bodyPr/>
          <a:lstStyle>
            <a:lvl1pPr>
              <a:defRPr b="0">
                <a:solidFill>
                  <a:schemeClr val="tx1"/>
                </a:solidFill>
              </a:defRPr>
            </a:lvl1pPr>
          </a:lstStyle>
          <a:p>
            <a:r>
              <a:rPr lang="fi-FI" noProof="0"/>
              <a:t>Muokkaa ots. perustyyl. napsautt.</a:t>
            </a:r>
          </a:p>
        </p:txBody>
      </p:sp>
    </p:spTree>
    <p:extLst>
      <p:ext uri="{BB962C8B-B14F-4D97-AF65-F5344CB8AC3E}">
        <p14:creationId xmlns:p14="http://schemas.microsoft.com/office/powerpoint/2010/main" val="1058178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Tree>
    <p:extLst>
      <p:ext uri="{BB962C8B-B14F-4D97-AF65-F5344CB8AC3E}">
        <p14:creationId xmlns:p14="http://schemas.microsoft.com/office/powerpoint/2010/main" val="15951757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Otsikkodi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6E6260-E36C-484A-9F25-1346EC50A8D2}"/>
              </a:ext>
            </a:extLst>
          </p:cNvPr>
          <p:cNvSpPr>
            <a:spLocks noGrp="1"/>
          </p:cNvSpPr>
          <p:nvPr>
            <p:ph type="ctrTitle"/>
          </p:nvPr>
        </p:nvSpPr>
        <p:spPr>
          <a:xfrm>
            <a:off x="1524000" y="692595"/>
            <a:ext cx="9144000" cy="2387600"/>
          </a:xfrm>
        </p:spPr>
        <p:txBody>
          <a:bodyPr anchor="b"/>
          <a:lstStyle>
            <a:lvl1pPr algn="ctr">
              <a:defRPr sz="7200"/>
            </a:lvl1pPr>
          </a:lstStyle>
          <a:p>
            <a:r>
              <a:rPr lang="fi-FI" noProof="0"/>
              <a:t>Muokkaa ots. perustyyl. napsautt.</a:t>
            </a:r>
          </a:p>
        </p:txBody>
      </p:sp>
      <p:sp>
        <p:nvSpPr>
          <p:cNvPr id="4" name="Tekstin paikkamerkki 2">
            <a:extLst>
              <a:ext uri="{FF2B5EF4-FFF2-40B4-BE49-F238E27FC236}">
                <a16:creationId xmlns:a16="http://schemas.microsoft.com/office/drawing/2014/main" id="{1D53FF44-7A33-8D45-9278-C5CDD4DB3C21}"/>
              </a:ext>
            </a:extLst>
          </p:cNvPr>
          <p:cNvSpPr>
            <a:spLocks noGrp="1"/>
          </p:cNvSpPr>
          <p:nvPr>
            <p:ph type="body" idx="13"/>
          </p:nvPr>
        </p:nvSpPr>
        <p:spPr>
          <a:xfrm>
            <a:off x="3517107" y="4402697"/>
            <a:ext cx="5157787" cy="823912"/>
          </a:xfrm>
        </p:spPr>
        <p:txBody>
          <a:bodyPr lIns="0" tIns="0" rIns="0" bIns="0" anchor="t" anchorCtr="0">
            <a:normAutofit/>
          </a:bodyPr>
          <a:lstStyle>
            <a:lvl1pPr marL="0" indent="0" algn="ctr">
              <a:buNone/>
              <a:defRPr sz="1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5" name="Alaotsikko 2">
            <a:extLst>
              <a:ext uri="{FF2B5EF4-FFF2-40B4-BE49-F238E27FC236}">
                <a16:creationId xmlns:a16="http://schemas.microsoft.com/office/drawing/2014/main" id="{A41E82ED-C47E-954B-81EB-F1633BC3BC75}"/>
              </a:ext>
            </a:extLst>
          </p:cNvPr>
          <p:cNvSpPr>
            <a:spLocks noGrp="1"/>
          </p:cNvSpPr>
          <p:nvPr>
            <p:ph type="subTitle" idx="1"/>
          </p:nvPr>
        </p:nvSpPr>
        <p:spPr>
          <a:xfrm>
            <a:off x="1524000" y="3602038"/>
            <a:ext cx="9144000" cy="78207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Tree>
    <p:extLst>
      <p:ext uri="{BB962C8B-B14F-4D97-AF65-F5344CB8AC3E}">
        <p14:creationId xmlns:p14="http://schemas.microsoft.com/office/powerpoint/2010/main" val="298576912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 preserve="1">
  <p:cSld name="Title Picture Backgroun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Suorakulmio 7">
            <a:extLst>
              <a:ext uri="{FF2B5EF4-FFF2-40B4-BE49-F238E27FC236}">
                <a16:creationId xmlns:a16="http://schemas.microsoft.com/office/drawing/2014/main" id="{5126C2F4-CD3E-DE40-B9E4-0D0F09D339C5}"/>
              </a:ext>
            </a:extLst>
          </p:cNvPr>
          <p:cNvSpPr/>
          <p:nvPr userDrawn="1"/>
        </p:nvSpPr>
        <p:spPr>
          <a:xfrm>
            <a:off x="0" y="-1"/>
            <a:ext cx="12192000" cy="5936347"/>
          </a:xfrm>
          <a:prstGeom prst="rect">
            <a:avLst/>
          </a:prstGeom>
          <a:solidFill>
            <a:schemeClr val="accent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 name="Title 1">
            <a:extLst>
              <a:ext uri="{FF2B5EF4-FFF2-40B4-BE49-F238E27FC236}">
                <a16:creationId xmlns:a16="http://schemas.microsoft.com/office/drawing/2014/main" id="{9F6E6260-E36C-484A-9F25-1346EC50A8D2}"/>
              </a:ext>
            </a:extLst>
          </p:cNvPr>
          <p:cNvSpPr>
            <a:spLocks noGrp="1"/>
          </p:cNvSpPr>
          <p:nvPr>
            <p:ph type="ctrTitle"/>
          </p:nvPr>
        </p:nvSpPr>
        <p:spPr>
          <a:xfrm>
            <a:off x="1524000" y="692595"/>
            <a:ext cx="9144000" cy="2387600"/>
          </a:xfrm>
        </p:spPr>
        <p:txBody>
          <a:bodyPr anchor="b"/>
          <a:lstStyle>
            <a:lvl1pPr algn="ctr">
              <a:defRPr sz="7200">
                <a:solidFill>
                  <a:schemeClr val="bg1"/>
                </a:solidFill>
              </a:defRPr>
            </a:lvl1pPr>
          </a:lstStyle>
          <a:p>
            <a:r>
              <a:rPr lang="fi-FI" noProof="0"/>
              <a:t>Muokkaa ots. perustyyl. napsautt.</a:t>
            </a:r>
          </a:p>
        </p:txBody>
      </p:sp>
      <p:sp>
        <p:nvSpPr>
          <p:cNvPr id="3" name="Subtitle 2">
            <a:extLst>
              <a:ext uri="{FF2B5EF4-FFF2-40B4-BE49-F238E27FC236}">
                <a16:creationId xmlns:a16="http://schemas.microsoft.com/office/drawing/2014/main" id="{91FDDA9F-DC3B-4803-9730-F564F287AC8E}"/>
              </a:ext>
            </a:extLst>
          </p:cNvPr>
          <p:cNvSpPr>
            <a:spLocks noGrp="1"/>
          </p:cNvSpPr>
          <p:nvPr>
            <p:ph type="subTitle" idx="1"/>
          </p:nvPr>
        </p:nvSpPr>
        <p:spPr>
          <a:xfrm>
            <a:off x="1524000" y="3442018"/>
            <a:ext cx="9144000" cy="1655762"/>
          </a:xfrm>
        </p:spPr>
        <p:txBody>
          <a:bodyPr/>
          <a:lstStyle>
            <a:lvl1pPr marL="0" indent="0" algn="ctr">
              <a:buNone/>
              <a:defRPr sz="2400" cap="all"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noProof="0"/>
              <a:t>Muokkaa alaotsikon perustyyliä napsautt.</a:t>
            </a:r>
          </a:p>
        </p:txBody>
      </p:sp>
    </p:spTree>
    <p:extLst>
      <p:ext uri="{BB962C8B-B14F-4D97-AF65-F5344CB8AC3E}">
        <p14:creationId xmlns:p14="http://schemas.microsoft.com/office/powerpoint/2010/main" val="418007272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le Picture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6E6260-E36C-484A-9F25-1346EC50A8D2}"/>
              </a:ext>
            </a:extLst>
          </p:cNvPr>
          <p:cNvSpPr>
            <a:spLocks noGrp="1"/>
          </p:cNvSpPr>
          <p:nvPr>
            <p:ph type="ctrTitle"/>
          </p:nvPr>
        </p:nvSpPr>
        <p:spPr>
          <a:xfrm>
            <a:off x="792000" y="692594"/>
            <a:ext cx="4694400" cy="4784662"/>
          </a:xfrm>
        </p:spPr>
        <p:txBody>
          <a:bodyPr anchor="ctr" anchorCtr="0"/>
          <a:lstStyle>
            <a:lvl1pPr algn="ctr">
              <a:defRPr sz="6000"/>
            </a:lvl1pPr>
          </a:lstStyle>
          <a:p>
            <a:r>
              <a:rPr lang="fi-FI" noProof="0"/>
              <a:t>Muokkaa ots. perustyyl. napsautt.</a:t>
            </a:r>
          </a:p>
        </p:txBody>
      </p:sp>
      <p:sp>
        <p:nvSpPr>
          <p:cNvPr id="4" name="Picture Placeholder 7">
            <a:extLst>
              <a:ext uri="{FF2B5EF4-FFF2-40B4-BE49-F238E27FC236}">
                <a16:creationId xmlns:a16="http://schemas.microsoft.com/office/drawing/2014/main" id="{D72FC982-DA0F-4EC6-9E18-B415AECBABF0}"/>
              </a:ext>
            </a:extLst>
          </p:cNvPr>
          <p:cNvSpPr>
            <a:spLocks noGrp="1"/>
          </p:cNvSpPr>
          <p:nvPr>
            <p:ph type="pic" sz="quarter" idx="13"/>
          </p:nvPr>
        </p:nvSpPr>
        <p:spPr>
          <a:xfrm>
            <a:off x="6096000" y="1"/>
            <a:ext cx="6095999" cy="5892304"/>
          </a:xfrm>
          <a:solidFill>
            <a:schemeClr val="bg1">
              <a:lumMod val="95000"/>
            </a:schemeClr>
          </a:solidFill>
        </p:spPr>
        <p:txBody>
          <a:bodyPr anchor="ctr" anchorCtr="0"/>
          <a:lstStyle>
            <a:lvl1pPr marL="0" indent="0" algn="ctr">
              <a:buNone/>
              <a:defRPr sz="1800"/>
            </a:lvl1pPr>
          </a:lstStyle>
          <a:p>
            <a:r>
              <a:rPr lang="fi-FI" noProof="0"/>
              <a:t>Lisää kuva napsauttamalla kuvaketta</a:t>
            </a:r>
          </a:p>
        </p:txBody>
      </p:sp>
    </p:spTree>
    <p:extLst>
      <p:ext uri="{BB962C8B-B14F-4D97-AF65-F5344CB8AC3E}">
        <p14:creationId xmlns:p14="http://schemas.microsoft.com/office/powerpoint/2010/main" val="371201775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0DB878-8E84-426A-BEF0-AF1AAFA1F994}"/>
              </a:ext>
            </a:extLst>
          </p:cNvPr>
          <p:cNvSpPr>
            <a:spLocks noGrp="1"/>
          </p:cNvSpPr>
          <p:nvPr>
            <p:ph type="title"/>
          </p:nvPr>
        </p:nvSpPr>
        <p:spPr/>
        <p:txBody>
          <a:bodyPr/>
          <a:lstStyle/>
          <a:p>
            <a:r>
              <a:rPr lang="fi-FI" noProof="0"/>
              <a:t>Muokkaa ots. perustyyl. napsautt.</a:t>
            </a:r>
          </a:p>
        </p:txBody>
      </p:sp>
      <p:sp>
        <p:nvSpPr>
          <p:cNvPr id="3" name="Content Placeholder 2">
            <a:extLst>
              <a:ext uri="{FF2B5EF4-FFF2-40B4-BE49-F238E27FC236}">
                <a16:creationId xmlns:a16="http://schemas.microsoft.com/office/drawing/2014/main" id="{6E3B6CAA-4767-42B4-A19C-0CFD9AFC8229}"/>
              </a:ext>
            </a:extLst>
          </p:cNvPr>
          <p:cNvSpPr>
            <a:spLocks noGrp="1"/>
          </p:cNvSpPr>
          <p:nvPr>
            <p:ph idx="1"/>
          </p:nvPr>
        </p:nvSpPr>
        <p:spPr/>
        <p:txBody>
          <a:bodyPr/>
          <a:lstStyle/>
          <a:p>
            <a:pPr lvl="0"/>
            <a:r>
              <a:rPr lang="fi-FI" noProof="0"/>
              <a:t>Muokkaa tekstin perustyylejä napsauttamalla</a:t>
            </a:r>
          </a:p>
          <a:p>
            <a:pPr lvl="1"/>
            <a:r>
              <a:rPr lang="fi-FI" noProof="0"/>
              <a:t>toinen taso</a:t>
            </a:r>
          </a:p>
          <a:p>
            <a:pPr lvl="2"/>
            <a:r>
              <a:rPr lang="fi-FI" noProof="0"/>
              <a:t>kolmas taso</a:t>
            </a:r>
          </a:p>
          <a:p>
            <a:pPr lvl="3"/>
            <a:r>
              <a:rPr lang="fi-FI" noProof="0"/>
              <a:t>neljäs taso</a:t>
            </a:r>
          </a:p>
          <a:p>
            <a:pPr lvl="4"/>
            <a:r>
              <a:rPr lang="fi-FI" noProof="0"/>
              <a:t>viides taso</a:t>
            </a:r>
          </a:p>
        </p:txBody>
      </p:sp>
    </p:spTree>
    <p:extLst>
      <p:ext uri="{BB962C8B-B14F-4D97-AF65-F5344CB8AC3E}">
        <p14:creationId xmlns:p14="http://schemas.microsoft.com/office/powerpoint/2010/main" val="360868856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Otsikko ja teksti">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0DB878-8E84-426A-BEF0-AF1AAFA1F994}"/>
              </a:ext>
            </a:extLst>
          </p:cNvPr>
          <p:cNvSpPr>
            <a:spLocks noGrp="1"/>
          </p:cNvSpPr>
          <p:nvPr>
            <p:ph type="title"/>
          </p:nvPr>
        </p:nvSpPr>
        <p:spPr/>
        <p:txBody>
          <a:bodyPr/>
          <a:lstStyle/>
          <a:p>
            <a:r>
              <a:rPr lang="fi-FI" noProof="0"/>
              <a:t>Muokkaa ots. perustyyl. napsautt.</a:t>
            </a:r>
          </a:p>
        </p:txBody>
      </p:sp>
      <p:sp>
        <p:nvSpPr>
          <p:cNvPr id="3" name="Content Placeholder 2">
            <a:extLst>
              <a:ext uri="{FF2B5EF4-FFF2-40B4-BE49-F238E27FC236}">
                <a16:creationId xmlns:a16="http://schemas.microsoft.com/office/drawing/2014/main" id="{6E3B6CAA-4767-42B4-A19C-0CFD9AFC8229}"/>
              </a:ext>
            </a:extLst>
          </p:cNvPr>
          <p:cNvSpPr>
            <a:spLocks noGrp="1"/>
          </p:cNvSpPr>
          <p:nvPr>
            <p:ph idx="1"/>
          </p:nvPr>
        </p:nvSpPr>
        <p:spPr>
          <a:xfrm>
            <a:off x="838200" y="1892808"/>
            <a:ext cx="9360000" cy="3639312"/>
          </a:xfrm>
        </p:spPr>
        <p:txBody>
          <a:bodyPr/>
          <a:lstStyle/>
          <a:p>
            <a:pPr lvl="0"/>
            <a:r>
              <a:rPr lang="fi-FI" noProof="0"/>
              <a:t>Muokkaa tekstin perustyylejä napsauttamalla</a:t>
            </a:r>
          </a:p>
          <a:p>
            <a:pPr lvl="1"/>
            <a:r>
              <a:rPr lang="fi-FI" noProof="0"/>
              <a:t>toinen taso</a:t>
            </a:r>
          </a:p>
          <a:p>
            <a:pPr lvl="2"/>
            <a:r>
              <a:rPr lang="fi-FI" noProof="0"/>
              <a:t>kolmas taso</a:t>
            </a:r>
          </a:p>
          <a:p>
            <a:pPr lvl="3"/>
            <a:r>
              <a:rPr lang="fi-FI" noProof="0"/>
              <a:t>neljäs taso</a:t>
            </a:r>
          </a:p>
          <a:p>
            <a:pPr lvl="4"/>
            <a:r>
              <a:rPr lang="fi-FI" noProof="0"/>
              <a:t>viides taso</a:t>
            </a:r>
          </a:p>
        </p:txBody>
      </p:sp>
    </p:spTree>
    <p:extLst>
      <p:ext uri="{BB962C8B-B14F-4D97-AF65-F5344CB8AC3E}">
        <p14:creationId xmlns:p14="http://schemas.microsoft.com/office/powerpoint/2010/main" val="35402219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Picture Backgroun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Suorakulmio 7">
            <a:extLst>
              <a:ext uri="{FF2B5EF4-FFF2-40B4-BE49-F238E27FC236}">
                <a16:creationId xmlns:a16="http://schemas.microsoft.com/office/drawing/2014/main" id="{5126C2F4-CD3E-DE40-B9E4-0D0F09D339C5}"/>
              </a:ext>
            </a:extLst>
          </p:cNvPr>
          <p:cNvSpPr/>
          <p:nvPr userDrawn="1"/>
        </p:nvSpPr>
        <p:spPr>
          <a:xfrm>
            <a:off x="0" y="-1"/>
            <a:ext cx="12192000" cy="5936347"/>
          </a:xfrm>
          <a:prstGeom prst="rect">
            <a:avLst/>
          </a:prstGeom>
          <a:solidFill>
            <a:srgbClr val="195C98">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 name="Title 1">
            <a:extLst>
              <a:ext uri="{FF2B5EF4-FFF2-40B4-BE49-F238E27FC236}">
                <a16:creationId xmlns:a16="http://schemas.microsoft.com/office/drawing/2014/main" id="{9F6E6260-E36C-484A-9F25-1346EC50A8D2}"/>
              </a:ext>
            </a:extLst>
          </p:cNvPr>
          <p:cNvSpPr>
            <a:spLocks noGrp="1"/>
          </p:cNvSpPr>
          <p:nvPr>
            <p:ph type="ctrTitle"/>
          </p:nvPr>
        </p:nvSpPr>
        <p:spPr>
          <a:xfrm>
            <a:off x="1524000" y="692595"/>
            <a:ext cx="9144000" cy="2387600"/>
          </a:xfrm>
        </p:spPr>
        <p:txBody>
          <a:bodyPr anchor="b"/>
          <a:lstStyle>
            <a:lvl1pPr algn="ctr">
              <a:defRPr sz="7200">
                <a:solidFill>
                  <a:schemeClr val="bg1"/>
                </a:solidFill>
              </a:defRPr>
            </a:lvl1pPr>
          </a:lstStyle>
          <a:p>
            <a:r>
              <a:rPr lang="fi-FI" noProof="0"/>
              <a:t>Muokkaa ots. perustyyl. napsautt.</a:t>
            </a:r>
          </a:p>
        </p:txBody>
      </p:sp>
      <p:sp>
        <p:nvSpPr>
          <p:cNvPr id="3" name="Subtitle 2">
            <a:extLst>
              <a:ext uri="{FF2B5EF4-FFF2-40B4-BE49-F238E27FC236}">
                <a16:creationId xmlns:a16="http://schemas.microsoft.com/office/drawing/2014/main" id="{91FDDA9F-DC3B-4803-9730-F564F287AC8E}"/>
              </a:ext>
            </a:extLst>
          </p:cNvPr>
          <p:cNvSpPr>
            <a:spLocks noGrp="1"/>
          </p:cNvSpPr>
          <p:nvPr>
            <p:ph type="subTitle" idx="1"/>
          </p:nvPr>
        </p:nvSpPr>
        <p:spPr>
          <a:xfrm>
            <a:off x="1524000" y="3442018"/>
            <a:ext cx="9144000" cy="1655762"/>
          </a:xfrm>
        </p:spPr>
        <p:txBody>
          <a:bodyPr/>
          <a:lstStyle>
            <a:lvl1pPr marL="0" indent="0" algn="ctr">
              <a:buNone/>
              <a:defRPr sz="2400" cap="all"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noProof="0"/>
              <a:t>Muokkaa alaotsikon perustyyliä napsautt.</a:t>
            </a:r>
          </a:p>
        </p:txBody>
      </p:sp>
    </p:spTree>
    <p:extLst>
      <p:ext uri="{BB962C8B-B14F-4D97-AF65-F5344CB8AC3E}">
        <p14:creationId xmlns:p14="http://schemas.microsoft.com/office/powerpoint/2010/main" val="418007272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 preserve="1">
  <p:cSld name="Kaksi sisältökohdett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0DB878-8E84-426A-BEF0-AF1AAFA1F994}"/>
              </a:ext>
            </a:extLst>
          </p:cNvPr>
          <p:cNvSpPr>
            <a:spLocks noGrp="1"/>
          </p:cNvSpPr>
          <p:nvPr>
            <p:ph type="title"/>
          </p:nvPr>
        </p:nvSpPr>
        <p:spPr/>
        <p:txBody>
          <a:bodyPr/>
          <a:lstStyle/>
          <a:p>
            <a:r>
              <a:rPr lang="fi-FI" noProof="0"/>
              <a:t>Muokkaa ots. perustyyl. napsautt.</a:t>
            </a:r>
          </a:p>
        </p:txBody>
      </p:sp>
      <p:sp>
        <p:nvSpPr>
          <p:cNvPr id="3" name="Content Placeholder 2">
            <a:extLst>
              <a:ext uri="{FF2B5EF4-FFF2-40B4-BE49-F238E27FC236}">
                <a16:creationId xmlns:a16="http://schemas.microsoft.com/office/drawing/2014/main" id="{6E3B6CAA-4767-42B4-A19C-0CFD9AFC8229}"/>
              </a:ext>
            </a:extLst>
          </p:cNvPr>
          <p:cNvSpPr>
            <a:spLocks noGrp="1"/>
          </p:cNvSpPr>
          <p:nvPr>
            <p:ph idx="1"/>
          </p:nvPr>
        </p:nvSpPr>
        <p:spPr>
          <a:xfrm>
            <a:off x="838200" y="1886786"/>
            <a:ext cx="4889066" cy="3645334"/>
          </a:xfrm>
        </p:spPr>
        <p:txBody>
          <a:bodyPr/>
          <a:lstStyle>
            <a:lvl1pPr>
              <a:lnSpc>
                <a:spcPct val="80000"/>
              </a:lnSpc>
              <a:defRPr sz="2000"/>
            </a:lvl1pPr>
            <a:lvl2pPr>
              <a:lnSpc>
                <a:spcPct val="80000"/>
              </a:lnSpc>
              <a:defRPr sz="1800"/>
            </a:lvl2pPr>
            <a:lvl3pPr>
              <a:lnSpc>
                <a:spcPct val="80000"/>
              </a:lnSpc>
              <a:defRPr sz="1800"/>
            </a:lvl3pPr>
            <a:lvl4pPr>
              <a:lnSpc>
                <a:spcPct val="80000"/>
              </a:lnSpc>
              <a:defRPr sz="1800"/>
            </a:lvl4pPr>
            <a:lvl5pPr>
              <a:lnSpc>
                <a:spcPct val="80000"/>
              </a:lnSpc>
              <a:defRPr sz="1800"/>
            </a:lvl5pPr>
          </a:lstStyle>
          <a:p>
            <a:pPr lvl="0"/>
            <a:r>
              <a:rPr lang="fi-FI" noProof="0"/>
              <a:t>Muokkaa tekstin perustyylejä napsauttamalla</a:t>
            </a:r>
          </a:p>
          <a:p>
            <a:pPr lvl="1"/>
            <a:r>
              <a:rPr lang="fi-FI" noProof="0"/>
              <a:t>toinen taso</a:t>
            </a:r>
          </a:p>
          <a:p>
            <a:pPr lvl="2"/>
            <a:r>
              <a:rPr lang="fi-FI" noProof="0"/>
              <a:t>kolmas taso</a:t>
            </a:r>
          </a:p>
          <a:p>
            <a:pPr lvl="3"/>
            <a:r>
              <a:rPr lang="fi-FI" noProof="0"/>
              <a:t>neljäs taso</a:t>
            </a:r>
          </a:p>
          <a:p>
            <a:pPr lvl="4"/>
            <a:r>
              <a:rPr lang="fi-FI" noProof="0"/>
              <a:t>viides taso</a:t>
            </a:r>
          </a:p>
        </p:txBody>
      </p:sp>
      <p:sp>
        <p:nvSpPr>
          <p:cNvPr id="6" name="Content Placeholder 2">
            <a:extLst>
              <a:ext uri="{FF2B5EF4-FFF2-40B4-BE49-F238E27FC236}">
                <a16:creationId xmlns:a16="http://schemas.microsoft.com/office/drawing/2014/main" id="{AC60B309-4C5E-46DE-A832-32BA260737F9}"/>
              </a:ext>
            </a:extLst>
          </p:cNvPr>
          <p:cNvSpPr>
            <a:spLocks noGrp="1"/>
          </p:cNvSpPr>
          <p:nvPr>
            <p:ph idx="10"/>
          </p:nvPr>
        </p:nvSpPr>
        <p:spPr>
          <a:xfrm>
            <a:off x="6230930" y="1886786"/>
            <a:ext cx="4889066" cy="3645334"/>
          </a:xfrm>
        </p:spPr>
        <p:txBody>
          <a:bodyPr/>
          <a:lstStyle>
            <a:lvl1pPr>
              <a:lnSpc>
                <a:spcPct val="80000"/>
              </a:lnSpc>
              <a:defRPr sz="2000"/>
            </a:lvl1pPr>
            <a:lvl2pPr>
              <a:lnSpc>
                <a:spcPct val="80000"/>
              </a:lnSpc>
              <a:defRPr sz="1800"/>
            </a:lvl2pPr>
            <a:lvl3pPr>
              <a:lnSpc>
                <a:spcPct val="80000"/>
              </a:lnSpc>
              <a:defRPr sz="1800"/>
            </a:lvl3pPr>
            <a:lvl4pPr>
              <a:lnSpc>
                <a:spcPct val="80000"/>
              </a:lnSpc>
              <a:defRPr sz="1800"/>
            </a:lvl4pPr>
            <a:lvl5pPr>
              <a:lnSpc>
                <a:spcPct val="80000"/>
              </a:lnSpc>
              <a:defRPr sz="1800"/>
            </a:lvl5pPr>
          </a:lstStyle>
          <a:p>
            <a:pPr lvl="0"/>
            <a:r>
              <a:rPr lang="fi-FI" noProof="0"/>
              <a:t>Muokkaa tekstin perustyylejä napsauttamalla</a:t>
            </a:r>
          </a:p>
          <a:p>
            <a:pPr lvl="1"/>
            <a:r>
              <a:rPr lang="fi-FI" noProof="0"/>
              <a:t>toinen taso</a:t>
            </a:r>
          </a:p>
          <a:p>
            <a:pPr lvl="2"/>
            <a:r>
              <a:rPr lang="fi-FI" noProof="0"/>
              <a:t>kolmas taso</a:t>
            </a:r>
          </a:p>
          <a:p>
            <a:pPr lvl="3"/>
            <a:r>
              <a:rPr lang="fi-FI" noProof="0"/>
              <a:t>neljäs taso</a:t>
            </a:r>
          </a:p>
          <a:p>
            <a:pPr lvl="4"/>
            <a:r>
              <a:rPr lang="fi-FI" noProof="0"/>
              <a:t>viides taso</a:t>
            </a:r>
          </a:p>
        </p:txBody>
      </p:sp>
    </p:spTree>
    <p:extLst>
      <p:ext uri="{BB962C8B-B14F-4D97-AF65-F5344CB8AC3E}">
        <p14:creationId xmlns:p14="http://schemas.microsoft.com/office/powerpoint/2010/main" val="198187493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Vertailu">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0DB878-8E84-426A-BEF0-AF1AAFA1F994}"/>
              </a:ext>
            </a:extLst>
          </p:cNvPr>
          <p:cNvSpPr>
            <a:spLocks noGrp="1"/>
          </p:cNvSpPr>
          <p:nvPr>
            <p:ph type="title"/>
          </p:nvPr>
        </p:nvSpPr>
        <p:spPr/>
        <p:txBody>
          <a:bodyPr/>
          <a:lstStyle/>
          <a:p>
            <a:r>
              <a:rPr lang="fi-FI" noProof="0"/>
              <a:t>Muokkaa ots. perustyyl. napsautt.</a:t>
            </a:r>
          </a:p>
        </p:txBody>
      </p:sp>
      <p:sp>
        <p:nvSpPr>
          <p:cNvPr id="3" name="Content Placeholder 2">
            <a:extLst>
              <a:ext uri="{FF2B5EF4-FFF2-40B4-BE49-F238E27FC236}">
                <a16:creationId xmlns:a16="http://schemas.microsoft.com/office/drawing/2014/main" id="{6E3B6CAA-4767-42B4-A19C-0CFD9AFC8229}"/>
              </a:ext>
            </a:extLst>
          </p:cNvPr>
          <p:cNvSpPr>
            <a:spLocks noGrp="1"/>
          </p:cNvSpPr>
          <p:nvPr>
            <p:ph idx="1"/>
          </p:nvPr>
        </p:nvSpPr>
        <p:spPr>
          <a:xfrm>
            <a:off x="838200" y="2190100"/>
            <a:ext cx="4889066" cy="3342020"/>
          </a:xfrm>
        </p:spPr>
        <p:txBody>
          <a:bodyPr/>
          <a:lstStyle>
            <a:lvl1pPr>
              <a:lnSpc>
                <a:spcPct val="80000"/>
              </a:lnSpc>
              <a:defRPr sz="2000"/>
            </a:lvl1pPr>
            <a:lvl2pPr>
              <a:lnSpc>
                <a:spcPct val="80000"/>
              </a:lnSpc>
              <a:defRPr sz="1800"/>
            </a:lvl2pPr>
            <a:lvl3pPr>
              <a:lnSpc>
                <a:spcPct val="80000"/>
              </a:lnSpc>
              <a:defRPr sz="1800"/>
            </a:lvl3pPr>
            <a:lvl4pPr>
              <a:lnSpc>
                <a:spcPct val="80000"/>
              </a:lnSpc>
              <a:defRPr sz="1800"/>
            </a:lvl4pPr>
            <a:lvl5pPr>
              <a:lnSpc>
                <a:spcPct val="80000"/>
              </a:lnSpc>
              <a:defRPr sz="1800"/>
            </a:lvl5pPr>
          </a:lstStyle>
          <a:p>
            <a:pPr lvl="0"/>
            <a:r>
              <a:rPr lang="fi-FI" noProof="0"/>
              <a:t>Muokkaa tekstin perustyylejä napsauttamalla</a:t>
            </a:r>
          </a:p>
          <a:p>
            <a:pPr lvl="1"/>
            <a:r>
              <a:rPr lang="fi-FI" noProof="0"/>
              <a:t>toinen taso</a:t>
            </a:r>
          </a:p>
          <a:p>
            <a:pPr lvl="2"/>
            <a:r>
              <a:rPr lang="fi-FI" noProof="0"/>
              <a:t>kolmas taso</a:t>
            </a:r>
          </a:p>
          <a:p>
            <a:pPr lvl="3"/>
            <a:r>
              <a:rPr lang="fi-FI" noProof="0"/>
              <a:t>neljäs taso</a:t>
            </a:r>
          </a:p>
          <a:p>
            <a:pPr lvl="4"/>
            <a:r>
              <a:rPr lang="fi-FI" noProof="0"/>
              <a:t>viides taso</a:t>
            </a:r>
          </a:p>
        </p:txBody>
      </p:sp>
      <p:sp>
        <p:nvSpPr>
          <p:cNvPr id="6" name="Content Placeholder 2">
            <a:extLst>
              <a:ext uri="{FF2B5EF4-FFF2-40B4-BE49-F238E27FC236}">
                <a16:creationId xmlns:a16="http://schemas.microsoft.com/office/drawing/2014/main" id="{AC60B309-4C5E-46DE-A832-32BA260737F9}"/>
              </a:ext>
            </a:extLst>
          </p:cNvPr>
          <p:cNvSpPr>
            <a:spLocks noGrp="1"/>
          </p:cNvSpPr>
          <p:nvPr>
            <p:ph idx="10"/>
          </p:nvPr>
        </p:nvSpPr>
        <p:spPr>
          <a:xfrm>
            <a:off x="6230930" y="2190100"/>
            <a:ext cx="4889066" cy="3342020"/>
          </a:xfrm>
        </p:spPr>
        <p:txBody>
          <a:bodyPr/>
          <a:lstStyle>
            <a:lvl1pPr>
              <a:lnSpc>
                <a:spcPct val="80000"/>
              </a:lnSpc>
              <a:defRPr sz="2000"/>
            </a:lvl1pPr>
            <a:lvl2pPr>
              <a:lnSpc>
                <a:spcPct val="80000"/>
              </a:lnSpc>
              <a:defRPr sz="1800"/>
            </a:lvl2pPr>
            <a:lvl3pPr>
              <a:lnSpc>
                <a:spcPct val="80000"/>
              </a:lnSpc>
              <a:defRPr sz="1800"/>
            </a:lvl3pPr>
            <a:lvl4pPr>
              <a:lnSpc>
                <a:spcPct val="80000"/>
              </a:lnSpc>
              <a:defRPr sz="1800"/>
            </a:lvl4pPr>
            <a:lvl5pPr>
              <a:lnSpc>
                <a:spcPct val="80000"/>
              </a:lnSpc>
              <a:defRPr sz="1800"/>
            </a:lvl5pPr>
          </a:lstStyle>
          <a:p>
            <a:pPr lvl="0"/>
            <a:r>
              <a:rPr lang="fi-FI" noProof="0"/>
              <a:t>Muokkaa tekstin perustyylejä napsauttamalla</a:t>
            </a:r>
          </a:p>
          <a:p>
            <a:pPr lvl="1"/>
            <a:r>
              <a:rPr lang="fi-FI" noProof="0"/>
              <a:t>toinen taso</a:t>
            </a:r>
          </a:p>
          <a:p>
            <a:pPr lvl="2"/>
            <a:r>
              <a:rPr lang="fi-FI" noProof="0"/>
              <a:t>kolmas taso</a:t>
            </a:r>
          </a:p>
          <a:p>
            <a:pPr lvl="3"/>
            <a:r>
              <a:rPr lang="fi-FI" noProof="0"/>
              <a:t>neljäs taso</a:t>
            </a:r>
          </a:p>
          <a:p>
            <a:pPr lvl="4"/>
            <a:r>
              <a:rPr lang="fi-FI" noProof="0"/>
              <a:t>viides taso</a:t>
            </a:r>
          </a:p>
        </p:txBody>
      </p:sp>
      <p:sp>
        <p:nvSpPr>
          <p:cNvPr id="5" name="Text Placeholder 2">
            <a:extLst>
              <a:ext uri="{FF2B5EF4-FFF2-40B4-BE49-F238E27FC236}">
                <a16:creationId xmlns:a16="http://schemas.microsoft.com/office/drawing/2014/main" id="{07F3B56D-9577-4E8F-BADA-CE87085A9970}"/>
              </a:ext>
            </a:extLst>
          </p:cNvPr>
          <p:cNvSpPr>
            <a:spLocks noGrp="1"/>
          </p:cNvSpPr>
          <p:nvPr>
            <p:ph type="body" idx="11"/>
          </p:nvPr>
        </p:nvSpPr>
        <p:spPr>
          <a:xfrm>
            <a:off x="839789" y="1757429"/>
            <a:ext cx="4887478" cy="361299"/>
          </a:xfr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a:t>Muokkaa tekstin perustyylejä napsauttamalla</a:t>
            </a:r>
          </a:p>
        </p:txBody>
      </p:sp>
      <p:sp>
        <p:nvSpPr>
          <p:cNvPr id="7" name="Text Placeholder 4">
            <a:extLst>
              <a:ext uri="{FF2B5EF4-FFF2-40B4-BE49-F238E27FC236}">
                <a16:creationId xmlns:a16="http://schemas.microsoft.com/office/drawing/2014/main" id="{8A5A6492-7F8A-40F8-A303-F85F69C9F3A1}"/>
              </a:ext>
            </a:extLst>
          </p:cNvPr>
          <p:cNvSpPr>
            <a:spLocks noGrp="1"/>
          </p:cNvSpPr>
          <p:nvPr>
            <p:ph type="body" sz="quarter" idx="3"/>
          </p:nvPr>
        </p:nvSpPr>
        <p:spPr>
          <a:xfrm>
            <a:off x="6230930" y="1757429"/>
            <a:ext cx="4887478" cy="361299"/>
          </a:xfr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a:t>Muokkaa tekstin perustyylejä napsauttamalla</a:t>
            </a:r>
          </a:p>
        </p:txBody>
      </p:sp>
    </p:spTree>
    <p:extLst>
      <p:ext uri="{BB962C8B-B14F-4D97-AF65-F5344CB8AC3E}">
        <p14:creationId xmlns:p14="http://schemas.microsoft.com/office/powerpoint/2010/main" val="86674485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Kuvatekstillinen kuv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0DB878-8E84-426A-BEF0-AF1AAFA1F994}"/>
              </a:ext>
            </a:extLst>
          </p:cNvPr>
          <p:cNvSpPr>
            <a:spLocks noGrp="1"/>
          </p:cNvSpPr>
          <p:nvPr>
            <p:ph type="title"/>
          </p:nvPr>
        </p:nvSpPr>
        <p:spPr>
          <a:xfrm>
            <a:off x="838200" y="365125"/>
            <a:ext cx="4889066" cy="1033907"/>
          </a:xfrm>
        </p:spPr>
        <p:txBody>
          <a:bodyPr/>
          <a:lstStyle/>
          <a:p>
            <a:r>
              <a:rPr lang="fi-FI" noProof="0"/>
              <a:t>Muokkaa ots. perustyyl. napsautt.</a:t>
            </a:r>
          </a:p>
        </p:txBody>
      </p:sp>
      <p:sp>
        <p:nvSpPr>
          <p:cNvPr id="3" name="Content Placeholder 2">
            <a:extLst>
              <a:ext uri="{FF2B5EF4-FFF2-40B4-BE49-F238E27FC236}">
                <a16:creationId xmlns:a16="http://schemas.microsoft.com/office/drawing/2014/main" id="{6E3B6CAA-4767-42B4-A19C-0CFD9AFC8229}"/>
              </a:ext>
            </a:extLst>
          </p:cNvPr>
          <p:cNvSpPr>
            <a:spLocks noGrp="1"/>
          </p:cNvSpPr>
          <p:nvPr>
            <p:ph idx="1"/>
          </p:nvPr>
        </p:nvSpPr>
        <p:spPr>
          <a:xfrm>
            <a:off x="838200" y="1886786"/>
            <a:ext cx="4889066" cy="3645334"/>
          </a:xfrm>
        </p:spPr>
        <p:txBody>
          <a:bodyPr/>
          <a:lstStyle>
            <a:lvl1pPr>
              <a:lnSpc>
                <a:spcPct val="80000"/>
              </a:lnSpc>
              <a:defRPr sz="2000"/>
            </a:lvl1pPr>
            <a:lvl2pPr>
              <a:lnSpc>
                <a:spcPct val="80000"/>
              </a:lnSpc>
              <a:defRPr sz="1800"/>
            </a:lvl2pPr>
            <a:lvl3pPr>
              <a:lnSpc>
                <a:spcPct val="80000"/>
              </a:lnSpc>
              <a:defRPr sz="1800"/>
            </a:lvl3pPr>
            <a:lvl4pPr>
              <a:lnSpc>
                <a:spcPct val="80000"/>
              </a:lnSpc>
              <a:defRPr sz="1800"/>
            </a:lvl4pPr>
            <a:lvl5pPr>
              <a:lnSpc>
                <a:spcPct val="80000"/>
              </a:lnSpc>
              <a:defRPr sz="1800"/>
            </a:lvl5pPr>
          </a:lstStyle>
          <a:p>
            <a:pPr lvl="0"/>
            <a:r>
              <a:rPr lang="fi-FI" noProof="0"/>
              <a:t>Muokkaa tekstin perustyylejä napsauttamalla</a:t>
            </a:r>
          </a:p>
          <a:p>
            <a:pPr lvl="1"/>
            <a:r>
              <a:rPr lang="fi-FI" noProof="0"/>
              <a:t>toinen taso</a:t>
            </a:r>
          </a:p>
          <a:p>
            <a:pPr lvl="2"/>
            <a:r>
              <a:rPr lang="fi-FI" noProof="0"/>
              <a:t>kolmas taso</a:t>
            </a:r>
          </a:p>
          <a:p>
            <a:pPr lvl="3"/>
            <a:r>
              <a:rPr lang="fi-FI" noProof="0"/>
              <a:t>neljäs taso</a:t>
            </a:r>
          </a:p>
          <a:p>
            <a:pPr lvl="4"/>
            <a:r>
              <a:rPr lang="fi-FI" noProof="0"/>
              <a:t>viides taso</a:t>
            </a:r>
          </a:p>
        </p:txBody>
      </p:sp>
      <p:sp>
        <p:nvSpPr>
          <p:cNvPr id="5" name="Picture Placeholder 7">
            <a:extLst>
              <a:ext uri="{FF2B5EF4-FFF2-40B4-BE49-F238E27FC236}">
                <a16:creationId xmlns:a16="http://schemas.microsoft.com/office/drawing/2014/main" id="{013A0638-FECF-4E12-8249-5A24119A4769}"/>
              </a:ext>
            </a:extLst>
          </p:cNvPr>
          <p:cNvSpPr>
            <a:spLocks noGrp="1"/>
          </p:cNvSpPr>
          <p:nvPr>
            <p:ph type="pic" sz="quarter" idx="13"/>
          </p:nvPr>
        </p:nvSpPr>
        <p:spPr>
          <a:xfrm>
            <a:off x="6096000" y="1"/>
            <a:ext cx="6095999" cy="5892304"/>
          </a:xfrm>
          <a:solidFill>
            <a:schemeClr val="bg1">
              <a:lumMod val="95000"/>
            </a:schemeClr>
          </a:solidFill>
        </p:spPr>
        <p:txBody>
          <a:bodyPr anchor="ctr" anchorCtr="0"/>
          <a:lstStyle>
            <a:lvl1pPr marL="0" indent="0" algn="ctr">
              <a:buNone/>
              <a:defRPr sz="1800"/>
            </a:lvl1pPr>
          </a:lstStyle>
          <a:p>
            <a:r>
              <a:rPr lang="fi-FI" noProof="0"/>
              <a:t>Lisää kuva napsauttamalla kuvaketta</a:t>
            </a:r>
          </a:p>
        </p:txBody>
      </p:sp>
    </p:spTree>
    <p:extLst>
      <p:ext uri="{BB962C8B-B14F-4D97-AF65-F5344CB8AC3E}">
        <p14:creationId xmlns:p14="http://schemas.microsoft.com/office/powerpoint/2010/main" val="23041847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Pictures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0DB878-8E84-426A-BEF0-AF1AAFA1F994}"/>
              </a:ext>
            </a:extLst>
          </p:cNvPr>
          <p:cNvSpPr>
            <a:spLocks noGrp="1"/>
          </p:cNvSpPr>
          <p:nvPr>
            <p:ph type="title"/>
          </p:nvPr>
        </p:nvSpPr>
        <p:spPr>
          <a:xfrm>
            <a:off x="838200" y="365125"/>
            <a:ext cx="4889066" cy="1033907"/>
          </a:xfrm>
        </p:spPr>
        <p:txBody>
          <a:bodyPr/>
          <a:lstStyle/>
          <a:p>
            <a:r>
              <a:rPr lang="fi-FI" noProof="0"/>
              <a:t>Muokkaa ots. perustyyl. napsautt.</a:t>
            </a:r>
          </a:p>
        </p:txBody>
      </p:sp>
      <p:sp>
        <p:nvSpPr>
          <p:cNvPr id="3" name="Content Placeholder 2">
            <a:extLst>
              <a:ext uri="{FF2B5EF4-FFF2-40B4-BE49-F238E27FC236}">
                <a16:creationId xmlns:a16="http://schemas.microsoft.com/office/drawing/2014/main" id="{6E3B6CAA-4767-42B4-A19C-0CFD9AFC8229}"/>
              </a:ext>
            </a:extLst>
          </p:cNvPr>
          <p:cNvSpPr>
            <a:spLocks noGrp="1"/>
          </p:cNvSpPr>
          <p:nvPr>
            <p:ph idx="1"/>
          </p:nvPr>
        </p:nvSpPr>
        <p:spPr>
          <a:xfrm>
            <a:off x="838200" y="1886786"/>
            <a:ext cx="4889066" cy="3645334"/>
          </a:xfrm>
        </p:spPr>
        <p:txBody>
          <a:bodyPr/>
          <a:lstStyle>
            <a:lvl1pPr>
              <a:lnSpc>
                <a:spcPct val="80000"/>
              </a:lnSpc>
              <a:defRPr sz="2000"/>
            </a:lvl1pPr>
            <a:lvl2pPr>
              <a:lnSpc>
                <a:spcPct val="80000"/>
              </a:lnSpc>
              <a:defRPr sz="1800"/>
            </a:lvl2pPr>
            <a:lvl3pPr>
              <a:lnSpc>
                <a:spcPct val="80000"/>
              </a:lnSpc>
              <a:defRPr sz="1800"/>
            </a:lvl3pPr>
            <a:lvl4pPr>
              <a:lnSpc>
                <a:spcPct val="80000"/>
              </a:lnSpc>
              <a:defRPr sz="1800"/>
            </a:lvl4pPr>
            <a:lvl5pPr>
              <a:lnSpc>
                <a:spcPct val="80000"/>
              </a:lnSpc>
              <a:defRPr sz="1800"/>
            </a:lvl5pPr>
          </a:lstStyle>
          <a:p>
            <a:pPr lvl="0"/>
            <a:r>
              <a:rPr lang="fi-FI" noProof="0"/>
              <a:t>Muokkaa tekstin perustyylejä napsauttamalla</a:t>
            </a:r>
          </a:p>
          <a:p>
            <a:pPr lvl="1"/>
            <a:r>
              <a:rPr lang="fi-FI" noProof="0"/>
              <a:t>toinen taso</a:t>
            </a:r>
          </a:p>
          <a:p>
            <a:pPr lvl="2"/>
            <a:r>
              <a:rPr lang="fi-FI" noProof="0"/>
              <a:t>kolmas taso</a:t>
            </a:r>
          </a:p>
          <a:p>
            <a:pPr lvl="3"/>
            <a:r>
              <a:rPr lang="fi-FI" noProof="0"/>
              <a:t>neljäs taso</a:t>
            </a:r>
          </a:p>
          <a:p>
            <a:pPr lvl="4"/>
            <a:r>
              <a:rPr lang="fi-FI" noProof="0"/>
              <a:t>viides taso</a:t>
            </a:r>
          </a:p>
        </p:txBody>
      </p:sp>
      <p:sp>
        <p:nvSpPr>
          <p:cNvPr id="5" name="Picture Placeholder 7">
            <a:extLst>
              <a:ext uri="{FF2B5EF4-FFF2-40B4-BE49-F238E27FC236}">
                <a16:creationId xmlns:a16="http://schemas.microsoft.com/office/drawing/2014/main" id="{013A0638-FECF-4E12-8249-5A24119A4769}"/>
              </a:ext>
            </a:extLst>
          </p:cNvPr>
          <p:cNvSpPr>
            <a:spLocks noGrp="1"/>
          </p:cNvSpPr>
          <p:nvPr>
            <p:ph type="pic" sz="quarter" idx="13"/>
          </p:nvPr>
        </p:nvSpPr>
        <p:spPr>
          <a:xfrm>
            <a:off x="6345937" y="274319"/>
            <a:ext cx="5591556" cy="2633473"/>
          </a:xfrm>
          <a:solidFill>
            <a:schemeClr val="bg1">
              <a:lumMod val="95000"/>
            </a:schemeClr>
          </a:solidFill>
        </p:spPr>
        <p:txBody>
          <a:bodyPr anchor="ctr" anchorCtr="0"/>
          <a:lstStyle>
            <a:lvl1pPr marL="0" indent="0" algn="ctr">
              <a:buNone/>
              <a:defRPr sz="1800"/>
            </a:lvl1pPr>
          </a:lstStyle>
          <a:p>
            <a:r>
              <a:rPr lang="fi-FI" noProof="0"/>
              <a:t>Lisää kuva napsauttamalla kuvaketta</a:t>
            </a:r>
          </a:p>
        </p:txBody>
      </p:sp>
      <p:sp>
        <p:nvSpPr>
          <p:cNvPr id="7" name="Picture Placeholder 7">
            <a:extLst>
              <a:ext uri="{FF2B5EF4-FFF2-40B4-BE49-F238E27FC236}">
                <a16:creationId xmlns:a16="http://schemas.microsoft.com/office/drawing/2014/main" id="{AE8BC2DE-23EE-4F0E-A759-42E68FCA6E74}"/>
              </a:ext>
            </a:extLst>
          </p:cNvPr>
          <p:cNvSpPr>
            <a:spLocks noGrp="1"/>
          </p:cNvSpPr>
          <p:nvPr>
            <p:ph type="pic" sz="quarter" idx="14"/>
          </p:nvPr>
        </p:nvSpPr>
        <p:spPr>
          <a:xfrm>
            <a:off x="6345937" y="3054095"/>
            <a:ext cx="5591556" cy="2633473"/>
          </a:xfrm>
          <a:solidFill>
            <a:schemeClr val="bg1">
              <a:lumMod val="95000"/>
            </a:schemeClr>
          </a:solidFill>
        </p:spPr>
        <p:txBody>
          <a:bodyPr anchor="ctr" anchorCtr="0"/>
          <a:lstStyle>
            <a:lvl1pPr marL="0" indent="0" algn="ctr">
              <a:buNone/>
              <a:defRPr sz="1800"/>
            </a:lvl1pPr>
          </a:lstStyle>
          <a:p>
            <a:r>
              <a:rPr lang="fi-FI" noProof="0"/>
              <a:t>Lisää kuva napsauttamalla kuvaketta</a:t>
            </a:r>
          </a:p>
        </p:txBody>
      </p:sp>
    </p:spTree>
    <p:extLst>
      <p:ext uri="{BB962C8B-B14F-4D97-AF65-F5344CB8AC3E}">
        <p14:creationId xmlns:p14="http://schemas.microsoft.com/office/powerpoint/2010/main" val="302195378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Picture">
    <p:spTree>
      <p:nvGrpSpPr>
        <p:cNvPr id="1" name=""/>
        <p:cNvGrpSpPr/>
        <p:nvPr/>
      </p:nvGrpSpPr>
      <p:grpSpPr>
        <a:xfrm>
          <a:off x="0" y="0"/>
          <a:ext cx="0" cy="0"/>
          <a:chOff x="0" y="0"/>
          <a:chExt cx="0" cy="0"/>
        </a:xfrm>
      </p:grpSpPr>
      <p:sp>
        <p:nvSpPr>
          <p:cNvPr id="5" name="Picture Placeholder 7">
            <a:extLst>
              <a:ext uri="{FF2B5EF4-FFF2-40B4-BE49-F238E27FC236}">
                <a16:creationId xmlns:a16="http://schemas.microsoft.com/office/drawing/2014/main" id="{013A0638-FECF-4E12-8249-5A24119A4769}"/>
              </a:ext>
            </a:extLst>
          </p:cNvPr>
          <p:cNvSpPr>
            <a:spLocks noGrp="1"/>
          </p:cNvSpPr>
          <p:nvPr>
            <p:ph type="pic" sz="quarter" idx="13"/>
          </p:nvPr>
        </p:nvSpPr>
        <p:spPr>
          <a:xfrm>
            <a:off x="0" y="1"/>
            <a:ext cx="12191999" cy="5892304"/>
          </a:xfrm>
          <a:solidFill>
            <a:schemeClr val="bg1">
              <a:lumMod val="95000"/>
            </a:schemeClr>
          </a:solidFill>
        </p:spPr>
        <p:txBody>
          <a:bodyPr anchor="ctr" anchorCtr="0"/>
          <a:lstStyle>
            <a:lvl1pPr marL="0" indent="0" algn="ctr">
              <a:buNone/>
              <a:defRPr sz="1800"/>
            </a:lvl1pPr>
          </a:lstStyle>
          <a:p>
            <a:r>
              <a:rPr lang="fi-FI" noProof="0"/>
              <a:t>Lisää kuva napsauttamalla kuvaketta</a:t>
            </a:r>
          </a:p>
        </p:txBody>
      </p:sp>
    </p:spTree>
    <p:extLst>
      <p:ext uri="{BB962C8B-B14F-4D97-AF65-F5344CB8AC3E}">
        <p14:creationId xmlns:p14="http://schemas.microsoft.com/office/powerpoint/2010/main" val="173110233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Picture2">
    <p:spTree>
      <p:nvGrpSpPr>
        <p:cNvPr id="1" name=""/>
        <p:cNvGrpSpPr/>
        <p:nvPr/>
      </p:nvGrpSpPr>
      <p:grpSpPr>
        <a:xfrm>
          <a:off x="0" y="0"/>
          <a:ext cx="0" cy="0"/>
          <a:chOff x="0" y="0"/>
          <a:chExt cx="0" cy="0"/>
        </a:xfrm>
      </p:grpSpPr>
      <p:sp>
        <p:nvSpPr>
          <p:cNvPr id="5" name="Picture Placeholder 7">
            <a:extLst>
              <a:ext uri="{FF2B5EF4-FFF2-40B4-BE49-F238E27FC236}">
                <a16:creationId xmlns:a16="http://schemas.microsoft.com/office/drawing/2014/main" id="{013A0638-FECF-4E12-8249-5A24119A4769}"/>
              </a:ext>
            </a:extLst>
          </p:cNvPr>
          <p:cNvSpPr>
            <a:spLocks noGrp="1"/>
          </p:cNvSpPr>
          <p:nvPr>
            <p:ph type="pic" sz="quarter" idx="13"/>
          </p:nvPr>
        </p:nvSpPr>
        <p:spPr>
          <a:xfrm>
            <a:off x="169165" y="164591"/>
            <a:ext cx="5806440" cy="5536693"/>
          </a:xfrm>
          <a:solidFill>
            <a:schemeClr val="bg1">
              <a:lumMod val="95000"/>
            </a:schemeClr>
          </a:solidFill>
        </p:spPr>
        <p:txBody>
          <a:bodyPr anchor="ctr" anchorCtr="0"/>
          <a:lstStyle>
            <a:lvl1pPr marL="0" indent="0" algn="ctr">
              <a:buNone/>
              <a:defRPr sz="1800"/>
            </a:lvl1pPr>
          </a:lstStyle>
          <a:p>
            <a:r>
              <a:rPr lang="fi-FI" noProof="0"/>
              <a:t>Lisää kuva napsauttamalla kuvaketta</a:t>
            </a:r>
          </a:p>
        </p:txBody>
      </p:sp>
      <p:sp>
        <p:nvSpPr>
          <p:cNvPr id="6" name="Picture Placeholder 7">
            <a:extLst>
              <a:ext uri="{FF2B5EF4-FFF2-40B4-BE49-F238E27FC236}">
                <a16:creationId xmlns:a16="http://schemas.microsoft.com/office/drawing/2014/main" id="{4A4925B0-A7C3-443B-83E9-526A2BE64B7D}"/>
              </a:ext>
            </a:extLst>
          </p:cNvPr>
          <p:cNvSpPr>
            <a:spLocks noGrp="1"/>
          </p:cNvSpPr>
          <p:nvPr>
            <p:ph type="pic" sz="quarter" idx="14"/>
          </p:nvPr>
        </p:nvSpPr>
        <p:spPr>
          <a:xfrm>
            <a:off x="6204205" y="164591"/>
            <a:ext cx="5806440" cy="5536693"/>
          </a:xfrm>
          <a:solidFill>
            <a:schemeClr val="bg1">
              <a:lumMod val="95000"/>
            </a:schemeClr>
          </a:solidFill>
        </p:spPr>
        <p:txBody>
          <a:bodyPr anchor="ctr" anchorCtr="0"/>
          <a:lstStyle>
            <a:lvl1pPr marL="0" indent="0" algn="ctr">
              <a:buNone/>
              <a:defRPr sz="1800"/>
            </a:lvl1pPr>
          </a:lstStyle>
          <a:p>
            <a:r>
              <a:rPr lang="fi-FI" noProof="0"/>
              <a:t>Lisää kuva napsauttamalla kuvaketta</a:t>
            </a:r>
          </a:p>
        </p:txBody>
      </p:sp>
    </p:spTree>
    <p:extLst>
      <p:ext uri="{BB962C8B-B14F-4D97-AF65-F5344CB8AC3E}">
        <p14:creationId xmlns:p14="http://schemas.microsoft.com/office/powerpoint/2010/main" val="211707323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Osan ylätunniste">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1DC208-0BC6-4780-8569-0CCC5C8BCBB3}"/>
              </a:ext>
            </a:extLst>
          </p:cNvPr>
          <p:cNvSpPr>
            <a:spLocks noGrp="1"/>
          </p:cNvSpPr>
          <p:nvPr>
            <p:ph type="title"/>
          </p:nvPr>
        </p:nvSpPr>
        <p:spPr>
          <a:xfrm>
            <a:off x="1380744" y="758762"/>
            <a:ext cx="9431782" cy="2852737"/>
          </a:xfrm>
        </p:spPr>
        <p:txBody>
          <a:bodyPr anchor="b"/>
          <a:lstStyle>
            <a:lvl1pPr algn="ctr">
              <a:defRPr sz="5400">
                <a:solidFill>
                  <a:schemeClr val="bg1"/>
                </a:solidFill>
              </a:defRPr>
            </a:lvl1pPr>
          </a:lstStyle>
          <a:p>
            <a:r>
              <a:rPr lang="fi-FI" noProof="0"/>
              <a:t>Muokkaa ots. perustyyl. napsautt.</a:t>
            </a:r>
          </a:p>
        </p:txBody>
      </p:sp>
      <p:sp>
        <p:nvSpPr>
          <p:cNvPr id="3" name="Text Placeholder 2">
            <a:extLst>
              <a:ext uri="{FF2B5EF4-FFF2-40B4-BE49-F238E27FC236}">
                <a16:creationId xmlns:a16="http://schemas.microsoft.com/office/drawing/2014/main" id="{3613D8FE-9755-4927-A65A-8B20136DAD27}"/>
              </a:ext>
            </a:extLst>
          </p:cNvPr>
          <p:cNvSpPr>
            <a:spLocks noGrp="1"/>
          </p:cNvSpPr>
          <p:nvPr>
            <p:ph type="body" idx="1" hasCustomPrompt="1"/>
          </p:nvPr>
        </p:nvSpPr>
        <p:spPr>
          <a:xfrm>
            <a:off x="1389536" y="4191846"/>
            <a:ext cx="9431782" cy="360000"/>
          </a:xfrm>
        </p:spPr>
        <p:txBody>
          <a:bodyPr anchor="ctr" anchorCtr="0"/>
          <a:lstStyle>
            <a:lvl1pPr marL="0" indent="0" algn="ctr">
              <a:spcBef>
                <a:spcPts val="0"/>
              </a:spcBef>
              <a:buNone/>
              <a:defRPr sz="20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noProof="0"/>
              <a:t>Click to edit Master text styles</a:t>
            </a:r>
          </a:p>
        </p:txBody>
      </p:sp>
      <p:sp>
        <p:nvSpPr>
          <p:cNvPr id="4" name="Text Placeholder 2">
            <a:extLst>
              <a:ext uri="{FF2B5EF4-FFF2-40B4-BE49-F238E27FC236}">
                <a16:creationId xmlns:a16="http://schemas.microsoft.com/office/drawing/2014/main" id="{D27BFCE8-B636-489B-B9DA-2DC9CDB78B5B}"/>
              </a:ext>
            </a:extLst>
          </p:cNvPr>
          <p:cNvSpPr>
            <a:spLocks noGrp="1"/>
          </p:cNvSpPr>
          <p:nvPr>
            <p:ph type="body" idx="10" hasCustomPrompt="1"/>
          </p:nvPr>
        </p:nvSpPr>
        <p:spPr>
          <a:xfrm>
            <a:off x="1389536" y="4560256"/>
            <a:ext cx="9431782" cy="360000"/>
          </a:xfrm>
        </p:spPr>
        <p:txBody>
          <a:bodyPr anchor="ctr" anchorCtr="0"/>
          <a:lstStyle>
            <a:lvl1pPr marL="0" indent="0" algn="ctr">
              <a:spcBef>
                <a:spcPts val="0"/>
              </a:spcBef>
              <a:buNone/>
              <a:defRPr sz="20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noProof="0"/>
              <a:t>Click to edit Master text styles</a:t>
            </a:r>
          </a:p>
        </p:txBody>
      </p:sp>
    </p:spTree>
    <p:extLst>
      <p:ext uri="{BB962C8B-B14F-4D97-AF65-F5344CB8AC3E}">
        <p14:creationId xmlns:p14="http://schemas.microsoft.com/office/powerpoint/2010/main" val="81482740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05B7F3-1215-4921-A314-96E4FC2B1239}"/>
              </a:ext>
            </a:extLst>
          </p:cNvPr>
          <p:cNvSpPr>
            <a:spLocks noGrp="1"/>
          </p:cNvSpPr>
          <p:nvPr>
            <p:ph type="title"/>
          </p:nvPr>
        </p:nvSpPr>
        <p:spPr>
          <a:xfrm>
            <a:off x="690372" y="365125"/>
            <a:ext cx="10663428" cy="626999"/>
          </a:xfrm>
        </p:spPr>
        <p:txBody>
          <a:bodyPr/>
          <a:lstStyle>
            <a:lvl1pPr>
              <a:defRPr b="0">
                <a:solidFill>
                  <a:schemeClr val="tx1"/>
                </a:solidFill>
              </a:defRPr>
            </a:lvl1pPr>
          </a:lstStyle>
          <a:p>
            <a:r>
              <a:rPr lang="fi-FI" noProof="0"/>
              <a:t>Muokkaa ots. perustyyl. napsautt.</a:t>
            </a:r>
          </a:p>
        </p:txBody>
      </p:sp>
    </p:spTree>
    <p:extLst>
      <p:ext uri="{BB962C8B-B14F-4D97-AF65-F5344CB8AC3E}">
        <p14:creationId xmlns:p14="http://schemas.microsoft.com/office/powerpoint/2010/main" val="10581788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Tree>
    <p:extLst>
      <p:ext uri="{BB962C8B-B14F-4D97-AF65-F5344CB8AC3E}">
        <p14:creationId xmlns:p14="http://schemas.microsoft.com/office/powerpoint/2010/main" val="15951757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Picture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6E6260-E36C-484A-9F25-1346EC50A8D2}"/>
              </a:ext>
            </a:extLst>
          </p:cNvPr>
          <p:cNvSpPr>
            <a:spLocks noGrp="1"/>
          </p:cNvSpPr>
          <p:nvPr>
            <p:ph type="ctrTitle"/>
          </p:nvPr>
        </p:nvSpPr>
        <p:spPr>
          <a:xfrm>
            <a:off x="792000" y="692594"/>
            <a:ext cx="4694400" cy="4784662"/>
          </a:xfrm>
        </p:spPr>
        <p:txBody>
          <a:bodyPr anchor="ctr" anchorCtr="0"/>
          <a:lstStyle>
            <a:lvl1pPr algn="ctr">
              <a:defRPr sz="6000"/>
            </a:lvl1pPr>
          </a:lstStyle>
          <a:p>
            <a:r>
              <a:rPr lang="fi-FI" noProof="0"/>
              <a:t>Muokkaa ots. perustyyl. napsautt.</a:t>
            </a:r>
          </a:p>
        </p:txBody>
      </p:sp>
      <p:sp>
        <p:nvSpPr>
          <p:cNvPr id="4" name="Picture Placeholder 7">
            <a:extLst>
              <a:ext uri="{FF2B5EF4-FFF2-40B4-BE49-F238E27FC236}">
                <a16:creationId xmlns:a16="http://schemas.microsoft.com/office/drawing/2014/main" id="{D72FC982-DA0F-4EC6-9E18-B415AECBABF0}"/>
              </a:ext>
            </a:extLst>
          </p:cNvPr>
          <p:cNvSpPr>
            <a:spLocks noGrp="1"/>
          </p:cNvSpPr>
          <p:nvPr>
            <p:ph type="pic" sz="quarter" idx="13"/>
          </p:nvPr>
        </p:nvSpPr>
        <p:spPr>
          <a:xfrm>
            <a:off x="5776404" y="-93225"/>
            <a:ext cx="6095999" cy="5892304"/>
          </a:xfrm>
          <a:solidFill>
            <a:schemeClr val="bg1">
              <a:lumMod val="95000"/>
            </a:schemeClr>
          </a:solidFill>
        </p:spPr>
        <p:txBody>
          <a:bodyPr anchor="ctr" anchorCtr="0"/>
          <a:lstStyle>
            <a:lvl1pPr marL="0" indent="0" algn="ctr">
              <a:buNone/>
              <a:defRPr sz="1800"/>
            </a:lvl1pPr>
          </a:lstStyle>
          <a:p>
            <a:r>
              <a:rPr lang="fi-FI" noProof="0"/>
              <a:t>Lisää kuva napsauttamalla kuvaketta</a:t>
            </a:r>
          </a:p>
        </p:txBody>
      </p:sp>
    </p:spTree>
    <p:extLst>
      <p:ext uri="{BB962C8B-B14F-4D97-AF65-F5344CB8AC3E}">
        <p14:creationId xmlns:p14="http://schemas.microsoft.com/office/powerpoint/2010/main" val="37120177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0DB878-8E84-426A-BEF0-AF1AAFA1F994}"/>
              </a:ext>
            </a:extLst>
          </p:cNvPr>
          <p:cNvSpPr>
            <a:spLocks noGrp="1"/>
          </p:cNvSpPr>
          <p:nvPr>
            <p:ph type="title"/>
          </p:nvPr>
        </p:nvSpPr>
        <p:spPr/>
        <p:txBody>
          <a:bodyPr/>
          <a:lstStyle/>
          <a:p>
            <a:r>
              <a:rPr lang="fi-FI" noProof="0"/>
              <a:t>Muokkaa ots. perustyyl. napsautt.</a:t>
            </a:r>
          </a:p>
        </p:txBody>
      </p:sp>
      <p:sp>
        <p:nvSpPr>
          <p:cNvPr id="3" name="Content Placeholder 2">
            <a:extLst>
              <a:ext uri="{FF2B5EF4-FFF2-40B4-BE49-F238E27FC236}">
                <a16:creationId xmlns:a16="http://schemas.microsoft.com/office/drawing/2014/main" id="{6E3B6CAA-4767-42B4-A19C-0CFD9AFC8229}"/>
              </a:ext>
            </a:extLst>
          </p:cNvPr>
          <p:cNvSpPr>
            <a:spLocks noGrp="1"/>
          </p:cNvSpPr>
          <p:nvPr>
            <p:ph idx="1"/>
          </p:nvPr>
        </p:nvSpPr>
        <p:spPr/>
        <p:txBody>
          <a:bodyPr/>
          <a:lstStyle/>
          <a:p>
            <a:pPr lvl="0"/>
            <a:r>
              <a:rPr lang="fi-FI" noProof="0"/>
              <a:t>Muokkaa tekstin perustyylejä napsauttamalla</a:t>
            </a:r>
          </a:p>
          <a:p>
            <a:pPr lvl="1"/>
            <a:r>
              <a:rPr lang="fi-FI" noProof="0"/>
              <a:t>toinen taso</a:t>
            </a:r>
          </a:p>
          <a:p>
            <a:pPr lvl="2"/>
            <a:r>
              <a:rPr lang="fi-FI" noProof="0"/>
              <a:t>kolmas taso</a:t>
            </a:r>
          </a:p>
          <a:p>
            <a:pPr lvl="3"/>
            <a:r>
              <a:rPr lang="fi-FI" noProof="0"/>
              <a:t>neljäs taso</a:t>
            </a:r>
          </a:p>
          <a:p>
            <a:pPr lvl="4"/>
            <a:r>
              <a:rPr lang="fi-FI" noProof="0"/>
              <a:t>viides taso</a:t>
            </a:r>
          </a:p>
        </p:txBody>
      </p:sp>
    </p:spTree>
    <p:extLst>
      <p:ext uri="{BB962C8B-B14F-4D97-AF65-F5344CB8AC3E}">
        <p14:creationId xmlns:p14="http://schemas.microsoft.com/office/powerpoint/2010/main" val="36086885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Otsikko ja teksti">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0DB878-8E84-426A-BEF0-AF1AAFA1F994}"/>
              </a:ext>
            </a:extLst>
          </p:cNvPr>
          <p:cNvSpPr>
            <a:spLocks noGrp="1"/>
          </p:cNvSpPr>
          <p:nvPr>
            <p:ph type="title"/>
          </p:nvPr>
        </p:nvSpPr>
        <p:spPr/>
        <p:txBody>
          <a:bodyPr/>
          <a:lstStyle/>
          <a:p>
            <a:r>
              <a:rPr lang="fi-FI" noProof="0"/>
              <a:t>Muokkaa ots. perustyyl. napsautt.</a:t>
            </a:r>
          </a:p>
        </p:txBody>
      </p:sp>
      <p:sp>
        <p:nvSpPr>
          <p:cNvPr id="3" name="Content Placeholder 2">
            <a:extLst>
              <a:ext uri="{FF2B5EF4-FFF2-40B4-BE49-F238E27FC236}">
                <a16:creationId xmlns:a16="http://schemas.microsoft.com/office/drawing/2014/main" id="{6E3B6CAA-4767-42B4-A19C-0CFD9AFC8229}"/>
              </a:ext>
            </a:extLst>
          </p:cNvPr>
          <p:cNvSpPr>
            <a:spLocks noGrp="1"/>
          </p:cNvSpPr>
          <p:nvPr>
            <p:ph idx="1"/>
          </p:nvPr>
        </p:nvSpPr>
        <p:spPr>
          <a:xfrm>
            <a:off x="838200" y="1892808"/>
            <a:ext cx="9360000" cy="3639312"/>
          </a:xfrm>
        </p:spPr>
        <p:txBody>
          <a:bodyPr/>
          <a:lstStyle/>
          <a:p>
            <a:pPr lvl="0"/>
            <a:r>
              <a:rPr lang="fi-FI" noProof="0"/>
              <a:t>Muokkaa tekstin perustyylejä napsauttamalla</a:t>
            </a:r>
          </a:p>
          <a:p>
            <a:pPr lvl="1"/>
            <a:r>
              <a:rPr lang="fi-FI" noProof="0"/>
              <a:t>toinen taso</a:t>
            </a:r>
          </a:p>
          <a:p>
            <a:pPr lvl="2"/>
            <a:r>
              <a:rPr lang="fi-FI" noProof="0"/>
              <a:t>kolmas taso</a:t>
            </a:r>
          </a:p>
          <a:p>
            <a:pPr lvl="3"/>
            <a:r>
              <a:rPr lang="fi-FI" noProof="0"/>
              <a:t>neljäs taso</a:t>
            </a:r>
          </a:p>
          <a:p>
            <a:pPr lvl="4"/>
            <a:r>
              <a:rPr lang="fi-FI" noProof="0"/>
              <a:t>viides taso</a:t>
            </a:r>
          </a:p>
        </p:txBody>
      </p:sp>
    </p:spTree>
    <p:extLst>
      <p:ext uri="{BB962C8B-B14F-4D97-AF65-F5344CB8AC3E}">
        <p14:creationId xmlns:p14="http://schemas.microsoft.com/office/powerpoint/2010/main" val="3540221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Kaksi sisältökohdett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0DB878-8E84-426A-BEF0-AF1AAFA1F994}"/>
              </a:ext>
            </a:extLst>
          </p:cNvPr>
          <p:cNvSpPr>
            <a:spLocks noGrp="1"/>
          </p:cNvSpPr>
          <p:nvPr>
            <p:ph type="title"/>
          </p:nvPr>
        </p:nvSpPr>
        <p:spPr/>
        <p:txBody>
          <a:bodyPr/>
          <a:lstStyle/>
          <a:p>
            <a:r>
              <a:rPr lang="fi-FI" noProof="0"/>
              <a:t>Muokkaa ots. perustyyl. napsautt.</a:t>
            </a:r>
          </a:p>
        </p:txBody>
      </p:sp>
      <p:sp>
        <p:nvSpPr>
          <p:cNvPr id="3" name="Content Placeholder 2">
            <a:extLst>
              <a:ext uri="{FF2B5EF4-FFF2-40B4-BE49-F238E27FC236}">
                <a16:creationId xmlns:a16="http://schemas.microsoft.com/office/drawing/2014/main" id="{6E3B6CAA-4767-42B4-A19C-0CFD9AFC8229}"/>
              </a:ext>
            </a:extLst>
          </p:cNvPr>
          <p:cNvSpPr>
            <a:spLocks noGrp="1"/>
          </p:cNvSpPr>
          <p:nvPr>
            <p:ph idx="1"/>
          </p:nvPr>
        </p:nvSpPr>
        <p:spPr>
          <a:xfrm>
            <a:off x="838200" y="1886786"/>
            <a:ext cx="4889066" cy="3645334"/>
          </a:xfrm>
        </p:spPr>
        <p:txBody>
          <a:bodyPr/>
          <a:lstStyle>
            <a:lvl1pPr>
              <a:lnSpc>
                <a:spcPct val="80000"/>
              </a:lnSpc>
              <a:defRPr sz="2000"/>
            </a:lvl1pPr>
            <a:lvl2pPr>
              <a:lnSpc>
                <a:spcPct val="80000"/>
              </a:lnSpc>
              <a:defRPr sz="1800"/>
            </a:lvl2pPr>
            <a:lvl3pPr>
              <a:lnSpc>
                <a:spcPct val="80000"/>
              </a:lnSpc>
              <a:defRPr sz="1800"/>
            </a:lvl3pPr>
            <a:lvl4pPr>
              <a:lnSpc>
                <a:spcPct val="80000"/>
              </a:lnSpc>
              <a:defRPr sz="1800"/>
            </a:lvl4pPr>
            <a:lvl5pPr>
              <a:lnSpc>
                <a:spcPct val="80000"/>
              </a:lnSpc>
              <a:defRPr sz="1800"/>
            </a:lvl5pPr>
          </a:lstStyle>
          <a:p>
            <a:pPr lvl="0"/>
            <a:r>
              <a:rPr lang="fi-FI" noProof="0"/>
              <a:t>Muokkaa tekstin perustyylejä napsauttamalla</a:t>
            </a:r>
          </a:p>
          <a:p>
            <a:pPr lvl="1"/>
            <a:r>
              <a:rPr lang="fi-FI" noProof="0"/>
              <a:t>toinen taso</a:t>
            </a:r>
          </a:p>
          <a:p>
            <a:pPr lvl="2"/>
            <a:r>
              <a:rPr lang="fi-FI" noProof="0"/>
              <a:t>kolmas taso</a:t>
            </a:r>
          </a:p>
          <a:p>
            <a:pPr lvl="3"/>
            <a:r>
              <a:rPr lang="fi-FI" noProof="0"/>
              <a:t>neljäs taso</a:t>
            </a:r>
          </a:p>
          <a:p>
            <a:pPr lvl="4"/>
            <a:r>
              <a:rPr lang="fi-FI" noProof="0"/>
              <a:t>viides taso</a:t>
            </a:r>
          </a:p>
        </p:txBody>
      </p:sp>
      <p:sp>
        <p:nvSpPr>
          <p:cNvPr id="6" name="Content Placeholder 2">
            <a:extLst>
              <a:ext uri="{FF2B5EF4-FFF2-40B4-BE49-F238E27FC236}">
                <a16:creationId xmlns:a16="http://schemas.microsoft.com/office/drawing/2014/main" id="{AC60B309-4C5E-46DE-A832-32BA260737F9}"/>
              </a:ext>
            </a:extLst>
          </p:cNvPr>
          <p:cNvSpPr>
            <a:spLocks noGrp="1"/>
          </p:cNvSpPr>
          <p:nvPr>
            <p:ph idx="10"/>
          </p:nvPr>
        </p:nvSpPr>
        <p:spPr>
          <a:xfrm>
            <a:off x="6230930" y="1886786"/>
            <a:ext cx="4889066" cy="3645334"/>
          </a:xfrm>
        </p:spPr>
        <p:txBody>
          <a:bodyPr/>
          <a:lstStyle>
            <a:lvl1pPr>
              <a:lnSpc>
                <a:spcPct val="80000"/>
              </a:lnSpc>
              <a:defRPr sz="2000"/>
            </a:lvl1pPr>
            <a:lvl2pPr>
              <a:lnSpc>
                <a:spcPct val="80000"/>
              </a:lnSpc>
              <a:defRPr sz="1800"/>
            </a:lvl2pPr>
            <a:lvl3pPr>
              <a:lnSpc>
                <a:spcPct val="80000"/>
              </a:lnSpc>
              <a:defRPr sz="1800"/>
            </a:lvl3pPr>
            <a:lvl4pPr>
              <a:lnSpc>
                <a:spcPct val="80000"/>
              </a:lnSpc>
              <a:defRPr sz="1800"/>
            </a:lvl4pPr>
            <a:lvl5pPr>
              <a:lnSpc>
                <a:spcPct val="80000"/>
              </a:lnSpc>
              <a:defRPr sz="1800"/>
            </a:lvl5pPr>
          </a:lstStyle>
          <a:p>
            <a:pPr lvl="0"/>
            <a:r>
              <a:rPr lang="fi-FI" noProof="0"/>
              <a:t>Muokkaa tekstin perustyylejä napsauttamalla</a:t>
            </a:r>
          </a:p>
          <a:p>
            <a:pPr lvl="1"/>
            <a:r>
              <a:rPr lang="fi-FI" noProof="0"/>
              <a:t>toinen taso</a:t>
            </a:r>
          </a:p>
          <a:p>
            <a:pPr lvl="2"/>
            <a:r>
              <a:rPr lang="fi-FI" noProof="0"/>
              <a:t>kolmas taso</a:t>
            </a:r>
          </a:p>
          <a:p>
            <a:pPr lvl="3"/>
            <a:r>
              <a:rPr lang="fi-FI" noProof="0"/>
              <a:t>neljäs taso</a:t>
            </a:r>
          </a:p>
          <a:p>
            <a:pPr lvl="4"/>
            <a:r>
              <a:rPr lang="fi-FI" noProof="0"/>
              <a:t>viides taso</a:t>
            </a:r>
          </a:p>
        </p:txBody>
      </p:sp>
    </p:spTree>
    <p:extLst>
      <p:ext uri="{BB962C8B-B14F-4D97-AF65-F5344CB8AC3E}">
        <p14:creationId xmlns:p14="http://schemas.microsoft.com/office/powerpoint/2010/main" val="19818749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Vertailu">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0DB878-8E84-426A-BEF0-AF1AAFA1F994}"/>
              </a:ext>
            </a:extLst>
          </p:cNvPr>
          <p:cNvSpPr>
            <a:spLocks noGrp="1"/>
          </p:cNvSpPr>
          <p:nvPr>
            <p:ph type="title"/>
          </p:nvPr>
        </p:nvSpPr>
        <p:spPr/>
        <p:txBody>
          <a:bodyPr/>
          <a:lstStyle/>
          <a:p>
            <a:r>
              <a:rPr lang="fi-FI" noProof="0"/>
              <a:t>Muokkaa ots. perustyyl. napsautt.</a:t>
            </a:r>
          </a:p>
        </p:txBody>
      </p:sp>
      <p:sp>
        <p:nvSpPr>
          <p:cNvPr id="3" name="Content Placeholder 2">
            <a:extLst>
              <a:ext uri="{FF2B5EF4-FFF2-40B4-BE49-F238E27FC236}">
                <a16:creationId xmlns:a16="http://schemas.microsoft.com/office/drawing/2014/main" id="{6E3B6CAA-4767-42B4-A19C-0CFD9AFC8229}"/>
              </a:ext>
            </a:extLst>
          </p:cNvPr>
          <p:cNvSpPr>
            <a:spLocks noGrp="1"/>
          </p:cNvSpPr>
          <p:nvPr>
            <p:ph idx="1"/>
          </p:nvPr>
        </p:nvSpPr>
        <p:spPr>
          <a:xfrm>
            <a:off x="838200" y="2190100"/>
            <a:ext cx="4889066" cy="3342020"/>
          </a:xfrm>
        </p:spPr>
        <p:txBody>
          <a:bodyPr/>
          <a:lstStyle>
            <a:lvl1pPr>
              <a:lnSpc>
                <a:spcPct val="80000"/>
              </a:lnSpc>
              <a:defRPr sz="2000"/>
            </a:lvl1pPr>
            <a:lvl2pPr>
              <a:lnSpc>
                <a:spcPct val="80000"/>
              </a:lnSpc>
              <a:defRPr sz="1800"/>
            </a:lvl2pPr>
            <a:lvl3pPr>
              <a:lnSpc>
                <a:spcPct val="80000"/>
              </a:lnSpc>
              <a:defRPr sz="1800"/>
            </a:lvl3pPr>
            <a:lvl4pPr>
              <a:lnSpc>
                <a:spcPct val="80000"/>
              </a:lnSpc>
              <a:defRPr sz="1800"/>
            </a:lvl4pPr>
            <a:lvl5pPr>
              <a:lnSpc>
                <a:spcPct val="80000"/>
              </a:lnSpc>
              <a:defRPr sz="1800"/>
            </a:lvl5pPr>
          </a:lstStyle>
          <a:p>
            <a:pPr lvl="0"/>
            <a:r>
              <a:rPr lang="fi-FI" noProof="0"/>
              <a:t>Muokkaa tekstin perustyylejä napsauttamalla</a:t>
            </a:r>
          </a:p>
          <a:p>
            <a:pPr lvl="1"/>
            <a:r>
              <a:rPr lang="fi-FI" noProof="0"/>
              <a:t>toinen taso</a:t>
            </a:r>
          </a:p>
          <a:p>
            <a:pPr lvl="2"/>
            <a:r>
              <a:rPr lang="fi-FI" noProof="0"/>
              <a:t>kolmas taso</a:t>
            </a:r>
          </a:p>
          <a:p>
            <a:pPr lvl="3"/>
            <a:r>
              <a:rPr lang="fi-FI" noProof="0"/>
              <a:t>neljäs taso</a:t>
            </a:r>
          </a:p>
          <a:p>
            <a:pPr lvl="4"/>
            <a:r>
              <a:rPr lang="fi-FI" noProof="0"/>
              <a:t>viides taso</a:t>
            </a:r>
          </a:p>
        </p:txBody>
      </p:sp>
      <p:sp>
        <p:nvSpPr>
          <p:cNvPr id="6" name="Content Placeholder 2">
            <a:extLst>
              <a:ext uri="{FF2B5EF4-FFF2-40B4-BE49-F238E27FC236}">
                <a16:creationId xmlns:a16="http://schemas.microsoft.com/office/drawing/2014/main" id="{AC60B309-4C5E-46DE-A832-32BA260737F9}"/>
              </a:ext>
            </a:extLst>
          </p:cNvPr>
          <p:cNvSpPr>
            <a:spLocks noGrp="1"/>
          </p:cNvSpPr>
          <p:nvPr>
            <p:ph idx="10"/>
          </p:nvPr>
        </p:nvSpPr>
        <p:spPr>
          <a:xfrm>
            <a:off x="6230930" y="2190100"/>
            <a:ext cx="4889066" cy="3342020"/>
          </a:xfrm>
        </p:spPr>
        <p:txBody>
          <a:bodyPr/>
          <a:lstStyle>
            <a:lvl1pPr>
              <a:lnSpc>
                <a:spcPct val="80000"/>
              </a:lnSpc>
              <a:defRPr sz="2000"/>
            </a:lvl1pPr>
            <a:lvl2pPr>
              <a:lnSpc>
                <a:spcPct val="80000"/>
              </a:lnSpc>
              <a:defRPr sz="1800"/>
            </a:lvl2pPr>
            <a:lvl3pPr>
              <a:lnSpc>
                <a:spcPct val="80000"/>
              </a:lnSpc>
              <a:defRPr sz="1800"/>
            </a:lvl3pPr>
            <a:lvl4pPr>
              <a:lnSpc>
                <a:spcPct val="80000"/>
              </a:lnSpc>
              <a:defRPr sz="1800"/>
            </a:lvl4pPr>
            <a:lvl5pPr>
              <a:lnSpc>
                <a:spcPct val="80000"/>
              </a:lnSpc>
              <a:defRPr sz="1800"/>
            </a:lvl5pPr>
          </a:lstStyle>
          <a:p>
            <a:pPr lvl="0"/>
            <a:r>
              <a:rPr lang="fi-FI" noProof="0"/>
              <a:t>Muokkaa tekstin perustyylejä napsauttamalla</a:t>
            </a:r>
          </a:p>
          <a:p>
            <a:pPr lvl="1"/>
            <a:r>
              <a:rPr lang="fi-FI" noProof="0"/>
              <a:t>toinen taso</a:t>
            </a:r>
          </a:p>
          <a:p>
            <a:pPr lvl="2"/>
            <a:r>
              <a:rPr lang="fi-FI" noProof="0"/>
              <a:t>kolmas taso</a:t>
            </a:r>
          </a:p>
          <a:p>
            <a:pPr lvl="3"/>
            <a:r>
              <a:rPr lang="fi-FI" noProof="0"/>
              <a:t>neljäs taso</a:t>
            </a:r>
          </a:p>
          <a:p>
            <a:pPr lvl="4"/>
            <a:r>
              <a:rPr lang="fi-FI" noProof="0"/>
              <a:t>viides taso</a:t>
            </a:r>
          </a:p>
        </p:txBody>
      </p:sp>
      <p:sp>
        <p:nvSpPr>
          <p:cNvPr id="5" name="Text Placeholder 2">
            <a:extLst>
              <a:ext uri="{FF2B5EF4-FFF2-40B4-BE49-F238E27FC236}">
                <a16:creationId xmlns:a16="http://schemas.microsoft.com/office/drawing/2014/main" id="{07F3B56D-9577-4E8F-BADA-CE87085A9970}"/>
              </a:ext>
            </a:extLst>
          </p:cNvPr>
          <p:cNvSpPr>
            <a:spLocks noGrp="1"/>
          </p:cNvSpPr>
          <p:nvPr>
            <p:ph type="body" idx="11"/>
          </p:nvPr>
        </p:nvSpPr>
        <p:spPr>
          <a:xfrm>
            <a:off x="839789" y="1757429"/>
            <a:ext cx="4887478" cy="361299"/>
          </a:xfr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a:t>Muokkaa tekstin perustyylejä napsauttamalla</a:t>
            </a:r>
          </a:p>
        </p:txBody>
      </p:sp>
      <p:sp>
        <p:nvSpPr>
          <p:cNvPr id="7" name="Text Placeholder 4">
            <a:extLst>
              <a:ext uri="{FF2B5EF4-FFF2-40B4-BE49-F238E27FC236}">
                <a16:creationId xmlns:a16="http://schemas.microsoft.com/office/drawing/2014/main" id="{8A5A6492-7F8A-40F8-A303-F85F69C9F3A1}"/>
              </a:ext>
            </a:extLst>
          </p:cNvPr>
          <p:cNvSpPr>
            <a:spLocks noGrp="1"/>
          </p:cNvSpPr>
          <p:nvPr>
            <p:ph type="body" sz="quarter" idx="3"/>
          </p:nvPr>
        </p:nvSpPr>
        <p:spPr>
          <a:xfrm>
            <a:off x="6230930" y="1757429"/>
            <a:ext cx="4887478" cy="361299"/>
          </a:xfr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a:t>Muokkaa tekstin perustyylejä napsauttamalla</a:t>
            </a:r>
          </a:p>
        </p:txBody>
      </p:sp>
    </p:spTree>
    <p:extLst>
      <p:ext uri="{BB962C8B-B14F-4D97-AF65-F5344CB8AC3E}">
        <p14:creationId xmlns:p14="http://schemas.microsoft.com/office/powerpoint/2010/main" val="8667448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Kuvatekstillinen kuv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0DB878-8E84-426A-BEF0-AF1AAFA1F994}"/>
              </a:ext>
            </a:extLst>
          </p:cNvPr>
          <p:cNvSpPr>
            <a:spLocks noGrp="1"/>
          </p:cNvSpPr>
          <p:nvPr>
            <p:ph type="title"/>
          </p:nvPr>
        </p:nvSpPr>
        <p:spPr>
          <a:xfrm>
            <a:off x="838200" y="365125"/>
            <a:ext cx="4889066" cy="1033907"/>
          </a:xfrm>
        </p:spPr>
        <p:txBody>
          <a:bodyPr/>
          <a:lstStyle/>
          <a:p>
            <a:r>
              <a:rPr lang="fi-FI" noProof="0"/>
              <a:t>Muokkaa ots. perustyyl. napsautt.</a:t>
            </a:r>
          </a:p>
        </p:txBody>
      </p:sp>
      <p:sp>
        <p:nvSpPr>
          <p:cNvPr id="3" name="Content Placeholder 2">
            <a:extLst>
              <a:ext uri="{FF2B5EF4-FFF2-40B4-BE49-F238E27FC236}">
                <a16:creationId xmlns:a16="http://schemas.microsoft.com/office/drawing/2014/main" id="{6E3B6CAA-4767-42B4-A19C-0CFD9AFC8229}"/>
              </a:ext>
            </a:extLst>
          </p:cNvPr>
          <p:cNvSpPr>
            <a:spLocks noGrp="1"/>
          </p:cNvSpPr>
          <p:nvPr>
            <p:ph idx="1"/>
          </p:nvPr>
        </p:nvSpPr>
        <p:spPr>
          <a:xfrm>
            <a:off x="838200" y="1886786"/>
            <a:ext cx="4889066" cy="3645334"/>
          </a:xfrm>
        </p:spPr>
        <p:txBody>
          <a:bodyPr/>
          <a:lstStyle>
            <a:lvl1pPr>
              <a:lnSpc>
                <a:spcPct val="80000"/>
              </a:lnSpc>
              <a:defRPr sz="2000"/>
            </a:lvl1pPr>
            <a:lvl2pPr>
              <a:lnSpc>
                <a:spcPct val="80000"/>
              </a:lnSpc>
              <a:defRPr sz="1800"/>
            </a:lvl2pPr>
            <a:lvl3pPr>
              <a:lnSpc>
                <a:spcPct val="80000"/>
              </a:lnSpc>
              <a:defRPr sz="1800"/>
            </a:lvl3pPr>
            <a:lvl4pPr>
              <a:lnSpc>
                <a:spcPct val="80000"/>
              </a:lnSpc>
              <a:defRPr sz="1800"/>
            </a:lvl4pPr>
            <a:lvl5pPr>
              <a:lnSpc>
                <a:spcPct val="80000"/>
              </a:lnSpc>
              <a:defRPr sz="1800"/>
            </a:lvl5pPr>
          </a:lstStyle>
          <a:p>
            <a:pPr lvl="0"/>
            <a:r>
              <a:rPr lang="fi-FI" noProof="0"/>
              <a:t>Muokkaa tekstin perustyylejä napsauttamalla</a:t>
            </a:r>
          </a:p>
          <a:p>
            <a:pPr lvl="1"/>
            <a:r>
              <a:rPr lang="fi-FI" noProof="0"/>
              <a:t>toinen taso</a:t>
            </a:r>
          </a:p>
          <a:p>
            <a:pPr lvl="2"/>
            <a:r>
              <a:rPr lang="fi-FI" noProof="0"/>
              <a:t>kolmas taso</a:t>
            </a:r>
          </a:p>
          <a:p>
            <a:pPr lvl="3"/>
            <a:r>
              <a:rPr lang="fi-FI" noProof="0"/>
              <a:t>neljäs taso</a:t>
            </a:r>
          </a:p>
          <a:p>
            <a:pPr lvl="4"/>
            <a:r>
              <a:rPr lang="fi-FI" noProof="0"/>
              <a:t>viides taso</a:t>
            </a:r>
          </a:p>
        </p:txBody>
      </p:sp>
      <p:sp>
        <p:nvSpPr>
          <p:cNvPr id="5" name="Picture Placeholder 7">
            <a:extLst>
              <a:ext uri="{FF2B5EF4-FFF2-40B4-BE49-F238E27FC236}">
                <a16:creationId xmlns:a16="http://schemas.microsoft.com/office/drawing/2014/main" id="{013A0638-FECF-4E12-8249-5A24119A4769}"/>
              </a:ext>
            </a:extLst>
          </p:cNvPr>
          <p:cNvSpPr>
            <a:spLocks noGrp="1"/>
          </p:cNvSpPr>
          <p:nvPr>
            <p:ph type="pic" sz="quarter" idx="13"/>
          </p:nvPr>
        </p:nvSpPr>
        <p:spPr>
          <a:xfrm>
            <a:off x="6096000" y="1"/>
            <a:ext cx="6095999" cy="5892304"/>
          </a:xfrm>
          <a:solidFill>
            <a:schemeClr val="bg1">
              <a:lumMod val="95000"/>
            </a:schemeClr>
          </a:solidFill>
        </p:spPr>
        <p:txBody>
          <a:bodyPr anchor="ctr" anchorCtr="0"/>
          <a:lstStyle>
            <a:lvl1pPr marL="0" indent="0" algn="ctr">
              <a:buNone/>
              <a:defRPr sz="1800"/>
            </a:lvl1pPr>
          </a:lstStyle>
          <a:p>
            <a:r>
              <a:rPr lang="fi-FI" noProof="0"/>
              <a:t>Lisää kuva napsauttamalla kuvaketta</a:t>
            </a:r>
          </a:p>
        </p:txBody>
      </p:sp>
    </p:spTree>
    <p:extLst>
      <p:ext uri="{BB962C8B-B14F-4D97-AF65-F5344CB8AC3E}">
        <p14:creationId xmlns:p14="http://schemas.microsoft.com/office/powerpoint/2010/main" val="2304184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s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0DB878-8E84-426A-BEF0-AF1AAFA1F994}"/>
              </a:ext>
            </a:extLst>
          </p:cNvPr>
          <p:cNvSpPr>
            <a:spLocks noGrp="1"/>
          </p:cNvSpPr>
          <p:nvPr>
            <p:ph type="title"/>
          </p:nvPr>
        </p:nvSpPr>
        <p:spPr>
          <a:xfrm>
            <a:off x="838200" y="365125"/>
            <a:ext cx="4889066" cy="1033907"/>
          </a:xfrm>
        </p:spPr>
        <p:txBody>
          <a:bodyPr/>
          <a:lstStyle/>
          <a:p>
            <a:r>
              <a:rPr lang="fi-FI" noProof="0"/>
              <a:t>Muokkaa ots. perustyyl. napsautt.</a:t>
            </a:r>
          </a:p>
        </p:txBody>
      </p:sp>
      <p:sp>
        <p:nvSpPr>
          <p:cNvPr id="3" name="Content Placeholder 2">
            <a:extLst>
              <a:ext uri="{FF2B5EF4-FFF2-40B4-BE49-F238E27FC236}">
                <a16:creationId xmlns:a16="http://schemas.microsoft.com/office/drawing/2014/main" id="{6E3B6CAA-4767-42B4-A19C-0CFD9AFC8229}"/>
              </a:ext>
            </a:extLst>
          </p:cNvPr>
          <p:cNvSpPr>
            <a:spLocks noGrp="1"/>
          </p:cNvSpPr>
          <p:nvPr>
            <p:ph idx="1"/>
          </p:nvPr>
        </p:nvSpPr>
        <p:spPr>
          <a:xfrm>
            <a:off x="838200" y="1886786"/>
            <a:ext cx="4889066" cy="3645334"/>
          </a:xfrm>
        </p:spPr>
        <p:txBody>
          <a:bodyPr/>
          <a:lstStyle>
            <a:lvl1pPr>
              <a:lnSpc>
                <a:spcPct val="80000"/>
              </a:lnSpc>
              <a:defRPr sz="2000"/>
            </a:lvl1pPr>
            <a:lvl2pPr>
              <a:lnSpc>
                <a:spcPct val="80000"/>
              </a:lnSpc>
              <a:defRPr sz="1800"/>
            </a:lvl2pPr>
            <a:lvl3pPr>
              <a:lnSpc>
                <a:spcPct val="80000"/>
              </a:lnSpc>
              <a:defRPr sz="1800"/>
            </a:lvl3pPr>
            <a:lvl4pPr>
              <a:lnSpc>
                <a:spcPct val="80000"/>
              </a:lnSpc>
              <a:defRPr sz="1800"/>
            </a:lvl4pPr>
            <a:lvl5pPr>
              <a:lnSpc>
                <a:spcPct val="80000"/>
              </a:lnSpc>
              <a:defRPr sz="1800"/>
            </a:lvl5pPr>
          </a:lstStyle>
          <a:p>
            <a:pPr lvl="0"/>
            <a:r>
              <a:rPr lang="fi-FI" noProof="0"/>
              <a:t>Muokkaa tekstin perustyylejä napsauttamalla</a:t>
            </a:r>
          </a:p>
          <a:p>
            <a:pPr lvl="1"/>
            <a:r>
              <a:rPr lang="fi-FI" noProof="0"/>
              <a:t>toinen taso</a:t>
            </a:r>
          </a:p>
          <a:p>
            <a:pPr lvl="2"/>
            <a:r>
              <a:rPr lang="fi-FI" noProof="0"/>
              <a:t>kolmas taso</a:t>
            </a:r>
          </a:p>
          <a:p>
            <a:pPr lvl="3"/>
            <a:r>
              <a:rPr lang="fi-FI" noProof="0"/>
              <a:t>neljäs taso</a:t>
            </a:r>
          </a:p>
          <a:p>
            <a:pPr lvl="4"/>
            <a:r>
              <a:rPr lang="fi-FI" noProof="0"/>
              <a:t>viides taso</a:t>
            </a:r>
          </a:p>
        </p:txBody>
      </p:sp>
      <p:sp>
        <p:nvSpPr>
          <p:cNvPr id="5" name="Picture Placeholder 7">
            <a:extLst>
              <a:ext uri="{FF2B5EF4-FFF2-40B4-BE49-F238E27FC236}">
                <a16:creationId xmlns:a16="http://schemas.microsoft.com/office/drawing/2014/main" id="{013A0638-FECF-4E12-8249-5A24119A4769}"/>
              </a:ext>
            </a:extLst>
          </p:cNvPr>
          <p:cNvSpPr>
            <a:spLocks noGrp="1"/>
          </p:cNvSpPr>
          <p:nvPr>
            <p:ph type="pic" sz="quarter" idx="13"/>
          </p:nvPr>
        </p:nvSpPr>
        <p:spPr>
          <a:xfrm>
            <a:off x="6345937" y="274319"/>
            <a:ext cx="5591556" cy="2633473"/>
          </a:xfrm>
          <a:solidFill>
            <a:schemeClr val="bg1">
              <a:lumMod val="95000"/>
            </a:schemeClr>
          </a:solidFill>
        </p:spPr>
        <p:txBody>
          <a:bodyPr anchor="ctr" anchorCtr="0"/>
          <a:lstStyle>
            <a:lvl1pPr marL="0" indent="0" algn="ctr">
              <a:buNone/>
              <a:defRPr sz="1800"/>
            </a:lvl1pPr>
          </a:lstStyle>
          <a:p>
            <a:r>
              <a:rPr lang="fi-FI" noProof="0"/>
              <a:t>Lisää kuva napsauttamalla kuvaketta</a:t>
            </a:r>
          </a:p>
        </p:txBody>
      </p:sp>
      <p:sp>
        <p:nvSpPr>
          <p:cNvPr id="7" name="Picture Placeholder 7">
            <a:extLst>
              <a:ext uri="{FF2B5EF4-FFF2-40B4-BE49-F238E27FC236}">
                <a16:creationId xmlns:a16="http://schemas.microsoft.com/office/drawing/2014/main" id="{AE8BC2DE-23EE-4F0E-A759-42E68FCA6E74}"/>
              </a:ext>
            </a:extLst>
          </p:cNvPr>
          <p:cNvSpPr>
            <a:spLocks noGrp="1"/>
          </p:cNvSpPr>
          <p:nvPr>
            <p:ph type="pic" sz="quarter" idx="14"/>
          </p:nvPr>
        </p:nvSpPr>
        <p:spPr>
          <a:xfrm>
            <a:off x="6345937" y="3054095"/>
            <a:ext cx="5591556" cy="2633473"/>
          </a:xfrm>
          <a:solidFill>
            <a:schemeClr val="bg1">
              <a:lumMod val="95000"/>
            </a:schemeClr>
          </a:solidFill>
        </p:spPr>
        <p:txBody>
          <a:bodyPr anchor="ctr" anchorCtr="0"/>
          <a:lstStyle>
            <a:lvl1pPr marL="0" indent="0" algn="ctr">
              <a:buNone/>
              <a:defRPr sz="1800"/>
            </a:lvl1pPr>
          </a:lstStyle>
          <a:p>
            <a:r>
              <a:rPr lang="fi-FI" noProof="0"/>
              <a:t>Lisää kuva napsauttamalla kuvaketta</a:t>
            </a:r>
          </a:p>
        </p:txBody>
      </p:sp>
    </p:spTree>
    <p:extLst>
      <p:ext uri="{BB962C8B-B14F-4D97-AF65-F5344CB8AC3E}">
        <p14:creationId xmlns:p14="http://schemas.microsoft.com/office/powerpoint/2010/main" val="30219537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2.png"/><Relationship Id="rId2" Type="http://schemas.openxmlformats.org/officeDocument/2006/relationships/slideLayout" Target="../slideLayouts/slideLayout2.xml"/><Relationship Id="rId16" Type="http://schemas.openxmlformats.org/officeDocument/2006/relationships/image" Target="../media/image1.emf"/><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13" Type="http://schemas.openxmlformats.org/officeDocument/2006/relationships/slideLayout" Target="../slideLayouts/slideLayout27.xml"/><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slideLayout" Target="../slideLayouts/slideLayout26.xml"/><Relationship Id="rId2" Type="http://schemas.openxmlformats.org/officeDocument/2006/relationships/slideLayout" Target="../slideLayouts/slideLayout16.xml"/><Relationship Id="rId16" Type="http://schemas.openxmlformats.org/officeDocument/2006/relationships/image" Target="../media/image1.emf"/><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5" Type="http://schemas.openxmlformats.org/officeDocument/2006/relationships/theme" Target="../theme/theme2.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 Id="rId14" Type="http://schemas.openxmlformats.org/officeDocument/2006/relationships/slideLayout" Target="../slideLayouts/slideLayout2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1" name="Suorakulmio 12">
            <a:extLst>
              <a:ext uri="{FF2B5EF4-FFF2-40B4-BE49-F238E27FC236}">
                <a16:creationId xmlns:a16="http://schemas.microsoft.com/office/drawing/2014/main" id="{D1E499DF-39A6-429A-A8B5-51C710E9F188}"/>
              </a:ext>
              <a:ext uri="{C183D7F6-B498-43B3-948B-1728B52AA6E4}">
                <adec:decorative xmlns:adec="http://schemas.microsoft.com/office/drawing/2017/decorative" val="1"/>
              </a:ext>
            </a:extLst>
          </p:cNvPr>
          <p:cNvSpPr/>
          <p:nvPr userDrawn="1"/>
        </p:nvSpPr>
        <p:spPr>
          <a:xfrm>
            <a:off x="0" y="5894173"/>
            <a:ext cx="12192000" cy="963826"/>
          </a:xfrm>
          <a:prstGeom prst="rect">
            <a:avLst/>
          </a:prstGeom>
          <a:solidFill>
            <a:srgbClr val="195C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noProof="0"/>
          </a:p>
        </p:txBody>
      </p:sp>
      <p:sp>
        <p:nvSpPr>
          <p:cNvPr id="2" name="Title Placeholder 1">
            <a:extLst>
              <a:ext uri="{FF2B5EF4-FFF2-40B4-BE49-F238E27FC236}">
                <a16:creationId xmlns:a16="http://schemas.microsoft.com/office/drawing/2014/main" id="{102BCEDC-5BF0-4641-B029-97A0073B2CA6}"/>
              </a:ext>
            </a:extLst>
          </p:cNvPr>
          <p:cNvSpPr>
            <a:spLocks noGrp="1"/>
          </p:cNvSpPr>
          <p:nvPr>
            <p:ph type="title"/>
          </p:nvPr>
        </p:nvSpPr>
        <p:spPr>
          <a:xfrm>
            <a:off x="838200" y="365125"/>
            <a:ext cx="10515600" cy="1033907"/>
          </a:xfrm>
          <a:prstGeom prst="rect">
            <a:avLst/>
          </a:prstGeom>
        </p:spPr>
        <p:txBody>
          <a:bodyPr vert="horz" lIns="0" tIns="0" rIns="0" bIns="0" rtlCol="0" anchor="b" anchorCtr="0">
            <a:noAutofit/>
          </a:bodyPr>
          <a:lstStyle/>
          <a:p>
            <a:r>
              <a:rPr lang="fi-FI" noProof="0"/>
              <a:t>Muokkaa ots. perustyyl. napsautt.</a:t>
            </a:r>
          </a:p>
        </p:txBody>
      </p:sp>
      <p:sp>
        <p:nvSpPr>
          <p:cNvPr id="3" name="Text Placeholder 2">
            <a:extLst>
              <a:ext uri="{FF2B5EF4-FFF2-40B4-BE49-F238E27FC236}">
                <a16:creationId xmlns:a16="http://schemas.microsoft.com/office/drawing/2014/main" id="{F8F58EF0-5CC6-4362-996D-AE27B9C25A25}"/>
              </a:ext>
            </a:extLst>
          </p:cNvPr>
          <p:cNvSpPr>
            <a:spLocks noGrp="1"/>
          </p:cNvSpPr>
          <p:nvPr>
            <p:ph type="body" idx="1"/>
          </p:nvPr>
        </p:nvSpPr>
        <p:spPr>
          <a:xfrm>
            <a:off x="838200" y="1892808"/>
            <a:ext cx="10515600" cy="3639312"/>
          </a:xfrm>
          <a:prstGeom prst="rect">
            <a:avLst/>
          </a:prstGeom>
        </p:spPr>
        <p:txBody>
          <a:bodyPr vert="horz" lIns="0" tIns="0" rIns="0" bIns="0" rtlCol="0">
            <a:noAutofit/>
          </a:bodyPr>
          <a:lstStyle/>
          <a:p>
            <a:pPr lvl="0"/>
            <a:r>
              <a:rPr lang="fi-FI" noProof="0"/>
              <a:t>Muokkaa tekstin perustyylejä napsauttamalla</a:t>
            </a:r>
          </a:p>
          <a:p>
            <a:pPr lvl="1"/>
            <a:r>
              <a:rPr lang="fi-FI" noProof="0"/>
              <a:t>toinen taso</a:t>
            </a:r>
          </a:p>
          <a:p>
            <a:pPr lvl="2"/>
            <a:r>
              <a:rPr lang="fi-FI" noProof="0"/>
              <a:t>kolmas taso</a:t>
            </a:r>
          </a:p>
          <a:p>
            <a:pPr lvl="3"/>
            <a:r>
              <a:rPr lang="fi-FI" noProof="0"/>
              <a:t>neljäs taso</a:t>
            </a:r>
          </a:p>
          <a:p>
            <a:pPr lvl="4"/>
            <a:r>
              <a:rPr lang="fi-FI" noProof="0"/>
              <a:t>viides taso</a:t>
            </a:r>
          </a:p>
        </p:txBody>
      </p:sp>
      <p:pic>
        <p:nvPicPr>
          <p:cNvPr id="7" name="Kuva 22">
            <a:extLst>
              <a:ext uri="{FF2B5EF4-FFF2-40B4-BE49-F238E27FC236}">
                <a16:creationId xmlns:a16="http://schemas.microsoft.com/office/drawing/2014/main" id="{1C046967-E22F-D446-AAE0-4AE5894A24C0}"/>
              </a:ext>
            </a:extLst>
          </p:cNvPr>
          <p:cNvPicPr>
            <a:picLocks noChangeAspect="1"/>
          </p:cNvPicPr>
          <p:nvPr userDrawn="1"/>
        </p:nvPicPr>
        <p:blipFill>
          <a:blip r:embed="rId16"/>
          <a:stretch>
            <a:fillRect/>
          </a:stretch>
        </p:blipFill>
        <p:spPr>
          <a:xfrm>
            <a:off x="170934" y="6061887"/>
            <a:ext cx="2720547" cy="620421"/>
          </a:xfrm>
          <a:prstGeom prst="rect">
            <a:avLst/>
          </a:prstGeom>
        </p:spPr>
      </p:pic>
      <p:sp>
        <p:nvSpPr>
          <p:cNvPr id="8" name="Tekstiruutu 18">
            <a:extLst>
              <a:ext uri="{FF2B5EF4-FFF2-40B4-BE49-F238E27FC236}">
                <a16:creationId xmlns:a16="http://schemas.microsoft.com/office/drawing/2014/main" id="{3B4F48B9-42BE-EE4B-AECF-066D7BD77D75}"/>
              </a:ext>
            </a:extLst>
          </p:cNvPr>
          <p:cNvSpPr txBox="1"/>
          <p:nvPr userDrawn="1"/>
        </p:nvSpPr>
        <p:spPr>
          <a:xfrm>
            <a:off x="2753497" y="6191420"/>
            <a:ext cx="6685005" cy="369332"/>
          </a:xfrm>
          <a:prstGeom prst="rect">
            <a:avLst/>
          </a:prstGeom>
          <a:noFill/>
        </p:spPr>
        <p:txBody>
          <a:bodyPr wrap="square" rtlCol="0">
            <a:spAutoFit/>
          </a:bodyPr>
          <a:lstStyle/>
          <a:p>
            <a:pPr algn="ctr"/>
            <a:r>
              <a:rPr lang="fi-FI">
                <a:solidFill>
                  <a:schemeClr val="bg1"/>
                </a:solidFill>
                <a:latin typeface="Tahoma" panose="020B0604030504040204" pitchFamily="34" charset="0"/>
                <a:ea typeface="Tahoma" panose="020B0604030504040204" pitchFamily="34" charset="0"/>
                <a:cs typeface="Tahoma" panose="020B0604030504040204" pitchFamily="34" charset="0"/>
              </a:rPr>
              <a:t>Uudistuva ja osaava Suomi 2021–2027 </a:t>
            </a:r>
          </a:p>
        </p:txBody>
      </p:sp>
      <p:pic>
        <p:nvPicPr>
          <p:cNvPr id="9" name="Kuva 8">
            <a:extLst>
              <a:ext uri="{FF2B5EF4-FFF2-40B4-BE49-F238E27FC236}">
                <a16:creationId xmlns:a16="http://schemas.microsoft.com/office/drawing/2014/main" id="{A18FC277-F1D0-463B-A1C3-C3614741BD83}"/>
              </a:ext>
            </a:extLst>
          </p:cNvPr>
          <p:cNvPicPr>
            <a:picLocks noChangeAspect="1"/>
          </p:cNvPicPr>
          <p:nvPr userDrawn="1"/>
        </p:nvPicPr>
        <p:blipFill>
          <a:blip r:embed="rId17">
            <a:extLst>
              <a:ext uri="{28A0092B-C50C-407E-A947-70E740481C1C}">
                <a14:useLocalDpi xmlns:a14="http://schemas.microsoft.com/office/drawing/2010/main" val="0"/>
              </a:ext>
            </a:extLst>
          </a:blip>
          <a:stretch>
            <a:fillRect/>
          </a:stretch>
        </p:blipFill>
        <p:spPr>
          <a:xfrm>
            <a:off x="9108496" y="5861273"/>
            <a:ext cx="2797060" cy="978971"/>
          </a:xfrm>
          <a:prstGeom prst="rect">
            <a:avLst/>
          </a:prstGeom>
        </p:spPr>
      </p:pic>
    </p:spTree>
    <p:extLst>
      <p:ext uri="{BB962C8B-B14F-4D97-AF65-F5344CB8AC3E}">
        <p14:creationId xmlns:p14="http://schemas.microsoft.com/office/powerpoint/2010/main" val="4203154310"/>
      </p:ext>
    </p:extLst>
  </p:cSld>
  <p:clrMap bg1="lt1" tx1="dk1" bg2="lt2" tx2="dk2" accent1="accent1" accent2="accent2" accent3="accent3" accent4="accent4" accent5="accent5" accent6="accent6" hlink="hlink" folHlink="folHlink"/>
  <p:sldLayoutIdLst>
    <p:sldLayoutId id="2147483649" r:id="rId1"/>
    <p:sldLayoutId id="2147483663" r:id="rId2"/>
    <p:sldLayoutId id="2147483667" r:id="rId3"/>
    <p:sldLayoutId id="2147483650" r:id="rId4"/>
    <p:sldLayoutId id="2147483662" r:id="rId5"/>
    <p:sldLayoutId id="2147483664" r:id="rId6"/>
    <p:sldLayoutId id="2147483665" r:id="rId7"/>
    <p:sldLayoutId id="2147483666" r:id="rId8"/>
    <p:sldLayoutId id="2147483668" r:id="rId9"/>
    <p:sldLayoutId id="2147483669" r:id="rId10"/>
    <p:sldLayoutId id="2147483670" r:id="rId11"/>
    <p:sldLayoutId id="2147483651" r:id="rId12"/>
    <p:sldLayoutId id="2147483654" r:id="rId13"/>
    <p:sldLayoutId id="2147483655" r:id="rId14"/>
  </p:sldLayoutIdLst>
  <p:hf sldNum="0" hdr="0" ftr="0" dt="0"/>
  <p:txStyles>
    <p:titleStyle>
      <a:lvl1pPr algn="l" defTabSz="914400" rtl="0" eaLnBrk="1" latinLnBrk="0" hangingPunct="1">
        <a:lnSpc>
          <a:spcPct val="90000"/>
        </a:lnSpc>
        <a:spcBef>
          <a:spcPct val="0"/>
        </a:spcBef>
        <a:buNone/>
        <a:defRPr sz="4000" b="1" kern="1200">
          <a:solidFill>
            <a:schemeClr val="tx2"/>
          </a:solidFill>
          <a:latin typeface="+mj-lt"/>
          <a:ea typeface="+mj-ea"/>
          <a:cs typeface="+mj-cs"/>
        </a:defRPr>
      </a:lvl1pPr>
    </p:titleStyle>
    <p:bodyStyle>
      <a:lvl1pPr marL="228600" indent="-228600" algn="l" defTabSz="914400" rtl="0" eaLnBrk="1" latinLnBrk="0" hangingPunct="1">
        <a:lnSpc>
          <a:spcPct val="10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00000"/>
        </a:lnSpc>
        <a:spcBef>
          <a:spcPts val="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00000"/>
        </a:lnSpc>
        <a:spcBef>
          <a:spcPts val="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00000"/>
        </a:lnSpc>
        <a:spcBef>
          <a:spcPts val="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100000"/>
        </a:lnSpc>
        <a:spcBef>
          <a:spcPts val="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1" name="Suorakulmio 12">
            <a:extLst>
              <a:ext uri="{FF2B5EF4-FFF2-40B4-BE49-F238E27FC236}">
                <a16:creationId xmlns:a16="http://schemas.microsoft.com/office/drawing/2014/main" id="{D1E499DF-39A6-429A-A8B5-51C710E9F188}"/>
              </a:ext>
              <a:ext uri="{C183D7F6-B498-43B3-948B-1728B52AA6E4}">
                <adec:decorative xmlns:adec="http://schemas.microsoft.com/office/drawing/2017/decorative" val="1"/>
              </a:ext>
            </a:extLst>
          </p:cNvPr>
          <p:cNvSpPr/>
          <p:nvPr userDrawn="1"/>
        </p:nvSpPr>
        <p:spPr>
          <a:xfrm>
            <a:off x="0" y="5894173"/>
            <a:ext cx="12192000" cy="96382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noProof="0"/>
          </a:p>
        </p:txBody>
      </p:sp>
      <p:sp>
        <p:nvSpPr>
          <p:cNvPr id="2" name="Title Placeholder 1">
            <a:extLst>
              <a:ext uri="{FF2B5EF4-FFF2-40B4-BE49-F238E27FC236}">
                <a16:creationId xmlns:a16="http://schemas.microsoft.com/office/drawing/2014/main" id="{102BCEDC-5BF0-4641-B029-97A0073B2CA6}"/>
              </a:ext>
            </a:extLst>
          </p:cNvPr>
          <p:cNvSpPr>
            <a:spLocks noGrp="1"/>
          </p:cNvSpPr>
          <p:nvPr>
            <p:ph type="title"/>
          </p:nvPr>
        </p:nvSpPr>
        <p:spPr>
          <a:xfrm>
            <a:off x="838200" y="365125"/>
            <a:ext cx="10515600" cy="1033907"/>
          </a:xfrm>
          <a:prstGeom prst="rect">
            <a:avLst/>
          </a:prstGeom>
        </p:spPr>
        <p:txBody>
          <a:bodyPr vert="horz" lIns="0" tIns="0" rIns="0" bIns="0" rtlCol="0" anchor="b" anchorCtr="0">
            <a:noAutofit/>
          </a:bodyPr>
          <a:lstStyle/>
          <a:p>
            <a:r>
              <a:rPr lang="fi-FI" noProof="0"/>
              <a:t>Tukipäätöksen luonne</a:t>
            </a:r>
          </a:p>
        </p:txBody>
      </p:sp>
      <p:sp>
        <p:nvSpPr>
          <p:cNvPr id="3" name="Text Placeholder 2">
            <a:extLst>
              <a:ext uri="{FF2B5EF4-FFF2-40B4-BE49-F238E27FC236}">
                <a16:creationId xmlns:a16="http://schemas.microsoft.com/office/drawing/2014/main" id="{F8F58EF0-5CC6-4362-996D-AE27B9C25A25}"/>
              </a:ext>
            </a:extLst>
          </p:cNvPr>
          <p:cNvSpPr>
            <a:spLocks noGrp="1"/>
          </p:cNvSpPr>
          <p:nvPr>
            <p:ph type="body" idx="1"/>
          </p:nvPr>
        </p:nvSpPr>
        <p:spPr>
          <a:xfrm>
            <a:off x="838200" y="1724025"/>
            <a:ext cx="10515600" cy="3808095"/>
          </a:xfrm>
          <a:prstGeom prst="rect">
            <a:avLst/>
          </a:prstGeom>
        </p:spPr>
        <p:txBody>
          <a:bodyPr vert="horz" lIns="0" tIns="0" rIns="0" bIns="0" rtlCol="0">
            <a:noAutofit/>
          </a:bodyPr>
          <a:lstStyle/>
          <a:p>
            <a:pPr lvl="0"/>
            <a:r>
              <a:rPr lang="fi-FI" noProof="0"/>
              <a:t>Tukipäätös (hankepäätös, hankesuunnitelman muutospäätös, rahoituspäätös) on viranomaisen laatima harkinnanvarainen hallintopäätös, ei sopimus.</a:t>
            </a:r>
          </a:p>
          <a:p>
            <a:pPr lvl="0"/>
            <a:r>
              <a:rPr lang="fi-FI" noProof="0"/>
              <a:t>Tukipäätöksessä ilmoitetut tuen käytön ehdot sitovat sekä tuensaajaa että hanketta rahoittavaa viranomaista. Näiden ehtojen soveltamisesta hankkeeseen ei voida neuvotella!</a:t>
            </a:r>
          </a:p>
          <a:p>
            <a:pPr lvl="0"/>
            <a:r>
              <a:rPr lang="fi-FI" noProof="0"/>
              <a:t>Tukipäätöksessä on hyväksytty hankkeen suunnitelma ja se on osa päätöstä.</a:t>
            </a:r>
          </a:p>
          <a:p>
            <a:pPr lvl="0"/>
            <a:endParaRPr lang="fi-FI" noProof="0"/>
          </a:p>
        </p:txBody>
      </p:sp>
      <p:pic>
        <p:nvPicPr>
          <p:cNvPr id="7" name="Kuva 22">
            <a:extLst>
              <a:ext uri="{FF2B5EF4-FFF2-40B4-BE49-F238E27FC236}">
                <a16:creationId xmlns:a16="http://schemas.microsoft.com/office/drawing/2014/main" id="{1C046967-E22F-D446-AAE0-4AE5894A24C0}"/>
              </a:ext>
            </a:extLst>
          </p:cNvPr>
          <p:cNvPicPr>
            <a:picLocks noChangeAspect="1"/>
          </p:cNvPicPr>
          <p:nvPr userDrawn="1"/>
        </p:nvPicPr>
        <p:blipFill>
          <a:blip r:embed="rId16"/>
          <a:stretch>
            <a:fillRect/>
          </a:stretch>
        </p:blipFill>
        <p:spPr>
          <a:xfrm>
            <a:off x="170934" y="6061887"/>
            <a:ext cx="2720547" cy="620421"/>
          </a:xfrm>
          <a:prstGeom prst="rect">
            <a:avLst/>
          </a:prstGeom>
        </p:spPr>
      </p:pic>
    </p:spTree>
    <p:extLst>
      <p:ext uri="{BB962C8B-B14F-4D97-AF65-F5344CB8AC3E}">
        <p14:creationId xmlns:p14="http://schemas.microsoft.com/office/powerpoint/2010/main" val="4203154310"/>
      </p:ext>
    </p:extLst>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 id="2147483714" r:id="rId12"/>
    <p:sldLayoutId id="2147483715" r:id="rId13"/>
    <p:sldLayoutId id="2147483716" r:id="rId14"/>
  </p:sldLayoutIdLst>
  <p:hf sldNum="0" hdr="0" ftr="0" dt="0"/>
  <p:txStyles>
    <p:titleStyle>
      <a:lvl1pPr algn="l" defTabSz="914400" rtl="0" eaLnBrk="1" latinLnBrk="0" hangingPunct="1">
        <a:lnSpc>
          <a:spcPct val="90000"/>
        </a:lnSpc>
        <a:spcBef>
          <a:spcPct val="0"/>
        </a:spcBef>
        <a:buNone/>
        <a:defRPr sz="4000" b="1" kern="1200">
          <a:solidFill>
            <a:srgbClr val="195C98"/>
          </a:solidFill>
          <a:latin typeface="+mj-lt"/>
          <a:ea typeface="+mj-ea"/>
          <a:cs typeface="+mj-cs"/>
        </a:defRPr>
      </a:lvl1pPr>
    </p:titleStyle>
    <p:bodyStyle>
      <a:lvl1pPr marL="228600" indent="-228600" algn="l" defTabSz="914400" rtl="0" eaLnBrk="1" latinLnBrk="0" hangingPunct="1">
        <a:lnSpc>
          <a:spcPct val="10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00000"/>
        </a:lnSpc>
        <a:spcBef>
          <a:spcPts val="0"/>
        </a:spcBef>
        <a:buFont typeface="System Font Regular"/>
        <a:buChar char="−"/>
        <a:defRPr sz="2000" kern="1200">
          <a:solidFill>
            <a:schemeClr val="tx1"/>
          </a:solidFill>
          <a:latin typeface="+mn-lt"/>
          <a:ea typeface="+mn-ea"/>
          <a:cs typeface="+mn-cs"/>
        </a:defRPr>
      </a:lvl2pPr>
      <a:lvl3pPr marL="1143000" indent="-228600" algn="l" defTabSz="914400" rtl="0" eaLnBrk="1" latinLnBrk="0" hangingPunct="1">
        <a:lnSpc>
          <a:spcPct val="100000"/>
        </a:lnSpc>
        <a:spcBef>
          <a:spcPts val="0"/>
        </a:spcBef>
        <a:buFont typeface="Courier New" panose="02070309020205020404" pitchFamily="49" charset="0"/>
        <a:buChar char="o"/>
        <a:defRPr sz="2000" kern="1200">
          <a:solidFill>
            <a:schemeClr val="tx1"/>
          </a:solidFill>
          <a:latin typeface="+mn-lt"/>
          <a:ea typeface="+mn-ea"/>
          <a:cs typeface="+mn-cs"/>
        </a:defRPr>
      </a:lvl3pPr>
      <a:lvl4pPr marL="1600200" indent="-228600" algn="l" defTabSz="914400" rtl="0" eaLnBrk="1" latinLnBrk="0" hangingPunct="1">
        <a:lnSpc>
          <a:spcPct val="100000"/>
        </a:lnSpc>
        <a:spcBef>
          <a:spcPts val="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100000"/>
        </a:lnSpc>
        <a:spcBef>
          <a:spcPts val="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2" Type="http://schemas.openxmlformats.org/officeDocument/2006/relationships/hyperlink" Target="https://rakennerahastot.fi/viestinta" TargetMode="External"/><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7.xml.rels><?xml version="1.0" encoding="UTF-8" standalone="yes"?>
<Relationships xmlns="http://schemas.openxmlformats.org/package/2006/relationships"><Relationship Id="rId2" Type="http://schemas.openxmlformats.org/officeDocument/2006/relationships/hyperlink" Target="https://ec.europa.eu/regional_policy/policy/communication/online-generator_fi?lang=fi" TargetMode="External"/><Relationship Id="rId1" Type="http://schemas.openxmlformats.org/officeDocument/2006/relationships/slideLayout" Target="../slideLayouts/slideLayout18.xml"/></Relationships>
</file>

<file path=ppt/slides/_rels/slide18.xml.rels><?xml version="1.0" encoding="UTF-8" standalone="yes"?>
<Relationships xmlns="http://schemas.openxmlformats.org/package/2006/relationships"><Relationship Id="rId2" Type="http://schemas.openxmlformats.org/officeDocument/2006/relationships/hyperlink" Target="https://ec.europa.eu/regional_policy/policy/communication/online-generator_fi?lang=fi" TargetMode="External"/><Relationship Id="rId1" Type="http://schemas.openxmlformats.org/officeDocument/2006/relationships/slideLayout" Target="../slideLayouts/slideLayout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3" Type="http://schemas.openxmlformats.org/officeDocument/2006/relationships/hyperlink" Target="https://fra.europa.eu/fi/about-fundamental-rights" TargetMode="External"/><Relationship Id="rId2" Type="http://schemas.openxmlformats.org/officeDocument/2006/relationships/hyperlink" Target="https://thl.fi/fi/web/sukupuolten-tasa-arvo" TargetMode="External"/><Relationship Id="rId1" Type="http://schemas.openxmlformats.org/officeDocument/2006/relationships/slideLayout" Target="../slideLayouts/slideLayout4.xml"/><Relationship Id="rId4" Type="http://schemas.openxmlformats.org/officeDocument/2006/relationships/hyperlink" Target="https://www.ihmisoikeuskeskus.fi/ihmisoikeudet/perus-ja-ihmisoikeudet-euroopan-/" TargetMode="Externa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hyperlink" Target="https://tem.fi/vahamerkityksinen-tuki-eli-de-minimis-tuki" TargetMode="Externa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FD8F50F6-90FC-EC7C-AF1E-739A39C25074}"/>
              </a:ext>
            </a:extLst>
          </p:cNvPr>
          <p:cNvSpPr>
            <a:spLocks noGrp="1"/>
          </p:cNvSpPr>
          <p:nvPr>
            <p:ph type="title"/>
          </p:nvPr>
        </p:nvSpPr>
        <p:spPr>
          <a:xfrm>
            <a:off x="690372" y="1479479"/>
            <a:ext cx="10663428" cy="2712377"/>
          </a:xfrm>
        </p:spPr>
        <p:txBody>
          <a:bodyPr/>
          <a:lstStyle/>
          <a:p>
            <a:pPr algn="ctr"/>
            <a:r>
              <a:rPr lang="fi-FI" sz="4800" b="1">
                <a:solidFill>
                  <a:schemeClr val="tx2"/>
                </a:solidFill>
                <a:ea typeface="Tahoma"/>
                <a:cs typeface="Tahoma"/>
              </a:rPr>
              <a:t>Rakennerahastohankkeiden aloituskoulutus</a:t>
            </a:r>
            <a:br>
              <a:rPr lang="fi-FI" sz="4800" b="1">
                <a:solidFill>
                  <a:schemeClr val="tx2"/>
                </a:solidFill>
                <a:ea typeface="Tahoma"/>
                <a:cs typeface="Tahoma"/>
              </a:rPr>
            </a:br>
            <a:r>
              <a:rPr lang="fi-FI" b="1">
                <a:solidFill>
                  <a:schemeClr val="tx2"/>
                </a:solidFill>
                <a:ea typeface="Tahoma"/>
                <a:cs typeface="Tahoma"/>
              </a:rPr>
              <a:t>29.3.2023</a:t>
            </a:r>
            <a:br>
              <a:rPr lang="fi-FI" b="1">
                <a:solidFill>
                  <a:schemeClr val="tx2"/>
                </a:solidFill>
                <a:ea typeface="Tahoma"/>
                <a:cs typeface="Tahoma"/>
              </a:rPr>
            </a:br>
            <a:r>
              <a:rPr lang="fi-FI" b="1">
                <a:solidFill>
                  <a:schemeClr val="tx2"/>
                </a:solidFill>
                <a:ea typeface="Tahoma"/>
                <a:cs typeface="Tahoma"/>
              </a:rPr>
              <a:t>13.4.2023</a:t>
            </a:r>
            <a:endParaRPr lang="fi-FI">
              <a:solidFill>
                <a:schemeClr val="tx2"/>
              </a:solidFill>
              <a:ea typeface="Tahoma"/>
              <a:cs typeface="Tahoma"/>
            </a:endParaRPr>
          </a:p>
        </p:txBody>
      </p:sp>
    </p:spTree>
    <p:extLst>
      <p:ext uri="{BB962C8B-B14F-4D97-AF65-F5344CB8AC3E}">
        <p14:creationId xmlns:p14="http://schemas.microsoft.com/office/powerpoint/2010/main" val="17942764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A7DEC16-BE50-9E3B-763F-7E367A368D5C}"/>
              </a:ext>
            </a:extLst>
          </p:cNvPr>
          <p:cNvSpPr>
            <a:spLocks noGrp="1"/>
          </p:cNvSpPr>
          <p:nvPr>
            <p:ph type="title"/>
          </p:nvPr>
        </p:nvSpPr>
        <p:spPr>
          <a:xfrm>
            <a:off x="690372" y="3413125"/>
            <a:ext cx="10663428" cy="537351"/>
          </a:xfrm>
        </p:spPr>
        <p:txBody>
          <a:bodyPr/>
          <a:lstStyle/>
          <a:p>
            <a:r>
              <a:rPr lang="fi-FI" b="1">
                <a:solidFill>
                  <a:schemeClr val="tx2"/>
                </a:solidFill>
                <a:ea typeface="Tahoma"/>
                <a:cs typeface="Tahoma"/>
              </a:rPr>
              <a:t>Tuen käytön ehdot</a:t>
            </a:r>
          </a:p>
        </p:txBody>
      </p:sp>
    </p:spTree>
    <p:extLst>
      <p:ext uri="{BB962C8B-B14F-4D97-AF65-F5344CB8AC3E}">
        <p14:creationId xmlns:p14="http://schemas.microsoft.com/office/powerpoint/2010/main" val="18130905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C683A8E-DA0B-BD6E-6DAB-10AAE4A00447}"/>
              </a:ext>
            </a:extLst>
          </p:cNvPr>
          <p:cNvSpPr>
            <a:spLocks noGrp="1"/>
          </p:cNvSpPr>
          <p:nvPr>
            <p:ph type="title"/>
          </p:nvPr>
        </p:nvSpPr>
        <p:spPr>
          <a:xfrm>
            <a:off x="838200" y="285226"/>
            <a:ext cx="10515600" cy="672565"/>
          </a:xfrm>
        </p:spPr>
        <p:txBody>
          <a:bodyPr/>
          <a:lstStyle/>
          <a:p>
            <a:r>
              <a:rPr lang="fi-FI" sz="3600"/>
              <a:t>Hankesuunnitelman muuttaminen (1/3)</a:t>
            </a:r>
          </a:p>
        </p:txBody>
      </p:sp>
      <p:sp>
        <p:nvSpPr>
          <p:cNvPr id="3" name="Sisällön paikkamerkki 2">
            <a:extLst>
              <a:ext uri="{FF2B5EF4-FFF2-40B4-BE49-F238E27FC236}">
                <a16:creationId xmlns:a16="http://schemas.microsoft.com/office/drawing/2014/main" id="{7D8AE5A8-71DF-0D5B-72EC-0CF0FBA5A62E}"/>
              </a:ext>
            </a:extLst>
          </p:cNvPr>
          <p:cNvSpPr>
            <a:spLocks noGrp="1"/>
          </p:cNvSpPr>
          <p:nvPr>
            <p:ph idx="1"/>
          </p:nvPr>
        </p:nvSpPr>
        <p:spPr>
          <a:xfrm>
            <a:off x="838199" y="1374942"/>
            <a:ext cx="10578483" cy="4299221"/>
          </a:xfrm>
        </p:spPr>
        <p:txBody>
          <a:bodyPr/>
          <a:lstStyle/>
          <a:p>
            <a:r>
              <a:rPr lang="fi-FI"/>
              <a:t>Hankkeelle myönnetty tuki on käytettävä hyväksytyssä hankesuunnitelmassa kuvattuun toimintaan.</a:t>
            </a:r>
          </a:p>
          <a:p>
            <a:r>
              <a:rPr lang="fi-FI"/>
              <a:t>Mikäli hanketta ei kyetä toteuttamaan hyväksytyn suunnitelman mukaisesti, on tuen saajan viipymättä ilmoitettava tästä hanketta rahoittavalle viranomaiselle ja tehtävä hankesuunnitelman muuttamista koskeva hakemus EURA 2021 –järjestelmässä. Tähän muutoshakemukseen viranomainen antaa päätöksen EURA 2021 –järjestelmässä.</a:t>
            </a:r>
          </a:p>
          <a:p>
            <a:r>
              <a:rPr lang="fi-FI"/>
              <a:t>Ryhmähankkeissa tuen saajan on tehtävä hankesuunnitelman muutoshakemus, jos jokin tuen saaja ei enää täytä tuen myöntämisen yleisiä edellytyksiä tai hankekokonaisuuteen on tarpeen lisätä tai siitä on tarpeen poistaa yksi tai useampi tuen saaja.</a:t>
            </a:r>
          </a:p>
          <a:p>
            <a:pPr marL="0" indent="0">
              <a:buNone/>
            </a:pPr>
            <a:endParaRPr lang="fi-FI"/>
          </a:p>
        </p:txBody>
      </p:sp>
    </p:spTree>
    <p:extLst>
      <p:ext uri="{BB962C8B-B14F-4D97-AF65-F5344CB8AC3E}">
        <p14:creationId xmlns:p14="http://schemas.microsoft.com/office/powerpoint/2010/main" val="31794915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2C9471C-E73D-7CC6-C903-95A3F01ADDFF}"/>
              </a:ext>
            </a:extLst>
          </p:cNvPr>
          <p:cNvSpPr>
            <a:spLocks noGrp="1"/>
          </p:cNvSpPr>
          <p:nvPr>
            <p:ph type="title"/>
          </p:nvPr>
        </p:nvSpPr>
        <p:spPr>
          <a:xfrm>
            <a:off x="772357" y="249715"/>
            <a:ext cx="10581443" cy="693113"/>
          </a:xfrm>
        </p:spPr>
        <p:txBody>
          <a:bodyPr/>
          <a:lstStyle/>
          <a:p>
            <a:r>
              <a:rPr lang="fi-FI" sz="3600"/>
              <a:t>Hankesuunnitelman muuttaminen (2/3)</a:t>
            </a:r>
          </a:p>
        </p:txBody>
      </p:sp>
      <p:sp>
        <p:nvSpPr>
          <p:cNvPr id="3" name="Sisällön paikkamerkki 2">
            <a:extLst>
              <a:ext uri="{FF2B5EF4-FFF2-40B4-BE49-F238E27FC236}">
                <a16:creationId xmlns:a16="http://schemas.microsoft.com/office/drawing/2014/main" id="{E46BB313-745C-53C8-833E-18C9AAA412C7}"/>
              </a:ext>
            </a:extLst>
          </p:cNvPr>
          <p:cNvSpPr>
            <a:spLocks noGrp="1"/>
          </p:cNvSpPr>
          <p:nvPr>
            <p:ph idx="1"/>
          </p:nvPr>
        </p:nvSpPr>
        <p:spPr>
          <a:xfrm>
            <a:off x="772357" y="1466486"/>
            <a:ext cx="10688715" cy="4209113"/>
          </a:xfrm>
        </p:spPr>
        <p:txBody>
          <a:bodyPr/>
          <a:lstStyle/>
          <a:p>
            <a:r>
              <a:rPr lang="fi-FI"/>
              <a:t>Hankesuunnitelman muuttamisesta aiheutuvat kustannukset ovat tukikelpoisia aikaisintaan siitä päivämäärästä lukien, kun hankesuunnitelman muutoshakemus on jätetty viranomaiskäsittelyyn EURA 2021 –järjestelmässä. </a:t>
            </a:r>
          </a:p>
          <a:p>
            <a:pPr lvl="1"/>
            <a:r>
              <a:rPr lang="fi-FI"/>
              <a:t>HUOM! Tästä ainoana poikkeuksena ovat uudet osallistuvat yritykset, joiden mukaantulo hankkeeseen on mahdollista jo ennen muutoshakemuksen jättämistä.</a:t>
            </a:r>
            <a:endParaRPr lang="fi-FI">
              <a:effectLst/>
              <a:latin typeface="Arial" panose="020B0604020202020204" pitchFamily="34" charset="0"/>
              <a:ea typeface="Calibri" panose="020F0502020204030204" pitchFamily="34" charset="0"/>
              <a:cs typeface="Times New Roman" panose="02020603050405020304" pitchFamily="18" charset="0"/>
            </a:endParaRPr>
          </a:p>
          <a:p>
            <a:r>
              <a:rPr lang="fi-FI">
                <a:effectLst/>
                <a:ea typeface="Calibri" panose="020F0502020204030204" pitchFamily="34" charset="0"/>
                <a:cs typeface="Times New Roman" panose="02020603050405020304" pitchFamily="18" charset="0"/>
              </a:rPr>
              <a:t>Hankkeessa työskentelevän henkilön vaihtuessa tuen saajan on laadittava päivitetty tehtäväkuvaus. Mikäli </a:t>
            </a:r>
            <a:r>
              <a:rPr lang="fi-FI">
                <a:ea typeface="Calibri" panose="020F0502020204030204" pitchFamily="34" charset="0"/>
                <a:cs typeface="Times New Roman" panose="02020603050405020304" pitchFamily="18" charset="0"/>
              </a:rPr>
              <a:t>tehtävänkuva muuttuu hyväksytyllä hankesuunnitelmalla esitetystä, tulee tuensaajan </a:t>
            </a:r>
            <a:r>
              <a:rPr lang="fi-FI">
                <a:effectLst/>
                <a:ea typeface="Calibri" panose="020F0502020204030204" pitchFamily="34" charset="0"/>
                <a:cs typeface="Times New Roman" panose="02020603050405020304" pitchFamily="18" charset="0"/>
              </a:rPr>
              <a:t>ilmoittaa tästä viipymättä rahoitusviranomaiselle ja viranomainen ratkaisee edellyttääkö henkilövaihdos voimassa olevan hankesuunnitelman muuttamista muutoshakemuksella.</a:t>
            </a:r>
            <a:endParaRPr lang="fi-FI"/>
          </a:p>
        </p:txBody>
      </p:sp>
    </p:spTree>
    <p:extLst>
      <p:ext uri="{BB962C8B-B14F-4D97-AF65-F5344CB8AC3E}">
        <p14:creationId xmlns:p14="http://schemas.microsoft.com/office/powerpoint/2010/main" val="40299013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E828D5A-E955-C431-C0DE-77EF0156CF2D}"/>
              </a:ext>
            </a:extLst>
          </p:cNvPr>
          <p:cNvSpPr>
            <a:spLocks noGrp="1"/>
          </p:cNvSpPr>
          <p:nvPr>
            <p:ph type="title"/>
          </p:nvPr>
        </p:nvSpPr>
        <p:spPr>
          <a:xfrm>
            <a:off x="838200" y="365125"/>
            <a:ext cx="10515600" cy="672565"/>
          </a:xfrm>
        </p:spPr>
        <p:txBody>
          <a:bodyPr/>
          <a:lstStyle/>
          <a:p>
            <a:r>
              <a:rPr lang="fi-FI" sz="4000"/>
              <a:t>Hankesuunnitelman muuttaminen (3/3)</a:t>
            </a:r>
            <a:endParaRPr lang="fi-FI"/>
          </a:p>
        </p:txBody>
      </p:sp>
      <p:sp>
        <p:nvSpPr>
          <p:cNvPr id="3" name="Sisällön paikkamerkki 2">
            <a:extLst>
              <a:ext uri="{FF2B5EF4-FFF2-40B4-BE49-F238E27FC236}">
                <a16:creationId xmlns:a16="http://schemas.microsoft.com/office/drawing/2014/main" id="{3882B807-1C90-3AFC-0E12-31A024FC38EA}"/>
              </a:ext>
            </a:extLst>
          </p:cNvPr>
          <p:cNvSpPr>
            <a:spLocks noGrp="1"/>
          </p:cNvSpPr>
          <p:nvPr>
            <p:ph idx="1"/>
          </p:nvPr>
        </p:nvSpPr>
        <p:spPr>
          <a:xfrm>
            <a:off x="838200" y="1460926"/>
            <a:ext cx="10515600" cy="4319769"/>
          </a:xfrm>
        </p:spPr>
        <p:txBody>
          <a:bodyPr/>
          <a:lstStyle/>
          <a:p>
            <a:r>
              <a:rPr lang="fi-FI">
                <a:ea typeface="Calibri" panose="020F0502020204030204" pitchFamily="34" charset="0"/>
                <a:cs typeface="Times New Roman" panose="02020603050405020304" pitchFamily="18" charset="0"/>
              </a:rPr>
              <a:t>Rahoitusviranomainen voi myöntää hankkeelle jatkoaikaa. Tuen saajan on tehtävä asiassa perusteltu muutoshakemus ennen voimassa olevan päätöksen mukaista hankkeen päättymispäivämäärää </a:t>
            </a:r>
          </a:p>
          <a:p>
            <a:r>
              <a:rPr lang="fi-FI">
                <a:effectLst/>
                <a:ea typeface="Calibri" panose="020F0502020204030204" pitchFamily="34" charset="0"/>
                <a:cs typeface="Times New Roman" panose="02020603050405020304" pitchFamily="18" charset="0"/>
              </a:rPr>
              <a:t>Tuen saajan on tarvittaessa päivitettävä EURA 2021 –järjestelmässä yhteystiedot sekä suomenkielinen ja englanninkielinen hankesuunnitelman tiivistelmä. Päivittäminen ei edellytä muutoshakemusta.</a:t>
            </a:r>
          </a:p>
          <a:p>
            <a:r>
              <a:rPr lang="fi-FI">
                <a:ea typeface="Calibri" panose="020F0502020204030204" pitchFamily="34" charset="0"/>
                <a:cs typeface="Times New Roman" panose="02020603050405020304" pitchFamily="18" charset="0"/>
              </a:rPr>
              <a:t>Tuen saajan on pidettävä hankkeen yhteyshenkilöiden tiedot ajan tasalla EURA 2021 -järjestelmässä. Tietojen päivittäminen ei edellytä muutoshakemusta.</a:t>
            </a:r>
            <a:endParaRPr lang="fi-FI">
              <a:effectLst/>
              <a:ea typeface="Calibri" panose="020F0502020204030204" pitchFamily="34" charset="0"/>
              <a:cs typeface="Times New Roman" panose="02020603050405020304" pitchFamily="18" charset="0"/>
            </a:endParaRPr>
          </a:p>
          <a:p>
            <a:endParaRPr lang="fi-FI"/>
          </a:p>
        </p:txBody>
      </p:sp>
    </p:spTree>
    <p:extLst>
      <p:ext uri="{BB962C8B-B14F-4D97-AF65-F5344CB8AC3E}">
        <p14:creationId xmlns:p14="http://schemas.microsoft.com/office/powerpoint/2010/main" val="5342633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E313590-A4C3-6644-AB6B-AF4E4B1FA042}"/>
              </a:ext>
            </a:extLst>
          </p:cNvPr>
          <p:cNvSpPr>
            <a:spLocks noGrp="1"/>
          </p:cNvSpPr>
          <p:nvPr>
            <p:ph type="title"/>
          </p:nvPr>
        </p:nvSpPr>
        <p:spPr>
          <a:xfrm>
            <a:off x="838200" y="365125"/>
            <a:ext cx="10515600" cy="753461"/>
          </a:xfrm>
        </p:spPr>
        <p:txBody>
          <a:bodyPr/>
          <a:lstStyle/>
          <a:p>
            <a:r>
              <a:rPr lang="fi-FI">
                <a:ea typeface="Tahoma"/>
                <a:cs typeface="Tahoma"/>
              </a:rPr>
              <a:t>Viestintä ESR+ hankkeessa</a:t>
            </a:r>
            <a:endParaRPr lang="fi-FI"/>
          </a:p>
        </p:txBody>
      </p:sp>
      <p:sp>
        <p:nvSpPr>
          <p:cNvPr id="3" name="Sisällön paikkamerkki 2">
            <a:extLst>
              <a:ext uri="{FF2B5EF4-FFF2-40B4-BE49-F238E27FC236}">
                <a16:creationId xmlns:a16="http://schemas.microsoft.com/office/drawing/2014/main" id="{B897855D-E59D-9D8F-B91C-E36B0FED97A5}"/>
              </a:ext>
            </a:extLst>
          </p:cNvPr>
          <p:cNvSpPr>
            <a:spLocks noGrp="1"/>
          </p:cNvSpPr>
          <p:nvPr>
            <p:ph idx="1"/>
          </p:nvPr>
        </p:nvSpPr>
        <p:spPr/>
        <p:txBody>
          <a:bodyPr vert="horz" lIns="0" tIns="0" rIns="0" bIns="0" rtlCol="0" anchor="t">
            <a:noAutofit/>
          </a:bodyPr>
          <a:lstStyle/>
          <a:p>
            <a:r>
              <a:rPr lang="fi-FI">
                <a:effectLst/>
                <a:ea typeface="Calibri" panose="020F0502020204030204" pitchFamily="34" charset="0"/>
              </a:rPr>
              <a:t>Tuen saajan on käytettävä EU:n alue- ja rakennepolitiikan ohjelmien verkkopalvelussa olevaa ja verkkopalvelun kautta saatavaa visuaalista aineistoa. Verkkopalvelussa on myös linkki viestintäohjeeseen. </a:t>
            </a:r>
            <a:r>
              <a:rPr lang="fi-FI">
                <a:effectLst/>
                <a:ea typeface="+mn-lt"/>
                <a:cs typeface="+mn-lt"/>
              </a:rPr>
              <a:t> </a:t>
            </a:r>
          </a:p>
          <a:p>
            <a:pPr marL="0" indent="0">
              <a:buNone/>
            </a:pPr>
            <a:endParaRPr lang="fi-FI" sz="2000">
              <a:effectLst/>
              <a:ea typeface="+mn-lt"/>
              <a:cs typeface="+mn-lt"/>
            </a:endParaRPr>
          </a:p>
          <a:p>
            <a:r>
              <a:rPr lang="fi-FI">
                <a:ea typeface="+mn-lt"/>
                <a:cs typeface="+mn-lt"/>
                <a:hlinkClick r:id="rId2"/>
              </a:rPr>
              <a:t>https://rakennerahastot.fi/viestinta</a:t>
            </a:r>
            <a:r>
              <a:rPr lang="fi-FI">
                <a:ea typeface="+mn-lt"/>
                <a:cs typeface="+mn-lt"/>
              </a:rPr>
              <a:t> </a:t>
            </a:r>
          </a:p>
          <a:p>
            <a:endParaRPr lang="fi-FI" sz="2000">
              <a:effectLst/>
              <a:ea typeface="Calibri" panose="020F0502020204030204" pitchFamily="34" charset="0"/>
              <a:cs typeface="Times New Roman" panose="02020603050405020304" pitchFamily="18" charset="0"/>
            </a:endParaRPr>
          </a:p>
          <a:p>
            <a:r>
              <a:rPr lang="fi-FI">
                <a:effectLst/>
                <a:ea typeface="Calibri" panose="020F0502020204030204" pitchFamily="34" charset="0"/>
                <a:cs typeface="Times New Roman" panose="02020603050405020304" pitchFamily="18" charset="0"/>
              </a:rPr>
              <a:t>Viestintävelvoitteiden laiminlyöminen tai rikkominen voi johtaa hankkeelle maksettavan tuen vähentämiseen tai maksetun tuen takaisinperintään. </a:t>
            </a:r>
            <a:endParaRPr lang="fi-FI">
              <a:ea typeface="Tahoma"/>
              <a:cs typeface="Tahoma"/>
            </a:endParaRPr>
          </a:p>
          <a:p>
            <a:endParaRPr lang="fi-FI">
              <a:ea typeface="Tahoma"/>
              <a:cs typeface="Tahoma"/>
            </a:endParaRPr>
          </a:p>
        </p:txBody>
      </p:sp>
    </p:spTree>
    <p:extLst>
      <p:ext uri="{BB962C8B-B14F-4D97-AF65-F5344CB8AC3E}">
        <p14:creationId xmlns:p14="http://schemas.microsoft.com/office/powerpoint/2010/main" val="2593866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9E2030B-20D8-2A53-A564-71278395E93F}"/>
              </a:ext>
            </a:extLst>
          </p:cNvPr>
          <p:cNvSpPr>
            <a:spLocks noGrp="1"/>
          </p:cNvSpPr>
          <p:nvPr>
            <p:ph type="title"/>
          </p:nvPr>
        </p:nvSpPr>
        <p:spPr/>
        <p:txBody>
          <a:bodyPr/>
          <a:lstStyle/>
          <a:p>
            <a:r>
              <a:rPr lang="fi-FI">
                <a:ea typeface="Tahoma"/>
                <a:cs typeface="Tahoma"/>
              </a:rPr>
              <a:t>EU:lta saadun rahoituksen esiin tuominen</a:t>
            </a:r>
            <a:endParaRPr lang="fi-FI"/>
          </a:p>
        </p:txBody>
      </p:sp>
      <p:sp>
        <p:nvSpPr>
          <p:cNvPr id="3" name="Sisällön paikkamerkki 2">
            <a:extLst>
              <a:ext uri="{FF2B5EF4-FFF2-40B4-BE49-F238E27FC236}">
                <a16:creationId xmlns:a16="http://schemas.microsoft.com/office/drawing/2014/main" id="{D9D8E242-26EF-933A-4E1D-8198ECB136AA}"/>
              </a:ext>
            </a:extLst>
          </p:cNvPr>
          <p:cNvSpPr>
            <a:spLocks noGrp="1"/>
          </p:cNvSpPr>
          <p:nvPr>
            <p:ph idx="1"/>
          </p:nvPr>
        </p:nvSpPr>
        <p:spPr>
          <a:xfrm>
            <a:off x="838200" y="1400436"/>
            <a:ext cx="10515600" cy="4872806"/>
          </a:xfrm>
        </p:spPr>
        <p:txBody>
          <a:bodyPr vert="horz" lIns="0" tIns="0" rIns="0" bIns="0" rtlCol="0" anchor="t">
            <a:noAutofit/>
          </a:bodyPr>
          <a:lstStyle/>
          <a:p>
            <a:r>
              <a:rPr lang="fi-FI" sz="1800">
                <a:ea typeface="+mn-lt"/>
                <a:cs typeface="+mn-lt"/>
              </a:rPr>
              <a:t>Lähtökohta kaikille hankkeissa tehtäville viestintätoimenpiteille on se, että niissä käytetään EU-logoa sitä koskevan ohjeen mukaisesti.</a:t>
            </a:r>
            <a:endParaRPr lang="fi-FI" sz="1800">
              <a:ea typeface="Tahoma"/>
              <a:cs typeface="Tahoma"/>
            </a:endParaRPr>
          </a:p>
          <a:p>
            <a:r>
              <a:rPr lang="fi-FI" sz="1800">
                <a:ea typeface="+mn-lt"/>
                <a:cs typeface="+mn-lt"/>
              </a:rPr>
              <a:t>EU-logo on oltava näkyvästi esillä kaikissa viestintämateriaaleissa, jotka käsittelevät hankkeen toteuttamista ja joita käytetään suurta yleisöä tai osallistujia varten. </a:t>
            </a:r>
            <a:endParaRPr lang="fi-FI" sz="1800">
              <a:ea typeface="Tahoma"/>
              <a:cs typeface="Tahoma"/>
            </a:endParaRPr>
          </a:p>
          <a:p>
            <a:r>
              <a:rPr lang="fi-FI" sz="1800">
                <a:ea typeface="+mn-lt"/>
                <a:cs typeface="+mn-lt"/>
              </a:rPr>
              <a:t>Jos avustuksen saajalla on virallinen verkkosivusto tai sosiaalisen median tilejä, tulee niillä esittää lyhyt, avustuksen määrään suhteutettu kuvaus hankkeesta, sen tavoitteista ja tuloksista sekä tuoda esiin, että hanke on saanut rahoitusta EU:lta. </a:t>
            </a:r>
            <a:endParaRPr lang="fi-FI" sz="1800">
              <a:ea typeface="Tahoma"/>
              <a:cs typeface="Tahoma"/>
            </a:endParaRPr>
          </a:p>
          <a:p>
            <a:r>
              <a:rPr lang="fi-FI" sz="1800">
                <a:ea typeface="+mn-lt"/>
                <a:cs typeface="+mn-lt"/>
              </a:rPr>
              <a:t>Verkkosivustolla ja sosiaalisen median tileillä tulee käyttää EU-logoa. </a:t>
            </a:r>
            <a:endParaRPr lang="fi-FI" sz="1800">
              <a:ea typeface="Tahoma"/>
              <a:cs typeface="Tahoma"/>
            </a:endParaRPr>
          </a:p>
          <a:p>
            <a:r>
              <a:rPr lang="fi-FI" sz="1800">
                <a:ea typeface="+mn-lt"/>
                <a:cs typeface="+mn-lt"/>
              </a:rPr>
              <a:t>EU-logon tulee olla näkyvällä paikalla ja verkkosivuston tai sosiaalisen median kanavan käyttäjän tulisi pystyä huomaamaan se ilman, että hänen täytyy vierittää sivua alaspäin. </a:t>
            </a:r>
            <a:r>
              <a:rPr lang="fi-FI" sz="2000">
                <a:ea typeface="+mn-lt"/>
                <a:cs typeface="+mn-lt"/>
              </a:rPr>
              <a:t> </a:t>
            </a:r>
            <a:endParaRPr lang="fi-FI" sz="2000">
              <a:ea typeface="Tahoma"/>
              <a:cs typeface="Tahoma"/>
            </a:endParaRPr>
          </a:p>
          <a:p>
            <a:r>
              <a:rPr lang="fi-FI" sz="1800">
                <a:ea typeface="+mn-lt"/>
                <a:cs typeface="+mn-lt"/>
              </a:rPr>
              <a:t>Jos hankkeessa järjestetään tilaisuus tai koulutus, tulee EU-rahoitus tuoda osallistujille ja yleisölle näkyvästi esille. Tilaisuuden tai koulutuksen esitysaineistossa ja muissa viestintä- ja markkinointimateriaaleissa tulee käyttää EU-logoa.</a:t>
            </a:r>
            <a:endParaRPr lang="fi-FI" sz="1800">
              <a:ea typeface="Tahoma"/>
              <a:cs typeface="Tahoma"/>
            </a:endParaRPr>
          </a:p>
          <a:p>
            <a:endParaRPr lang="fi-FI">
              <a:ea typeface="Tahoma"/>
              <a:cs typeface="Tahoma"/>
            </a:endParaRPr>
          </a:p>
          <a:p>
            <a:endParaRPr lang="fi-FI">
              <a:ea typeface="Tahoma"/>
              <a:cs typeface="Tahoma"/>
            </a:endParaRPr>
          </a:p>
        </p:txBody>
      </p:sp>
    </p:spTree>
    <p:extLst>
      <p:ext uri="{BB962C8B-B14F-4D97-AF65-F5344CB8AC3E}">
        <p14:creationId xmlns:p14="http://schemas.microsoft.com/office/powerpoint/2010/main" val="13642072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377B100-137F-37A9-0C31-102295CA0100}"/>
              </a:ext>
            </a:extLst>
          </p:cNvPr>
          <p:cNvSpPr>
            <a:spLocks noGrp="1"/>
          </p:cNvSpPr>
          <p:nvPr>
            <p:ph type="title"/>
          </p:nvPr>
        </p:nvSpPr>
        <p:spPr/>
        <p:txBody>
          <a:bodyPr/>
          <a:lstStyle/>
          <a:p>
            <a:r>
              <a:rPr lang="fi-FI">
                <a:ea typeface="Tahoma"/>
                <a:cs typeface="Tahoma"/>
              </a:rPr>
              <a:t>Logot</a:t>
            </a:r>
            <a:endParaRPr lang="fi-FI"/>
          </a:p>
        </p:txBody>
      </p:sp>
      <p:sp>
        <p:nvSpPr>
          <p:cNvPr id="3" name="Sisällön paikkamerkki 2">
            <a:extLst>
              <a:ext uri="{FF2B5EF4-FFF2-40B4-BE49-F238E27FC236}">
                <a16:creationId xmlns:a16="http://schemas.microsoft.com/office/drawing/2014/main" id="{A68BB143-555B-D23E-3F3D-6ED86DA10F90}"/>
              </a:ext>
            </a:extLst>
          </p:cNvPr>
          <p:cNvSpPr>
            <a:spLocks noGrp="1"/>
          </p:cNvSpPr>
          <p:nvPr>
            <p:ph idx="1"/>
          </p:nvPr>
        </p:nvSpPr>
        <p:spPr/>
        <p:txBody>
          <a:bodyPr vert="horz" lIns="0" tIns="0" rIns="0" bIns="0" rtlCol="0" anchor="t">
            <a:noAutofit/>
          </a:bodyPr>
          <a:lstStyle/>
          <a:p>
            <a:r>
              <a:rPr lang="fi-FI">
                <a:ea typeface="Tahoma"/>
                <a:cs typeface="Tahoma"/>
              </a:rPr>
              <a:t>EU:n näkyvyydestä huolehditaan käyttämällä EU-logoa</a:t>
            </a:r>
          </a:p>
          <a:p>
            <a:r>
              <a:rPr lang="fi-FI">
                <a:ea typeface="Tahoma"/>
                <a:cs typeface="Tahoma"/>
              </a:rPr>
              <a:t>EU-logolla tarkoitetaan logoa, jossa on EU:n lippu ja sen yhteydessä teksti "Euroopan unionin rahoittama" tai "Euroopan unionin osarahoittama".</a:t>
            </a:r>
          </a:p>
          <a:p>
            <a:r>
              <a:rPr lang="fi-FI">
                <a:ea typeface="+mn-lt"/>
                <a:cs typeface="+mn-lt"/>
              </a:rPr>
              <a:t>Hankkeet, joissa EU-rahoitus on 100 prosenttia kokonaiskustannuksista, käyttävät logoa, jossa on EU-tunnus ja rahoitusmaininta ”Euroopan unionin rahoittama”.</a:t>
            </a:r>
            <a:endParaRPr lang="fi-FI"/>
          </a:p>
          <a:p>
            <a:r>
              <a:rPr lang="fi-FI">
                <a:ea typeface="+mn-lt"/>
                <a:cs typeface="+mn-lt"/>
              </a:rPr>
              <a:t>Hankkeet, joissa EU-rahoitus on 75, 80 tai 90 prosenttia kokonaiskustannuksista, käyttävät logoa, jossa on EU-tunnus ja rahoitusmaininta ”Euroopan unionin osarahoittama”.</a:t>
            </a:r>
            <a:endParaRPr lang="fi-FI"/>
          </a:p>
          <a:p>
            <a:endParaRPr lang="fi-FI">
              <a:ea typeface="Tahoma"/>
              <a:cs typeface="Tahoma"/>
            </a:endParaRPr>
          </a:p>
          <a:p>
            <a:endParaRPr lang="fi-FI">
              <a:ea typeface="Tahoma"/>
              <a:cs typeface="Tahoma"/>
            </a:endParaRPr>
          </a:p>
          <a:p>
            <a:endParaRPr lang="fi-FI">
              <a:ea typeface="Tahoma"/>
              <a:cs typeface="Tahoma"/>
            </a:endParaRPr>
          </a:p>
        </p:txBody>
      </p:sp>
    </p:spTree>
    <p:extLst>
      <p:ext uri="{BB962C8B-B14F-4D97-AF65-F5344CB8AC3E}">
        <p14:creationId xmlns:p14="http://schemas.microsoft.com/office/powerpoint/2010/main" val="21132100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10661B9-9F4A-808C-4B76-7A5877B831B9}"/>
              </a:ext>
            </a:extLst>
          </p:cNvPr>
          <p:cNvSpPr>
            <a:spLocks noGrp="1"/>
          </p:cNvSpPr>
          <p:nvPr>
            <p:ph type="title"/>
          </p:nvPr>
        </p:nvSpPr>
        <p:spPr/>
        <p:txBody>
          <a:bodyPr/>
          <a:lstStyle/>
          <a:p>
            <a:r>
              <a:rPr lang="fi-FI">
                <a:ea typeface="Tahoma"/>
                <a:cs typeface="Tahoma"/>
              </a:rPr>
              <a:t>Pysyvä tiedotuskyltti</a:t>
            </a:r>
            <a:endParaRPr lang="fi-FI"/>
          </a:p>
        </p:txBody>
      </p:sp>
      <p:sp>
        <p:nvSpPr>
          <p:cNvPr id="3" name="Sisällön paikkamerkki 2">
            <a:extLst>
              <a:ext uri="{FF2B5EF4-FFF2-40B4-BE49-F238E27FC236}">
                <a16:creationId xmlns:a16="http://schemas.microsoft.com/office/drawing/2014/main" id="{3C321618-B730-F2FE-9098-1B610D58D7EC}"/>
              </a:ext>
            </a:extLst>
          </p:cNvPr>
          <p:cNvSpPr>
            <a:spLocks noGrp="1"/>
          </p:cNvSpPr>
          <p:nvPr>
            <p:ph idx="1"/>
          </p:nvPr>
        </p:nvSpPr>
        <p:spPr>
          <a:xfrm>
            <a:off x="838200" y="1713587"/>
            <a:ext cx="10515600" cy="4162998"/>
          </a:xfrm>
        </p:spPr>
        <p:txBody>
          <a:bodyPr vert="horz" lIns="0" tIns="0" rIns="0" bIns="0" rtlCol="0" anchor="t">
            <a:noAutofit/>
          </a:bodyPr>
          <a:lstStyle/>
          <a:p>
            <a:r>
              <a:rPr lang="fi-FI">
                <a:ea typeface="+mn-lt"/>
                <a:cs typeface="+mn-lt"/>
              </a:rPr>
              <a:t>Jos hankkeen a) kokonaiskustannukset ovat yli 100 000 euroa ja b) hankkeessa tehdään fyysinen investointi tai hankitaan laitteita, tulee avustuksen saajan asettaa pysyvä tiedotuskyltti paikalle, jossa se on selvästi yleisön nähtävissä. </a:t>
            </a:r>
            <a:endParaRPr lang="fi-FI">
              <a:ea typeface="Tahoma"/>
              <a:cs typeface="Tahoma"/>
            </a:endParaRPr>
          </a:p>
          <a:p>
            <a:r>
              <a:rPr lang="fi-FI">
                <a:ea typeface="+mn-lt"/>
                <a:cs typeface="+mn-lt"/>
              </a:rPr>
              <a:t>Kyltissä tulee olla EU-logo ja logon tulee täyttää tekniset ominaisuudet, jotka on kerrottu komission verkkosivustolta löytyvästä logoa koskevassa ohjeessa.</a:t>
            </a:r>
            <a:endParaRPr lang="fi-FI"/>
          </a:p>
          <a:p>
            <a:r>
              <a:rPr lang="fi-FI">
                <a:ea typeface="+mn-lt"/>
                <a:cs typeface="+mn-lt"/>
              </a:rPr>
              <a:t>Kyltti tulee asettaa paikalleen heti kun toimien fyysinen toteuttaminen alkaa.</a:t>
            </a:r>
            <a:endParaRPr lang="fi-FI"/>
          </a:p>
          <a:p>
            <a:r>
              <a:rPr lang="fi-FI" u="sng">
                <a:ea typeface="+mn-lt"/>
                <a:cs typeface="+mn-lt"/>
                <a:hlinkClick r:id="rId2"/>
              </a:rPr>
              <a:t>Hankkeiden kannattaa hyödyntää komission verkkosivustolta löytyvää Online Generator -palvelua kyltin tekemiseksi.</a:t>
            </a:r>
            <a:endParaRPr lang="fi-FI"/>
          </a:p>
          <a:p>
            <a:endParaRPr lang="fi-FI">
              <a:ea typeface="Tahoma"/>
              <a:cs typeface="Tahoma"/>
            </a:endParaRPr>
          </a:p>
        </p:txBody>
      </p:sp>
    </p:spTree>
    <p:extLst>
      <p:ext uri="{BB962C8B-B14F-4D97-AF65-F5344CB8AC3E}">
        <p14:creationId xmlns:p14="http://schemas.microsoft.com/office/powerpoint/2010/main" val="10871861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672F645-828C-7B48-C1AD-D325AE2291A8}"/>
              </a:ext>
            </a:extLst>
          </p:cNvPr>
          <p:cNvSpPr>
            <a:spLocks noGrp="1"/>
          </p:cNvSpPr>
          <p:nvPr>
            <p:ph type="title"/>
          </p:nvPr>
        </p:nvSpPr>
        <p:spPr/>
        <p:txBody>
          <a:bodyPr/>
          <a:lstStyle/>
          <a:p>
            <a:r>
              <a:rPr lang="fi-FI">
                <a:ea typeface="Tahoma"/>
                <a:cs typeface="Tahoma"/>
              </a:rPr>
              <a:t>Juliste tai elektroninen näyttö</a:t>
            </a:r>
            <a:endParaRPr lang="fi-FI"/>
          </a:p>
        </p:txBody>
      </p:sp>
      <p:sp>
        <p:nvSpPr>
          <p:cNvPr id="3" name="Sisällön paikkamerkki 2">
            <a:extLst>
              <a:ext uri="{FF2B5EF4-FFF2-40B4-BE49-F238E27FC236}">
                <a16:creationId xmlns:a16="http://schemas.microsoft.com/office/drawing/2014/main" id="{CD6AA57C-09D6-62D3-928B-5E33C754DB67}"/>
              </a:ext>
            </a:extLst>
          </p:cNvPr>
          <p:cNvSpPr>
            <a:spLocks noGrp="1"/>
          </p:cNvSpPr>
          <p:nvPr>
            <p:ph idx="1"/>
          </p:nvPr>
        </p:nvSpPr>
        <p:spPr/>
        <p:txBody>
          <a:bodyPr vert="horz" lIns="0" tIns="0" rIns="0" bIns="0" rtlCol="0" anchor="t">
            <a:noAutofit/>
          </a:bodyPr>
          <a:lstStyle/>
          <a:p>
            <a:r>
              <a:rPr lang="fi-FI">
                <a:ea typeface="+mn-lt"/>
                <a:cs typeface="+mn-lt"/>
              </a:rPr>
              <a:t>Niissä hankkeissa, jotka eivät täytä määritelmää koskien tiedotuskylttiä, avustuksen saajan tulee asettaa yleisön selvästi nähtävissä olevalle paikalle vähintään yksi A3-kokoinen juliste tai vastaava elektroninen näyttö, jossa annetaan tietoa hankkeesta ja korostetaan EU:lta saatavaa tukea. </a:t>
            </a:r>
            <a:endParaRPr lang="fi-FI">
              <a:ea typeface="Tahoma"/>
              <a:cs typeface="Tahoma"/>
            </a:endParaRPr>
          </a:p>
          <a:p>
            <a:r>
              <a:rPr lang="fi-FI">
                <a:ea typeface="+mn-lt"/>
                <a:cs typeface="+mn-lt"/>
              </a:rPr>
              <a:t>Juliste tai elektroninen näyttö tulee asettaa paikalle heti kun hanke käynnistyy. </a:t>
            </a:r>
            <a:endParaRPr lang="fi-FI"/>
          </a:p>
          <a:p>
            <a:r>
              <a:rPr lang="fi-FI" u="sng">
                <a:ea typeface="+mn-lt"/>
                <a:cs typeface="+mn-lt"/>
                <a:hlinkClick r:id="rId2"/>
              </a:rPr>
              <a:t>Hankkeiden kannattaa hyödyntää komission verkkosivustolta löytyvää Online Generator -palvelua julisteen tekemiseksi.</a:t>
            </a:r>
            <a:endParaRPr lang="fi-FI"/>
          </a:p>
          <a:p>
            <a:endParaRPr lang="fi-FI">
              <a:ea typeface="Tahoma"/>
              <a:cs typeface="Tahoma"/>
            </a:endParaRPr>
          </a:p>
        </p:txBody>
      </p:sp>
    </p:spTree>
    <p:extLst>
      <p:ext uri="{BB962C8B-B14F-4D97-AF65-F5344CB8AC3E}">
        <p14:creationId xmlns:p14="http://schemas.microsoft.com/office/powerpoint/2010/main" val="14581056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ED4159E-8907-7894-4A9B-E61EB209A3E7}"/>
              </a:ext>
            </a:extLst>
          </p:cNvPr>
          <p:cNvSpPr>
            <a:spLocks noGrp="1"/>
          </p:cNvSpPr>
          <p:nvPr>
            <p:ph type="title"/>
          </p:nvPr>
        </p:nvSpPr>
        <p:spPr>
          <a:xfrm>
            <a:off x="838200" y="489413"/>
            <a:ext cx="10809303" cy="1145989"/>
          </a:xfrm>
        </p:spPr>
        <p:txBody>
          <a:bodyPr/>
          <a:lstStyle/>
          <a:p>
            <a:r>
              <a:rPr lang="fi-FI">
                <a:ea typeface="Tahoma"/>
                <a:cs typeface="Tahoma"/>
              </a:rPr>
              <a:t>Hankkeiden tuloksellisuus ja vaikuttavuus</a:t>
            </a:r>
          </a:p>
          <a:p>
            <a:endParaRPr lang="fi-FI">
              <a:ea typeface="Tahoma"/>
              <a:cs typeface="Tahoma"/>
            </a:endParaRPr>
          </a:p>
        </p:txBody>
      </p:sp>
      <p:sp>
        <p:nvSpPr>
          <p:cNvPr id="3" name="Sisällön paikkamerkki 2">
            <a:extLst>
              <a:ext uri="{FF2B5EF4-FFF2-40B4-BE49-F238E27FC236}">
                <a16:creationId xmlns:a16="http://schemas.microsoft.com/office/drawing/2014/main" id="{C196D702-9904-FEC6-AA3F-031633D3F598}"/>
              </a:ext>
            </a:extLst>
          </p:cNvPr>
          <p:cNvSpPr>
            <a:spLocks noGrp="1"/>
          </p:cNvSpPr>
          <p:nvPr>
            <p:ph idx="1"/>
          </p:nvPr>
        </p:nvSpPr>
        <p:spPr>
          <a:xfrm>
            <a:off x="838199" y="1511114"/>
            <a:ext cx="10809303" cy="4021006"/>
          </a:xfrm>
        </p:spPr>
        <p:txBody>
          <a:bodyPr vert="horz" lIns="0" tIns="0" rIns="0" bIns="0" rtlCol="0" anchor="t">
            <a:noAutofit/>
          </a:bodyPr>
          <a:lstStyle/>
          <a:p>
            <a:pPr marL="0" indent="0">
              <a:buNone/>
            </a:pPr>
            <a:r>
              <a:rPr lang="fi-FI" b="1">
                <a:ea typeface="Tahoma"/>
                <a:cs typeface="Tahoma"/>
              </a:rPr>
              <a:t>Vaikuttavuuden aikaansaaminen ja mittaaminen tärkeää!</a:t>
            </a:r>
          </a:p>
          <a:p>
            <a:r>
              <a:rPr lang="fi-FI">
                <a:ea typeface="Tahoma"/>
                <a:cs typeface="Tahoma"/>
              </a:rPr>
              <a:t>Tuloksellisuuden arviointi koostuu</a:t>
            </a:r>
          </a:p>
          <a:p>
            <a:pPr lvl="1"/>
            <a:r>
              <a:rPr lang="fi-FI">
                <a:ea typeface="Tahoma"/>
                <a:cs typeface="Tahoma"/>
              </a:rPr>
              <a:t>1. Määrälliset tuotosindikaattoreista (esim. osallistujamäärä, palvelujen määrä) </a:t>
            </a:r>
          </a:p>
          <a:p>
            <a:pPr lvl="1"/>
            <a:r>
              <a:rPr lang="fi-FI">
                <a:ea typeface="Tahoma"/>
                <a:cs typeface="Tahoma"/>
              </a:rPr>
              <a:t>2. Tulosindikaattoreista (esim. kuinka moni työllistynyt, päässyt koulutukseen) </a:t>
            </a:r>
          </a:p>
          <a:p>
            <a:pPr lvl="1"/>
            <a:r>
              <a:rPr lang="fi-FI">
                <a:ea typeface="Tahoma"/>
                <a:cs typeface="Tahoma"/>
              </a:rPr>
              <a:t>3. Pitkän aikavälin vaikuttavuuden arvioinnista (toteutetaan esim. ulkopuolisella arvioinnilla)</a:t>
            </a:r>
          </a:p>
          <a:p>
            <a:r>
              <a:rPr lang="fi-FI">
                <a:ea typeface="Tahoma"/>
                <a:cs typeface="Tahoma"/>
              </a:rPr>
              <a:t>Tuotos- ja tulosindikaattorit kerrottu ohjelma-asiakirjassa</a:t>
            </a:r>
          </a:p>
          <a:p>
            <a:r>
              <a:rPr lang="fi-FI">
                <a:ea typeface="Tahoma"/>
                <a:cs typeface="Tahoma"/>
              </a:rPr>
              <a:t>Huomioitava indikaattorien todennettavuus ja jäljitysketju</a:t>
            </a:r>
          </a:p>
          <a:p>
            <a:r>
              <a:rPr lang="fi-FI">
                <a:ea typeface="+mn-lt"/>
                <a:cs typeface="+mn-lt"/>
              </a:rPr>
              <a:t>Tavoitteiden ja tulosten toteutuminen raportoidaan seurantaraportissa ja loppuraportissa.</a:t>
            </a:r>
            <a:endParaRPr lang="en-US">
              <a:ea typeface="+mn-lt"/>
              <a:cs typeface="+mn-lt"/>
            </a:endParaRPr>
          </a:p>
          <a:p>
            <a:endParaRPr lang="fi-FI">
              <a:ea typeface="Tahoma"/>
              <a:cs typeface="Tahoma"/>
            </a:endParaRPr>
          </a:p>
          <a:p>
            <a:endParaRPr lang="fi-FI">
              <a:ea typeface="Tahoma"/>
              <a:cs typeface="Tahoma"/>
            </a:endParaRPr>
          </a:p>
        </p:txBody>
      </p:sp>
    </p:spTree>
    <p:extLst>
      <p:ext uri="{BB962C8B-B14F-4D97-AF65-F5344CB8AC3E}">
        <p14:creationId xmlns:p14="http://schemas.microsoft.com/office/powerpoint/2010/main" val="618342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FD26C431-C7B8-2E55-58EB-A619941339E2}"/>
              </a:ext>
            </a:extLst>
          </p:cNvPr>
          <p:cNvSpPr>
            <a:spLocks noGrp="1"/>
          </p:cNvSpPr>
          <p:nvPr>
            <p:ph type="title"/>
          </p:nvPr>
        </p:nvSpPr>
        <p:spPr>
          <a:xfrm>
            <a:off x="645549" y="3121772"/>
            <a:ext cx="10708251" cy="683028"/>
          </a:xfrm>
        </p:spPr>
        <p:txBody>
          <a:bodyPr/>
          <a:lstStyle/>
          <a:p>
            <a:r>
              <a:rPr lang="fi-FI" sz="2400" b="1">
                <a:solidFill>
                  <a:schemeClr val="tx2"/>
                </a:solidFill>
                <a:ea typeface="Tahoma"/>
                <a:cs typeface="Tahoma"/>
              </a:rPr>
              <a:t>Koulutuksen sisältö on laadittu vastaamaan Hämeen ELY-keskuksen vuonna 2022 avoinna olleiden erityistavoitteiden 4.1, 4.2 ja 4.3 hakujen mukaisia hankkeita eikä sitä välttämättä voi kaikilta osin soveltaa myöhemmin avoinna olleiden hakujen toteutuksessa.</a:t>
            </a:r>
          </a:p>
        </p:txBody>
      </p:sp>
    </p:spTree>
    <p:extLst>
      <p:ext uri="{BB962C8B-B14F-4D97-AF65-F5344CB8AC3E}">
        <p14:creationId xmlns:p14="http://schemas.microsoft.com/office/powerpoint/2010/main" val="169400465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A7DEC16-BE50-9E3B-763F-7E367A368D5C}"/>
              </a:ext>
            </a:extLst>
          </p:cNvPr>
          <p:cNvSpPr>
            <a:spLocks noGrp="1"/>
          </p:cNvSpPr>
          <p:nvPr>
            <p:ph type="title"/>
          </p:nvPr>
        </p:nvSpPr>
        <p:spPr>
          <a:xfrm>
            <a:off x="690372" y="3413125"/>
            <a:ext cx="10663428" cy="537351"/>
          </a:xfrm>
        </p:spPr>
        <p:txBody>
          <a:bodyPr/>
          <a:lstStyle/>
          <a:p>
            <a:r>
              <a:rPr lang="fi-FI" b="1">
                <a:solidFill>
                  <a:schemeClr val="tx2"/>
                </a:solidFill>
                <a:ea typeface="Tahoma"/>
                <a:cs typeface="Tahoma"/>
              </a:rPr>
              <a:t>Raportointi</a:t>
            </a:r>
          </a:p>
        </p:txBody>
      </p:sp>
    </p:spTree>
    <p:extLst>
      <p:ext uri="{BB962C8B-B14F-4D97-AF65-F5344CB8AC3E}">
        <p14:creationId xmlns:p14="http://schemas.microsoft.com/office/powerpoint/2010/main" val="77053540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2945304B-4E8E-9828-9279-103AF3036B3A}"/>
              </a:ext>
            </a:extLst>
          </p:cNvPr>
          <p:cNvSpPr>
            <a:spLocks noGrp="1"/>
          </p:cNvSpPr>
          <p:nvPr>
            <p:ph type="title"/>
          </p:nvPr>
        </p:nvSpPr>
        <p:spPr>
          <a:xfrm>
            <a:off x="838200" y="365126"/>
            <a:ext cx="10515600" cy="726828"/>
          </a:xfrm>
        </p:spPr>
        <p:txBody>
          <a:bodyPr/>
          <a:lstStyle/>
          <a:p>
            <a:r>
              <a:rPr lang="fi-FI">
                <a:ea typeface="Tahoma"/>
                <a:cs typeface="Tahoma"/>
              </a:rPr>
              <a:t>Seurantaraportti</a:t>
            </a:r>
            <a:endParaRPr lang="fi-FI"/>
          </a:p>
        </p:txBody>
      </p:sp>
      <p:sp>
        <p:nvSpPr>
          <p:cNvPr id="3" name="Sisällön paikkamerkki 2">
            <a:extLst>
              <a:ext uri="{FF2B5EF4-FFF2-40B4-BE49-F238E27FC236}">
                <a16:creationId xmlns:a16="http://schemas.microsoft.com/office/drawing/2014/main" id="{C78C0EE5-FDA5-D92F-450F-93CB673EE780}"/>
              </a:ext>
            </a:extLst>
          </p:cNvPr>
          <p:cNvSpPr>
            <a:spLocks noGrp="1"/>
          </p:cNvSpPr>
          <p:nvPr>
            <p:ph idx="1"/>
          </p:nvPr>
        </p:nvSpPr>
        <p:spPr>
          <a:xfrm>
            <a:off x="838200" y="1403887"/>
            <a:ext cx="10515600" cy="4206800"/>
          </a:xfrm>
        </p:spPr>
        <p:txBody>
          <a:bodyPr vert="horz" lIns="0" tIns="0" rIns="0" bIns="0" rtlCol="0" anchor="t">
            <a:noAutofit/>
          </a:bodyPr>
          <a:lstStyle/>
          <a:p>
            <a:r>
              <a:rPr lang="fi-FI" sz="2000">
                <a:ea typeface="+mn-lt"/>
                <a:cs typeface="+mn-lt"/>
              </a:rPr>
              <a:t>Hankkeen toteuttajan tulee dokumentoida hankkeen suunnitelman mukaisten toimenpiteille asetettujen tavoitteiden ja tulosten toteutuminen.</a:t>
            </a:r>
            <a:endParaRPr lang="en-US" sz="2000">
              <a:ea typeface="+mn-lt"/>
              <a:cs typeface="+mn-lt"/>
            </a:endParaRPr>
          </a:p>
          <a:p>
            <a:r>
              <a:rPr lang="fi-FI" sz="2000">
                <a:ea typeface="Tahoma"/>
                <a:cs typeface="Tahoma"/>
              </a:rPr>
              <a:t>Tuen saaja raportoi jokaisen maksatushakemuksen yhteydessä hankkeen toteutuksesta ja saavutetuista tuloksista maksatuskaudella riittävän tarkasti (vrt. hankesuunnitelma) kustannusten tukikelpoisuuden arvioimiseksi, mm. keskeiset toteutuneet toimenpiteet ja mistä maksuun haettavat kustannukset muodostuvat.</a:t>
            </a:r>
          </a:p>
          <a:p>
            <a:r>
              <a:rPr lang="fi-FI" sz="2000">
                <a:ea typeface="Tahoma"/>
                <a:cs typeface="Tahoma"/>
              </a:rPr>
              <a:t>Raportista on käytävä ilmi, miten hankkeelle asetetut tavoitteet on toteutettu, mukaan lukien määrälliset tavoitteet, sekä muut tukipäätöksen ehtojen mukaiset tiedot.</a:t>
            </a:r>
          </a:p>
          <a:p>
            <a:r>
              <a:rPr lang="fi-FI" sz="2000">
                <a:ea typeface="Tahoma"/>
                <a:cs typeface="Tahoma"/>
              </a:rPr>
              <a:t>Raportoidaan työpanoksen sisällöllinen toteutuminen maksatuskausittain jokaisen hankehenkilöstöön kuuluvan tehtävän osalta.</a:t>
            </a:r>
          </a:p>
          <a:p>
            <a:r>
              <a:rPr lang="fi-FI" sz="2000">
                <a:ea typeface="Tahoma"/>
                <a:cs typeface="Tahoma"/>
              </a:rPr>
              <a:t>Horisontaalisten periaatteiden toteutuminen!</a:t>
            </a:r>
          </a:p>
          <a:p>
            <a:endParaRPr lang="fi-FI">
              <a:ea typeface="Tahoma"/>
              <a:cs typeface="Tahoma"/>
            </a:endParaRPr>
          </a:p>
        </p:txBody>
      </p:sp>
    </p:spTree>
    <p:extLst>
      <p:ext uri="{BB962C8B-B14F-4D97-AF65-F5344CB8AC3E}">
        <p14:creationId xmlns:p14="http://schemas.microsoft.com/office/powerpoint/2010/main" val="159914769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333D786-4FF9-94CE-53EF-B0C4954CC4D2}"/>
              </a:ext>
            </a:extLst>
          </p:cNvPr>
          <p:cNvSpPr>
            <a:spLocks noGrp="1"/>
          </p:cNvSpPr>
          <p:nvPr>
            <p:ph type="title"/>
          </p:nvPr>
        </p:nvSpPr>
        <p:spPr>
          <a:xfrm>
            <a:off x="838200" y="365126"/>
            <a:ext cx="10515600" cy="629174"/>
          </a:xfrm>
        </p:spPr>
        <p:txBody>
          <a:bodyPr/>
          <a:lstStyle/>
          <a:p>
            <a:r>
              <a:rPr lang="fi-FI">
                <a:ea typeface="Tahoma"/>
                <a:cs typeface="Tahoma"/>
              </a:rPr>
              <a:t>Loppuraportti</a:t>
            </a:r>
            <a:endParaRPr lang="fi-FI"/>
          </a:p>
        </p:txBody>
      </p:sp>
      <p:sp>
        <p:nvSpPr>
          <p:cNvPr id="3" name="Sisällön paikkamerkki 2">
            <a:extLst>
              <a:ext uri="{FF2B5EF4-FFF2-40B4-BE49-F238E27FC236}">
                <a16:creationId xmlns:a16="http://schemas.microsoft.com/office/drawing/2014/main" id="{A1FDD4C8-BDB4-E4C8-266F-367A2C29AB4F}"/>
              </a:ext>
            </a:extLst>
          </p:cNvPr>
          <p:cNvSpPr>
            <a:spLocks noGrp="1"/>
          </p:cNvSpPr>
          <p:nvPr>
            <p:ph idx="1"/>
          </p:nvPr>
        </p:nvSpPr>
        <p:spPr>
          <a:xfrm>
            <a:off x="838200" y="1524952"/>
            <a:ext cx="10515600" cy="3808095"/>
          </a:xfrm>
        </p:spPr>
        <p:txBody>
          <a:bodyPr vert="horz" lIns="0" tIns="0" rIns="0" bIns="0" rtlCol="0" anchor="t">
            <a:noAutofit/>
          </a:bodyPr>
          <a:lstStyle/>
          <a:p>
            <a:r>
              <a:rPr lang="fi-FI">
                <a:ea typeface="Tahoma"/>
                <a:cs typeface="Tahoma"/>
              </a:rPr>
              <a:t>Viimeisen maksatushakemuksen yhteydessä toimitetaan loppuraportti, jossa esitetään selvitys hankkeen toteuttamisesta ja saavutetuista tuloksista sekä horisontaalisten periaatteiden toteutumisesta.</a:t>
            </a:r>
          </a:p>
          <a:p>
            <a:r>
              <a:rPr lang="fi-FI">
                <a:ea typeface="Tahoma"/>
                <a:cs typeface="Tahoma"/>
              </a:rPr>
              <a:t>Hyväksytyn loppuraportin toimittaminen on tuen viimeisen erän maksamisen ehto.</a:t>
            </a:r>
          </a:p>
          <a:p>
            <a:r>
              <a:rPr lang="fi-FI">
                <a:ea typeface="Tahoma"/>
                <a:cs typeface="Tahoma"/>
              </a:rPr>
              <a:t>Rahoittaja käsittelee loppuraportin ja voi pyytää sen täydentämistä ennen hyväksymistä.</a:t>
            </a:r>
          </a:p>
          <a:p>
            <a:endParaRPr lang="fi-FI">
              <a:ea typeface="Tahoma"/>
              <a:cs typeface="Tahoma"/>
            </a:endParaRPr>
          </a:p>
        </p:txBody>
      </p:sp>
    </p:spTree>
    <p:extLst>
      <p:ext uri="{BB962C8B-B14F-4D97-AF65-F5344CB8AC3E}">
        <p14:creationId xmlns:p14="http://schemas.microsoft.com/office/powerpoint/2010/main" val="222688026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A471F64-4967-0526-57A6-372832889D15}"/>
              </a:ext>
            </a:extLst>
          </p:cNvPr>
          <p:cNvSpPr>
            <a:spLocks noGrp="1"/>
          </p:cNvSpPr>
          <p:nvPr>
            <p:ph type="title"/>
          </p:nvPr>
        </p:nvSpPr>
        <p:spPr>
          <a:xfrm>
            <a:off x="838200" y="365125"/>
            <a:ext cx="10515600" cy="700195"/>
          </a:xfrm>
        </p:spPr>
        <p:txBody>
          <a:bodyPr/>
          <a:lstStyle/>
          <a:p>
            <a:r>
              <a:rPr lang="fi-FI"/>
              <a:t>Horisontaaliset periaatteet 1/2</a:t>
            </a:r>
          </a:p>
        </p:txBody>
      </p:sp>
      <p:sp>
        <p:nvSpPr>
          <p:cNvPr id="3" name="Sisällön paikkamerkki 2">
            <a:extLst>
              <a:ext uri="{FF2B5EF4-FFF2-40B4-BE49-F238E27FC236}">
                <a16:creationId xmlns:a16="http://schemas.microsoft.com/office/drawing/2014/main" id="{A3362A8E-1DAE-73C8-38A6-6F5F7E1709FF}"/>
              </a:ext>
            </a:extLst>
          </p:cNvPr>
          <p:cNvSpPr>
            <a:spLocks noGrp="1"/>
          </p:cNvSpPr>
          <p:nvPr>
            <p:ph idx="1"/>
          </p:nvPr>
        </p:nvSpPr>
        <p:spPr>
          <a:xfrm>
            <a:off x="838199" y="1525837"/>
            <a:ext cx="10515601" cy="4058217"/>
          </a:xfrm>
        </p:spPr>
        <p:txBody>
          <a:bodyPr vert="horz" lIns="0" tIns="0" rIns="0" bIns="0" rtlCol="0" anchor="t">
            <a:normAutofit fontScale="92500" lnSpcReduction="10000"/>
          </a:bodyPr>
          <a:lstStyle/>
          <a:p>
            <a:r>
              <a:rPr lang="fi-FI" sz="2600">
                <a:ea typeface="Tahoma"/>
                <a:cs typeface="Tahoma"/>
              </a:rPr>
              <a:t>Tuen saajan on yleisasetuksen 9 artiklan mukaisesti varmistettava, että hankkeen toimeenpanossa kunnioitetaan perusoikeuksia ja noudatetaan Euroopan unionin perusoikeuskirjaa. </a:t>
            </a:r>
            <a:endParaRPr lang="fi-FI" sz="2600">
              <a:ea typeface="+mn-lt"/>
              <a:cs typeface="+mn-lt"/>
            </a:endParaRPr>
          </a:p>
          <a:p>
            <a:r>
              <a:rPr lang="fi-FI" sz="2600">
                <a:ea typeface="Tahoma"/>
                <a:cs typeface="Tahoma"/>
              </a:rPr>
              <a:t>Hankkeen toteuttamisessa on otettava huomioon ja edistettävä miesten ja naisten välistä tasa-arvoa. </a:t>
            </a:r>
            <a:endParaRPr lang="fi-FI" sz="2600">
              <a:ea typeface="+mn-lt"/>
              <a:cs typeface="+mn-lt"/>
            </a:endParaRPr>
          </a:p>
          <a:p>
            <a:r>
              <a:rPr lang="fi-FI" sz="2600">
                <a:ea typeface="Tahoma"/>
                <a:cs typeface="Tahoma"/>
              </a:rPr>
              <a:t>Tuen saajan on myös edistettävä yhdenvertaisuutta, esteettömyyttä ja saavutettavuutta. </a:t>
            </a:r>
            <a:endParaRPr lang="en-US" sz="2600">
              <a:ea typeface="+mn-lt"/>
              <a:cs typeface="+mn-lt"/>
            </a:endParaRPr>
          </a:p>
          <a:p>
            <a:r>
              <a:rPr lang="fi-FI" sz="2600">
                <a:ea typeface="Tahoma"/>
                <a:cs typeface="Tahoma"/>
              </a:rPr>
              <a:t>Hanke on toteutettava kestävän kehityksen edistämisen tavoitetta noudattaen ottaen huomioon YK:n kestävän kehityksen tavoitteet, Pariisin sopimus ja ”ei merkittävää haittaa” -periaate. Unionin ympäristösäännöstöä on noudatettava kaikilta osin. </a:t>
            </a:r>
            <a:endParaRPr lang="fi-FI" sz="2600"/>
          </a:p>
          <a:p>
            <a:endParaRPr lang="fi-FI">
              <a:ea typeface="Tahoma"/>
              <a:cs typeface="Tahoma"/>
            </a:endParaRPr>
          </a:p>
        </p:txBody>
      </p:sp>
    </p:spTree>
    <p:extLst>
      <p:ext uri="{BB962C8B-B14F-4D97-AF65-F5344CB8AC3E}">
        <p14:creationId xmlns:p14="http://schemas.microsoft.com/office/powerpoint/2010/main" val="256790395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A471F64-4967-0526-57A6-372832889D15}"/>
              </a:ext>
            </a:extLst>
          </p:cNvPr>
          <p:cNvSpPr>
            <a:spLocks noGrp="1"/>
          </p:cNvSpPr>
          <p:nvPr>
            <p:ph type="title"/>
          </p:nvPr>
        </p:nvSpPr>
        <p:spPr>
          <a:xfrm>
            <a:off x="838200" y="365125"/>
            <a:ext cx="10515600" cy="700195"/>
          </a:xfrm>
        </p:spPr>
        <p:txBody>
          <a:bodyPr/>
          <a:lstStyle/>
          <a:p>
            <a:r>
              <a:rPr lang="fi-FI"/>
              <a:t>Horisontaaliset periaatteet 2/2</a:t>
            </a:r>
          </a:p>
        </p:txBody>
      </p:sp>
      <p:sp>
        <p:nvSpPr>
          <p:cNvPr id="3" name="Sisällön paikkamerkki 2">
            <a:extLst>
              <a:ext uri="{FF2B5EF4-FFF2-40B4-BE49-F238E27FC236}">
                <a16:creationId xmlns:a16="http://schemas.microsoft.com/office/drawing/2014/main" id="{A3362A8E-1DAE-73C8-38A6-6F5F7E1709FF}"/>
              </a:ext>
            </a:extLst>
          </p:cNvPr>
          <p:cNvSpPr>
            <a:spLocks noGrp="1"/>
          </p:cNvSpPr>
          <p:nvPr>
            <p:ph idx="1"/>
          </p:nvPr>
        </p:nvSpPr>
        <p:spPr>
          <a:xfrm>
            <a:off x="838200" y="1706377"/>
            <a:ext cx="10515600" cy="3639312"/>
          </a:xfrm>
        </p:spPr>
        <p:txBody>
          <a:bodyPr vert="horz" lIns="0" tIns="0" rIns="0" bIns="0" rtlCol="0" anchor="t">
            <a:normAutofit/>
          </a:bodyPr>
          <a:lstStyle/>
          <a:p>
            <a:r>
              <a:rPr lang="fi-FI"/>
              <a:t>Toteutumista seurataan seurantaraporteissa. </a:t>
            </a:r>
            <a:endParaRPr lang="fi-FI">
              <a:ea typeface="Tahoma"/>
              <a:cs typeface="Tahoma"/>
            </a:endParaRPr>
          </a:p>
          <a:p>
            <a:r>
              <a:rPr lang="fi-FI"/>
              <a:t>Hankehakemukseen kirjattujen asioiden toteutumisesta raportoidaan </a:t>
            </a:r>
            <a:r>
              <a:rPr lang="fi-FI" b="1"/>
              <a:t>loppuraportissa.</a:t>
            </a:r>
            <a:r>
              <a:rPr lang="fi-FI"/>
              <a:t> </a:t>
            </a:r>
            <a:endParaRPr lang="fi-FI">
              <a:ea typeface="Tahoma"/>
              <a:cs typeface="Tahoma"/>
            </a:endParaRPr>
          </a:p>
          <a:p>
            <a:r>
              <a:rPr lang="fi-FI"/>
              <a:t>Miten projekti on toteuttanut / pannut toimeen hakemuksessa esitetyt horisontaaliset periaatteet? HUOM! Projektinäkökulma, ei toteuttavan organisaation. </a:t>
            </a:r>
            <a:endParaRPr lang="fi-FI">
              <a:ea typeface="Tahoma"/>
              <a:cs typeface="Tahoma"/>
            </a:endParaRPr>
          </a:p>
          <a:p>
            <a:r>
              <a:rPr lang="fi-FI">
                <a:ea typeface="Tahoma"/>
                <a:cs typeface="Tahoma"/>
              </a:rPr>
              <a:t>Miten toteutus on onnistunut?</a:t>
            </a:r>
          </a:p>
        </p:txBody>
      </p:sp>
    </p:spTree>
    <p:extLst>
      <p:ext uri="{BB962C8B-B14F-4D97-AF65-F5344CB8AC3E}">
        <p14:creationId xmlns:p14="http://schemas.microsoft.com/office/powerpoint/2010/main" val="298678349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E1BC7E5-1867-2364-BE53-026F525DB14A}"/>
              </a:ext>
            </a:extLst>
          </p:cNvPr>
          <p:cNvSpPr>
            <a:spLocks noGrp="1"/>
          </p:cNvSpPr>
          <p:nvPr>
            <p:ph type="title"/>
          </p:nvPr>
        </p:nvSpPr>
        <p:spPr>
          <a:xfrm>
            <a:off x="838200" y="445025"/>
            <a:ext cx="10515600" cy="691318"/>
          </a:xfrm>
        </p:spPr>
        <p:txBody>
          <a:bodyPr/>
          <a:lstStyle/>
          <a:p>
            <a:r>
              <a:rPr lang="fi-FI"/>
              <a:t>Lisätietoja horisontaalisista periaatteista</a:t>
            </a:r>
          </a:p>
        </p:txBody>
      </p:sp>
      <p:sp>
        <p:nvSpPr>
          <p:cNvPr id="3" name="Sisällön paikkamerkki 2">
            <a:extLst>
              <a:ext uri="{FF2B5EF4-FFF2-40B4-BE49-F238E27FC236}">
                <a16:creationId xmlns:a16="http://schemas.microsoft.com/office/drawing/2014/main" id="{1CA0C6B2-B60D-E934-EE3C-C6575909E024}"/>
              </a:ext>
            </a:extLst>
          </p:cNvPr>
          <p:cNvSpPr>
            <a:spLocks noGrp="1"/>
          </p:cNvSpPr>
          <p:nvPr>
            <p:ph idx="1"/>
          </p:nvPr>
        </p:nvSpPr>
        <p:spPr/>
        <p:txBody>
          <a:bodyPr vert="horz" lIns="0" tIns="0" rIns="0" bIns="0" rtlCol="0" anchor="t">
            <a:noAutofit/>
          </a:bodyPr>
          <a:lstStyle/>
          <a:p>
            <a:r>
              <a:rPr lang="fi-FI"/>
              <a:t>Lisätietoa sukupuolten tasa-arvosta esim. </a:t>
            </a:r>
            <a:r>
              <a:rPr lang="fi-FI">
                <a:hlinkClick r:id="rId2"/>
              </a:rPr>
              <a:t>https://thl.fi/fi/web/sukupuolten-tasa-arvo</a:t>
            </a:r>
            <a:endParaRPr lang="fi-FI">
              <a:ea typeface="Tahoma"/>
              <a:cs typeface="Tahoma"/>
            </a:endParaRPr>
          </a:p>
          <a:p>
            <a:r>
              <a:rPr lang="fi-FI">
                <a:ea typeface="+mn-lt"/>
                <a:cs typeface="+mn-lt"/>
              </a:rPr>
              <a:t>EU:n perusoikeuskirja </a:t>
            </a:r>
            <a:r>
              <a:rPr lang="fi-FI">
                <a:ea typeface="+mn-lt"/>
                <a:cs typeface="+mn-lt"/>
                <a:hlinkClick r:id="rId3"/>
              </a:rPr>
              <a:t>https://fra.europa.eu/fi/about-fundamental-rights</a:t>
            </a:r>
            <a:r>
              <a:rPr lang="fi-FI">
                <a:ea typeface="+mn-lt"/>
                <a:cs typeface="+mn-lt"/>
              </a:rPr>
              <a:t> </a:t>
            </a:r>
          </a:p>
          <a:p>
            <a:r>
              <a:rPr lang="fi-FI">
                <a:ea typeface="+mn-lt"/>
                <a:cs typeface="+mn-lt"/>
              </a:rPr>
              <a:t>Lisätietoa perus- ja ihmisoikeuksien kokonaisuudesta EU:ssa: </a:t>
            </a:r>
            <a:r>
              <a:rPr lang="fi-FI">
                <a:ea typeface="+mn-lt"/>
                <a:cs typeface="+mn-lt"/>
                <a:hlinkClick r:id="rId4"/>
              </a:rPr>
              <a:t>https://www.ihmisoikeuskeskus.fi/ihmisoikeudet/perus-ja-ihmisoikeudet-euroopan-/</a:t>
            </a:r>
            <a:endParaRPr lang="fi-FI">
              <a:ea typeface="+mn-lt"/>
              <a:cs typeface="+mn-lt"/>
            </a:endParaRPr>
          </a:p>
          <a:p>
            <a:endParaRPr lang="fi-FI">
              <a:ea typeface="Tahoma"/>
              <a:cs typeface="Tahoma"/>
            </a:endParaRPr>
          </a:p>
          <a:p>
            <a:endParaRPr lang="fi-FI">
              <a:ea typeface="Tahoma"/>
              <a:cs typeface="Tahoma"/>
            </a:endParaRPr>
          </a:p>
        </p:txBody>
      </p:sp>
    </p:spTree>
    <p:extLst>
      <p:ext uri="{BB962C8B-B14F-4D97-AF65-F5344CB8AC3E}">
        <p14:creationId xmlns:p14="http://schemas.microsoft.com/office/powerpoint/2010/main" val="71495506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1721CFB-A4CA-39B7-64DE-18780D737F07}"/>
              </a:ext>
            </a:extLst>
          </p:cNvPr>
          <p:cNvSpPr>
            <a:spLocks noGrp="1"/>
          </p:cNvSpPr>
          <p:nvPr>
            <p:ph type="title"/>
          </p:nvPr>
        </p:nvSpPr>
        <p:spPr>
          <a:xfrm>
            <a:off x="838200" y="365125"/>
            <a:ext cx="10515600" cy="574467"/>
          </a:xfrm>
        </p:spPr>
        <p:txBody>
          <a:bodyPr/>
          <a:lstStyle/>
          <a:p>
            <a:r>
              <a:rPr lang="fi-FI">
                <a:ea typeface="Tahoma"/>
                <a:cs typeface="Tahoma"/>
              </a:rPr>
              <a:t>Henkilöosallistuja</a:t>
            </a:r>
            <a:endParaRPr lang="fi-FI"/>
          </a:p>
        </p:txBody>
      </p:sp>
      <p:sp>
        <p:nvSpPr>
          <p:cNvPr id="3" name="Sisällön paikkamerkki 2">
            <a:extLst>
              <a:ext uri="{FF2B5EF4-FFF2-40B4-BE49-F238E27FC236}">
                <a16:creationId xmlns:a16="http://schemas.microsoft.com/office/drawing/2014/main" id="{5FABECFD-76D3-4075-C68D-FBCDA3C70C8A}"/>
              </a:ext>
            </a:extLst>
          </p:cNvPr>
          <p:cNvSpPr>
            <a:spLocks noGrp="1"/>
          </p:cNvSpPr>
          <p:nvPr>
            <p:ph idx="1"/>
          </p:nvPr>
        </p:nvSpPr>
        <p:spPr>
          <a:xfrm>
            <a:off x="838200" y="1225118"/>
            <a:ext cx="10515600" cy="4500979"/>
          </a:xfrm>
        </p:spPr>
        <p:txBody>
          <a:bodyPr vert="horz" lIns="0" tIns="0" rIns="0" bIns="0" rtlCol="0" anchor="t">
            <a:noAutofit/>
          </a:bodyPr>
          <a:lstStyle/>
          <a:p>
            <a:r>
              <a:rPr lang="fi-FI" sz="2200">
                <a:ea typeface="Tahoma"/>
                <a:cs typeface="Tahoma"/>
              </a:rPr>
              <a:t>Osallistujalla tarkoitetaan hankkeen kohderyhmään kuuluvaa henkilöä, joka on hankkeen toiminnan kohteena (esim. henkilö osallistuu hankkeen koulutukseen). </a:t>
            </a:r>
          </a:p>
          <a:p>
            <a:r>
              <a:rPr lang="fi-FI" sz="2200">
                <a:ea typeface="Tahoma"/>
                <a:cs typeface="Tahoma"/>
              </a:rPr>
              <a:t>Alle 5 päivää (1–4 päivää) osallistuvia henkilöitä ei lueta mukaan henkilömääriin. Osallistujatietojen tallennusjärjestelmään ei tule tallentaa alle 5 päivää osallistuvien lopetusilmoituksia. Henkilö lasketaan vain kerran hankkeeseen osallistuneeksi, vaikka hän osallistuisikin toisistaan erillisiin toimenpiteisiin hankkeen sisällä. </a:t>
            </a:r>
          </a:p>
          <a:p>
            <a:r>
              <a:rPr lang="fi-FI" sz="2200">
                <a:ea typeface="Tahoma"/>
                <a:cs typeface="Tahoma"/>
              </a:rPr>
              <a:t>Osallistuviin henkilöihin ei lasketa mukaan koulutusta tai ohjausta antavaa opettajaa, konsulttia tms. henkilöä eikä hankkeen vetäjää tai hankepäällikköä. Osallistujiin ei myöskään lasketa esimerkiksi hankkeen info- tai tiedotustilaisuuksiin, tulosten levittämisseminaareihin tai muihin vastaaviin kertaluonteisiin tilaisuuksiin osallistuneita henkilöitä. </a:t>
            </a:r>
          </a:p>
          <a:p>
            <a:endParaRPr lang="fi-FI">
              <a:ea typeface="Tahoma"/>
              <a:cs typeface="Tahoma"/>
            </a:endParaRPr>
          </a:p>
        </p:txBody>
      </p:sp>
    </p:spTree>
    <p:extLst>
      <p:ext uri="{BB962C8B-B14F-4D97-AF65-F5344CB8AC3E}">
        <p14:creationId xmlns:p14="http://schemas.microsoft.com/office/powerpoint/2010/main" val="266332307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BEBB007-EBD2-EE23-B83E-98028B819F2B}"/>
              </a:ext>
            </a:extLst>
          </p:cNvPr>
          <p:cNvSpPr>
            <a:spLocks noGrp="1"/>
          </p:cNvSpPr>
          <p:nvPr>
            <p:ph type="title"/>
          </p:nvPr>
        </p:nvSpPr>
        <p:spPr>
          <a:xfrm>
            <a:off x="838200" y="214204"/>
            <a:ext cx="10515600" cy="764966"/>
          </a:xfrm>
        </p:spPr>
        <p:txBody>
          <a:bodyPr/>
          <a:lstStyle/>
          <a:p>
            <a:r>
              <a:rPr lang="fi-FI">
                <a:ea typeface="Tahoma"/>
                <a:cs typeface="Tahoma"/>
              </a:rPr>
              <a:t>Henkilöosallistujaseuranta (1/2)</a:t>
            </a:r>
            <a:endParaRPr lang="fi-FI"/>
          </a:p>
        </p:txBody>
      </p:sp>
      <p:sp>
        <p:nvSpPr>
          <p:cNvPr id="3" name="Sisällön paikkamerkki 2">
            <a:extLst>
              <a:ext uri="{FF2B5EF4-FFF2-40B4-BE49-F238E27FC236}">
                <a16:creationId xmlns:a16="http://schemas.microsoft.com/office/drawing/2014/main" id="{AEA370A8-A997-C61C-36CB-A0229D9A34D6}"/>
              </a:ext>
            </a:extLst>
          </p:cNvPr>
          <p:cNvSpPr>
            <a:spLocks noGrp="1"/>
          </p:cNvSpPr>
          <p:nvPr>
            <p:ph idx="1"/>
          </p:nvPr>
        </p:nvSpPr>
        <p:spPr>
          <a:xfrm>
            <a:off x="838200" y="1402671"/>
            <a:ext cx="10515600" cy="4314547"/>
          </a:xfrm>
        </p:spPr>
        <p:txBody>
          <a:bodyPr vert="horz" lIns="0" tIns="0" rIns="0" bIns="0" rtlCol="0" anchor="t">
            <a:noAutofit/>
          </a:bodyPr>
          <a:lstStyle/>
          <a:p>
            <a:r>
              <a:rPr lang="fi-FI">
                <a:ea typeface="Tahoma"/>
                <a:cs typeface="Tahoma"/>
              </a:rPr>
              <a:t>Tuen saajan on kerättävä hankkeeseen osallistuvien henkilötiedot. </a:t>
            </a:r>
          </a:p>
          <a:p>
            <a:r>
              <a:rPr lang="fi-FI">
                <a:ea typeface="Tahoma"/>
                <a:cs typeface="Tahoma"/>
              </a:rPr>
              <a:t>Osallistuja ilmoittaa omat aloittamis- ja lopettamisvaiheen tietonsa kirjautumalla EURA 2021-järjestelmän osallistujaseurantaosioon. </a:t>
            </a:r>
          </a:p>
          <a:p>
            <a:r>
              <a:rPr lang="fi-FI">
                <a:ea typeface="Tahoma"/>
                <a:cs typeface="Tahoma"/>
              </a:rPr>
              <a:t>Henkilön on todennettava henkilöllisyytensä, mikä tapahtuu kirjautumisen yhteydessä suomi.fi-tunnistautumisen avulla. Mikäli tämä ei ole mahdollista, tuen saajan on tallennettava osallistujaa koskevat tiedot ja todennettava osallistujan henkilöllisyys ennen tietojen tallentamista.</a:t>
            </a:r>
          </a:p>
          <a:p>
            <a:pPr lvl="1"/>
            <a:r>
              <a:rPr lang="fi-FI" sz="1800">
                <a:ea typeface="Tahoma"/>
                <a:cs typeface="Tahoma"/>
              </a:rPr>
              <a:t>Osallistujatiedot ajetaan ristiin tilastokeskuksen tietokannan kanssa säännöllisesti. Mahdolliset numeerisesti oikeat henkilötunnukset, jotka eivät ole olemassa, nousevat tarkistuslistalle. </a:t>
            </a:r>
            <a:endParaRPr lang="fi-FI" sz="1800">
              <a:solidFill>
                <a:srgbClr val="FF0000"/>
              </a:solidFill>
              <a:ea typeface="Tahoma"/>
              <a:cs typeface="Tahoma"/>
            </a:endParaRPr>
          </a:p>
          <a:p>
            <a:r>
              <a:rPr lang="fi-FI">
                <a:ea typeface="Tahoma"/>
                <a:cs typeface="Tahoma"/>
              </a:rPr>
              <a:t>Henkilöosallistujan asiointipalvelu suomeksi, ruotsiksi ja englanniksi</a:t>
            </a:r>
          </a:p>
        </p:txBody>
      </p:sp>
    </p:spTree>
    <p:extLst>
      <p:ext uri="{BB962C8B-B14F-4D97-AF65-F5344CB8AC3E}">
        <p14:creationId xmlns:p14="http://schemas.microsoft.com/office/powerpoint/2010/main" val="58043956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2D1ED9B4-D011-C63A-240F-C2D1856EB70D}"/>
              </a:ext>
            </a:extLst>
          </p:cNvPr>
          <p:cNvSpPr>
            <a:spLocks noGrp="1"/>
          </p:cNvSpPr>
          <p:nvPr>
            <p:ph type="title"/>
          </p:nvPr>
        </p:nvSpPr>
        <p:spPr>
          <a:xfrm>
            <a:off x="838200" y="338774"/>
            <a:ext cx="10515600" cy="703020"/>
          </a:xfrm>
        </p:spPr>
        <p:txBody>
          <a:bodyPr/>
          <a:lstStyle/>
          <a:p>
            <a:r>
              <a:rPr lang="fi-FI">
                <a:ea typeface="Tahoma"/>
                <a:cs typeface="Tahoma"/>
              </a:rPr>
              <a:t>Henkilöosallistujaseuranta (2/2)</a:t>
            </a:r>
          </a:p>
        </p:txBody>
      </p:sp>
      <p:sp>
        <p:nvSpPr>
          <p:cNvPr id="3" name="Sisällön paikkamerkki 2">
            <a:extLst>
              <a:ext uri="{FF2B5EF4-FFF2-40B4-BE49-F238E27FC236}">
                <a16:creationId xmlns:a16="http://schemas.microsoft.com/office/drawing/2014/main" id="{4C071959-C5F9-D04C-0653-51182A4E0C5C}"/>
              </a:ext>
            </a:extLst>
          </p:cNvPr>
          <p:cNvSpPr>
            <a:spLocks noGrp="1"/>
          </p:cNvSpPr>
          <p:nvPr>
            <p:ph idx="1"/>
          </p:nvPr>
        </p:nvSpPr>
        <p:spPr>
          <a:xfrm>
            <a:off x="838200" y="1509205"/>
            <a:ext cx="10515600" cy="4022916"/>
          </a:xfrm>
        </p:spPr>
        <p:txBody>
          <a:bodyPr vert="horz" lIns="0" tIns="0" rIns="0" bIns="0" rtlCol="0" anchor="t">
            <a:noAutofit/>
          </a:bodyPr>
          <a:lstStyle/>
          <a:p>
            <a:r>
              <a:rPr lang="fi-FI">
                <a:ea typeface="Tahoma"/>
                <a:cs typeface="Tahoma"/>
              </a:rPr>
              <a:t>Hankkeen osallistujatiedot poistetaan viimeistään 5 vuoden kuluttua ohjelman sulkemisesta, ellei esim. vireillä ole oikeudenkäynti, hankkeessa epäillä petosta taikka lakisääteinen tarkastus tai muu tehtävä on kesken.</a:t>
            </a:r>
          </a:p>
          <a:p>
            <a:r>
              <a:rPr lang="fi-FI">
                <a:ea typeface="Tahoma"/>
                <a:cs typeface="Tahoma"/>
              </a:rPr>
              <a:t>Osallistujilta pyydetään palaute lopetusilmoituksen täyttämisen jälkeen, palautteeseen yhdistetään hankekoodi (suunnitteilla).</a:t>
            </a:r>
          </a:p>
          <a:p>
            <a:endParaRPr lang="fi-FI">
              <a:ea typeface="Tahoma"/>
              <a:cs typeface="Tahoma"/>
            </a:endParaRPr>
          </a:p>
        </p:txBody>
      </p:sp>
    </p:spTree>
    <p:extLst>
      <p:ext uri="{BB962C8B-B14F-4D97-AF65-F5344CB8AC3E}">
        <p14:creationId xmlns:p14="http://schemas.microsoft.com/office/powerpoint/2010/main" val="138976725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8DB6AC0-C333-F833-DEB8-293F7DBA6224}"/>
              </a:ext>
            </a:extLst>
          </p:cNvPr>
          <p:cNvSpPr>
            <a:spLocks noGrp="1"/>
          </p:cNvSpPr>
          <p:nvPr>
            <p:ph type="title"/>
          </p:nvPr>
        </p:nvSpPr>
        <p:spPr>
          <a:xfrm>
            <a:off x="838200" y="365125"/>
            <a:ext cx="10515600" cy="1639024"/>
          </a:xfrm>
        </p:spPr>
        <p:txBody>
          <a:bodyPr/>
          <a:lstStyle/>
          <a:p>
            <a:r>
              <a:rPr lang="fi-FI">
                <a:ea typeface="Tahoma"/>
                <a:cs typeface="Tahoma"/>
              </a:rPr>
              <a:t>Osallistujaseuranta </a:t>
            </a:r>
            <a:br>
              <a:rPr lang="fi-FI">
                <a:ea typeface="Tahoma"/>
                <a:cs typeface="Tahoma"/>
              </a:rPr>
            </a:br>
            <a:r>
              <a:rPr lang="fi-FI">
                <a:ea typeface="Tahoma"/>
                <a:cs typeface="Tahoma"/>
              </a:rPr>
              <a:t>EURA 2021-järjestelmässä (alustava) </a:t>
            </a:r>
          </a:p>
          <a:p>
            <a:endParaRPr lang="fi-FI">
              <a:ea typeface="Tahoma"/>
              <a:cs typeface="Tahoma"/>
            </a:endParaRPr>
          </a:p>
        </p:txBody>
      </p:sp>
      <p:sp>
        <p:nvSpPr>
          <p:cNvPr id="3" name="Sisällön paikkamerkki 2">
            <a:extLst>
              <a:ext uri="{FF2B5EF4-FFF2-40B4-BE49-F238E27FC236}">
                <a16:creationId xmlns:a16="http://schemas.microsoft.com/office/drawing/2014/main" id="{0F9432FF-91DD-8E00-E23B-8AE53DADB385}"/>
              </a:ext>
            </a:extLst>
          </p:cNvPr>
          <p:cNvSpPr>
            <a:spLocks noGrp="1"/>
          </p:cNvSpPr>
          <p:nvPr>
            <p:ph idx="1"/>
          </p:nvPr>
        </p:nvSpPr>
        <p:spPr/>
        <p:txBody>
          <a:bodyPr/>
          <a:lstStyle/>
          <a:p>
            <a:endParaRPr lang="fi-FI"/>
          </a:p>
        </p:txBody>
      </p:sp>
      <p:pic>
        <p:nvPicPr>
          <p:cNvPr id="5" name="Picture 2" descr="suomi.fi &#10;• Henkilötunnus &#10;• Ikä &#10;• Sukupuoli &#10;. Nimet &#10;• Tieto turvakiellosta &#10;Ilmoittaa &#10;• Hankekoodi &#10;• Yhteystiedot &#10;• Korkein suoritettu tutkinto &#10;• Hankkeessa suoritettu tutkinto tai muu &#10;ammattipätevyys &#10;• Tieto siitä, onko henkilö työtön, &#10;pitkäaikaistyötön vai työssä, työllistyykö &#10;hän yrittäjänä tai ammatinharjoittajana, &#10;onko hän koulutuksessa, onko hän &#10;ryhtynyt työnhakuun vai onko hän &#10;työelämän ulkopuolella &#10;• Päivämäärät joina henkilö on aloittanut &#10;ja lopettanut 'hankkeessa. ">
            <a:extLst>
              <a:ext uri="{FF2B5EF4-FFF2-40B4-BE49-F238E27FC236}">
                <a16:creationId xmlns:a16="http://schemas.microsoft.com/office/drawing/2014/main" id="{5E303533-5A5E-C041-E22C-88C3272FC19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200" y="1716283"/>
            <a:ext cx="10523391" cy="38158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13921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FD26C431-C7B8-2E55-58EB-A619941339E2}"/>
              </a:ext>
            </a:extLst>
          </p:cNvPr>
          <p:cNvSpPr>
            <a:spLocks noGrp="1"/>
          </p:cNvSpPr>
          <p:nvPr>
            <p:ph type="title"/>
          </p:nvPr>
        </p:nvSpPr>
        <p:spPr>
          <a:xfrm>
            <a:off x="645549" y="3121772"/>
            <a:ext cx="10708251" cy="683028"/>
          </a:xfrm>
        </p:spPr>
        <p:txBody>
          <a:bodyPr/>
          <a:lstStyle/>
          <a:p>
            <a:r>
              <a:rPr lang="fi-FI" b="1">
                <a:solidFill>
                  <a:schemeClr val="tx2"/>
                </a:solidFill>
                <a:ea typeface="Tahoma"/>
                <a:cs typeface="Tahoma"/>
              </a:rPr>
              <a:t>Perustiedot päätöksestä</a:t>
            </a:r>
          </a:p>
        </p:txBody>
      </p:sp>
    </p:spTree>
    <p:extLst>
      <p:ext uri="{BB962C8B-B14F-4D97-AF65-F5344CB8AC3E}">
        <p14:creationId xmlns:p14="http://schemas.microsoft.com/office/powerpoint/2010/main" val="285026528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9709C649-21D9-8D38-53A7-4916D50FF791}"/>
              </a:ext>
            </a:extLst>
          </p:cNvPr>
          <p:cNvSpPr>
            <a:spLocks noGrp="1"/>
          </p:cNvSpPr>
          <p:nvPr>
            <p:ph type="title"/>
          </p:nvPr>
        </p:nvSpPr>
        <p:spPr>
          <a:xfrm>
            <a:off x="838200" y="701336"/>
            <a:ext cx="10515600" cy="1033872"/>
          </a:xfrm>
        </p:spPr>
        <p:txBody>
          <a:bodyPr/>
          <a:lstStyle/>
          <a:p>
            <a:r>
              <a:rPr lang="fi-FI">
                <a:ea typeface="Tahoma"/>
                <a:cs typeface="Tahoma"/>
              </a:rPr>
              <a:t>Henkilötietojen suoja</a:t>
            </a:r>
          </a:p>
          <a:p>
            <a:endParaRPr lang="fi-FI">
              <a:ea typeface="Tahoma"/>
              <a:cs typeface="Tahoma"/>
            </a:endParaRPr>
          </a:p>
        </p:txBody>
      </p:sp>
      <p:sp>
        <p:nvSpPr>
          <p:cNvPr id="3" name="Sisällön paikkamerkki 2">
            <a:extLst>
              <a:ext uri="{FF2B5EF4-FFF2-40B4-BE49-F238E27FC236}">
                <a16:creationId xmlns:a16="http://schemas.microsoft.com/office/drawing/2014/main" id="{3329292B-6EC9-AB4C-B16E-AEF8A16BFD87}"/>
              </a:ext>
            </a:extLst>
          </p:cNvPr>
          <p:cNvSpPr>
            <a:spLocks noGrp="1"/>
          </p:cNvSpPr>
          <p:nvPr>
            <p:ph idx="1"/>
          </p:nvPr>
        </p:nvSpPr>
        <p:spPr>
          <a:xfrm>
            <a:off x="838200" y="1735208"/>
            <a:ext cx="10515600" cy="2497007"/>
          </a:xfrm>
        </p:spPr>
        <p:txBody>
          <a:bodyPr vert="horz" lIns="0" tIns="0" rIns="0" bIns="0" rtlCol="0" anchor="t">
            <a:noAutofit/>
          </a:bodyPr>
          <a:lstStyle/>
          <a:p>
            <a:r>
              <a:rPr lang="fi-FI">
                <a:ea typeface="Tahoma"/>
                <a:cs typeface="Tahoma"/>
              </a:rPr>
              <a:t>Tuen saajan on huolehdittava henkilötietojen suojasta.</a:t>
            </a:r>
          </a:p>
          <a:p>
            <a:r>
              <a:rPr lang="fi-FI">
                <a:ea typeface="Tahoma"/>
                <a:cs typeface="Tahoma"/>
              </a:rPr>
              <a:t>Tuen saaja vastaa siitä, että hankkeessa henkilötietoja käsittelevillä on riittävä osaaminen tietosuojasta ja tietoturvasta. </a:t>
            </a:r>
          </a:p>
          <a:p>
            <a:r>
              <a:rPr lang="fi-FI">
                <a:ea typeface="Tahoma"/>
                <a:cs typeface="Tahoma"/>
              </a:rPr>
              <a:t>Tuen saaja vastaa myös siitä, että henkilötietoja käsitellään asianmukaisesti tietosuoja ja tietoturva toteutuen. </a:t>
            </a:r>
          </a:p>
          <a:p>
            <a:endParaRPr lang="fi-FI">
              <a:ea typeface="Tahoma"/>
              <a:cs typeface="Tahoma"/>
            </a:endParaRPr>
          </a:p>
        </p:txBody>
      </p:sp>
    </p:spTree>
    <p:extLst>
      <p:ext uri="{BB962C8B-B14F-4D97-AF65-F5344CB8AC3E}">
        <p14:creationId xmlns:p14="http://schemas.microsoft.com/office/powerpoint/2010/main" val="250316643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5C8A807-8391-0F4D-2696-084BBA38A677}"/>
              </a:ext>
            </a:extLst>
          </p:cNvPr>
          <p:cNvSpPr>
            <a:spLocks noGrp="1"/>
          </p:cNvSpPr>
          <p:nvPr>
            <p:ph type="title"/>
          </p:nvPr>
        </p:nvSpPr>
        <p:spPr>
          <a:xfrm>
            <a:off x="838200" y="365125"/>
            <a:ext cx="10515600" cy="1090813"/>
          </a:xfrm>
        </p:spPr>
        <p:txBody>
          <a:bodyPr/>
          <a:lstStyle/>
          <a:p>
            <a:r>
              <a:rPr lang="fi-FI">
                <a:ea typeface="Tahoma"/>
                <a:cs typeface="Tahoma"/>
              </a:rPr>
              <a:t>Osallistuvat yritykset</a:t>
            </a:r>
          </a:p>
          <a:p>
            <a:endParaRPr lang="fi-FI">
              <a:ea typeface="Tahoma"/>
              <a:cs typeface="Tahoma"/>
            </a:endParaRPr>
          </a:p>
        </p:txBody>
      </p:sp>
      <p:sp>
        <p:nvSpPr>
          <p:cNvPr id="3" name="Sisällön paikkamerkki 2">
            <a:extLst>
              <a:ext uri="{FF2B5EF4-FFF2-40B4-BE49-F238E27FC236}">
                <a16:creationId xmlns:a16="http://schemas.microsoft.com/office/drawing/2014/main" id="{09C92383-4A6F-D795-9D59-331C6DB74F2F}"/>
              </a:ext>
            </a:extLst>
          </p:cNvPr>
          <p:cNvSpPr>
            <a:spLocks noGrp="1"/>
          </p:cNvSpPr>
          <p:nvPr>
            <p:ph idx="1"/>
          </p:nvPr>
        </p:nvSpPr>
        <p:spPr>
          <a:xfrm>
            <a:off x="838200" y="1316827"/>
            <a:ext cx="10515600" cy="4400392"/>
          </a:xfrm>
        </p:spPr>
        <p:txBody>
          <a:bodyPr vert="horz" lIns="0" tIns="0" rIns="0" bIns="0" rtlCol="0" anchor="t">
            <a:noAutofit/>
          </a:bodyPr>
          <a:lstStyle/>
          <a:p>
            <a:r>
              <a:rPr lang="fi-FI" sz="2000">
                <a:ea typeface="Tahoma"/>
                <a:cs typeface="Tahoma"/>
              </a:rPr>
              <a:t>Hankkeeseen osallistuvalla yrityksellä tarkoitetaan yritystä, joka osallistuu konkreettisella tavalla hankkeen toimintaan (esim. henkilöstö osallistuu hankkeessa järjestettävään koulutukseen tai yritys on mukana hankkeessa kehitettävän menetelmän, palvelun tai tuotteen tms. kehittämistyössä tai yritys osallistuu hankkeen rahoittamiseen).</a:t>
            </a:r>
          </a:p>
          <a:p>
            <a:r>
              <a:rPr lang="fi-FI" sz="2000">
                <a:ea typeface="Tahoma"/>
                <a:cs typeface="Tahoma"/>
              </a:rPr>
              <a:t>Yksi yritys lasketaan vain kerran hankkeeseen osallistuneeksi, vaikka se osallistuisikin toisistaan erillisiin toimenpiteisiin hankkeessa. </a:t>
            </a:r>
          </a:p>
          <a:p>
            <a:r>
              <a:rPr lang="fi-FI" sz="2000">
                <a:ea typeface="Tahoma"/>
                <a:cs typeface="Tahoma"/>
              </a:rPr>
              <a:t>Yritystä ei lasketa mukaan, mikäli se itse on tuen saaja, mikäli se ainoastaan myy palveluja tai tuotteita hankkeelle tai saa pelkästään informaatiota hankkeelta. Yritystä ei myöskään lasketa hankkeeseen osallistuneeksi, jos sen yksittäinen työntekijä osallistuu hankkeen koulutukseen pelkästään henkilön oman ammatillisen kehittymisen näkökulmasta. </a:t>
            </a:r>
          </a:p>
          <a:p>
            <a:r>
              <a:rPr lang="fi-FI" sz="2000">
                <a:ea typeface="Tahoma"/>
                <a:cs typeface="Tahoma"/>
              </a:rPr>
              <a:t>Hankkeen on ilmoitettava osallistuvien yritysten tunnistetiedot (nimi, y-tunnus, yritysluokka) seurantaraportilla seurantakausittain. </a:t>
            </a:r>
          </a:p>
          <a:p>
            <a:endParaRPr lang="fi-FI">
              <a:ea typeface="Tahoma"/>
              <a:cs typeface="Tahoma"/>
            </a:endParaRPr>
          </a:p>
        </p:txBody>
      </p:sp>
    </p:spTree>
    <p:extLst>
      <p:ext uri="{BB962C8B-B14F-4D97-AF65-F5344CB8AC3E}">
        <p14:creationId xmlns:p14="http://schemas.microsoft.com/office/powerpoint/2010/main" val="106897731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A6B252C-D10D-86A3-288D-47A07632BC7F}"/>
              </a:ext>
            </a:extLst>
          </p:cNvPr>
          <p:cNvSpPr>
            <a:spLocks noGrp="1"/>
          </p:cNvSpPr>
          <p:nvPr>
            <p:ph type="title"/>
          </p:nvPr>
        </p:nvSpPr>
        <p:spPr>
          <a:xfrm>
            <a:off x="838200" y="365126"/>
            <a:ext cx="10515600" cy="1108568"/>
          </a:xfrm>
        </p:spPr>
        <p:txBody>
          <a:bodyPr/>
          <a:lstStyle/>
          <a:p>
            <a:r>
              <a:rPr lang="fi-FI">
                <a:ea typeface="Tahoma"/>
                <a:cs typeface="Tahoma"/>
              </a:rPr>
              <a:t>Julkisen palvelun laatu</a:t>
            </a:r>
          </a:p>
          <a:p>
            <a:endParaRPr lang="fi-FI">
              <a:ea typeface="Tahoma"/>
              <a:cs typeface="Tahoma"/>
            </a:endParaRPr>
          </a:p>
        </p:txBody>
      </p:sp>
      <p:sp>
        <p:nvSpPr>
          <p:cNvPr id="3" name="Sisällön paikkamerkki 2">
            <a:extLst>
              <a:ext uri="{FF2B5EF4-FFF2-40B4-BE49-F238E27FC236}">
                <a16:creationId xmlns:a16="http://schemas.microsoft.com/office/drawing/2014/main" id="{B1079EA0-BF81-B3B7-1445-4900A67AEF60}"/>
              </a:ext>
            </a:extLst>
          </p:cNvPr>
          <p:cNvSpPr>
            <a:spLocks noGrp="1"/>
          </p:cNvSpPr>
          <p:nvPr>
            <p:ph idx="1"/>
          </p:nvPr>
        </p:nvSpPr>
        <p:spPr>
          <a:xfrm>
            <a:off x="838200" y="1242173"/>
            <a:ext cx="10515600" cy="4599334"/>
          </a:xfrm>
        </p:spPr>
        <p:txBody>
          <a:bodyPr vert="horz" lIns="0" tIns="0" rIns="0" bIns="0" rtlCol="0" anchor="t">
            <a:noAutofit/>
          </a:bodyPr>
          <a:lstStyle/>
          <a:p>
            <a:r>
              <a:rPr lang="fi-FI" sz="2000">
                <a:ea typeface="Tahoma"/>
                <a:cs typeface="Tahoma"/>
              </a:rPr>
              <a:t>Koskee hankkeita, joiden keskeinen sisältö on julkisen palvelun kehittäminen.</a:t>
            </a:r>
            <a:endParaRPr lang="fi-FI"/>
          </a:p>
          <a:p>
            <a:r>
              <a:rPr lang="fi-FI" sz="2000">
                <a:ea typeface="Tahoma"/>
                <a:cs typeface="Tahoma"/>
              </a:rPr>
              <a:t>Tuen saajan on kerättävä hankkeessa kehitettävän julkisen palvelun laatua koskeva palaute toimenpiteiden kohteena olevalta palvelua tuottavalta henkilöstöltä. Henkilöstön henkilötietoja ei kerätä. </a:t>
            </a:r>
            <a:endParaRPr lang="fi-FI"/>
          </a:p>
          <a:p>
            <a:r>
              <a:rPr lang="fi-FI" sz="2000">
                <a:ea typeface="Tahoma"/>
                <a:cs typeface="Tahoma"/>
              </a:rPr>
              <a:t>Laatupalaute on kerättävä kysymällä henkilöstöltä kysymys: </a:t>
            </a:r>
            <a:r>
              <a:rPr lang="fi-FI" sz="2000" b="1">
                <a:ea typeface="Tahoma"/>
                <a:cs typeface="Tahoma"/>
              </a:rPr>
              <a:t>Miten mielestäsi asiakkaillenne tarjottavat palvelut ovat kehittyneet sinä aikana, kun niitä on kehitetty ESR-hankkeen toimenpitein?</a:t>
            </a:r>
          </a:p>
          <a:p>
            <a:r>
              <a:rPr lang="fi-FI" sz="2000">
                <a:ea typeface="Tahoma"/>
                <a:cs typeface="Tahoma"/>
              </a:rPr>
              <a:t>Vastaus kysymykseen on annettava kokonaislukuina asteikolla 1</a:t>
            </a:r>
            <a:r>
              <a:rPr lang="fi-FI" sz="1800">
                <a:effectLst/>
                <a:latin typeface="Calibri" panose="020F0502020204030204" pitchFamily="34" charset="0"/>
                <a:ea typeface="Calibri" panose="020F0502020204030204" pitchFamily="34" charset="0"/>
                <a:cs typeface="Times New Roman" panose="02020603050405020304" pitchFamily="18" charset="0"/>
              </a:rPr>
              <a:t>–</a:t>
            </a:r>
            <a:r>
              <a:rPr lang="fi-FI" sz="2000">
                <a:ea typeface="Tahoma"/>
                <a:cs typeface="Tahoma"/>
              </a:rPr>
              <a:t>6 eritellen, moniko henkilö antaa kunkin arvosanan: 1 ei lainkaan, 2 vähän, 3 kohtalaisesti, 4 melko hyvin, 5 hyvin, 6 erittäin hyvin. </a:t>
            </a:r>
          </a:p>
          <a:p>
            <a:r>
              <a:rPr lang="fi-FI" sz="2000">
                <a:ea typeface="Tahoma"/>
                <a:cs typeface="Tahoma"/>
              </a:rPr>
              <a:t>Tuen saajan on raportoitava palautekyselyn tulokset rahoittavalle viranomaiselle osana seurantaraporttia. Tuen saajan on säilytettävä kyselyn vastaukset muun hankemateriaalin osana rahoituspäätöksellä annetun määräajan mukaisesti.</a:t>
            </a:r>
          </a:p>
          <a:p>
            <a:endParaRPr lang="fi-FI">
              <a:ea typeface="Tahoma"/>
              <a:cs typeface="Tahoma"/>
            </a:endParaRPr>
          </a:p>
        </p:txBody>
      </p:sp>
    </p:spTree>
    <p:extLst>
      <p:ext uri="{BB962C8B-B14F-4D97-AF65-F5344CB8AC3E}">
        <p14:creationId xmlns:p14="http://schemas.microsoft.com/office/powerpoint/2010/main" val="112979639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A7DEC16-BE50-9E3B-763F-7E367A368D5C}"/>
              </a:ext>
            </a:extLst>
          </p:cNvPr>
          <p:cNvSpPr>
            <a:spLocks noGrp="1"/>
          </p:cNvSpPr>
          <p:nvPr>
            <p:ph type="title"/>
          </p:nvPr>
        </p:nvSpPr>
        <p:spPr>
          <a:xfrm>
            <a:off x="690372" y="3413125"/>
            <a:ext cx="10663428" cy="537351"/>
          </a:xfrm>
        </p:spPr>
        <p:txBody>
          <a:bodyPr/>
          <a:lstStyle/>
          <a:p>
            <a:r>
              <a:rPr lang="fi-FI" b="1">
                <a:solidFill>
                  <a:schemeClr val="tx2"/>
                </a:solidFill>
                <a:ea typeface="Tahoma"/>
                <a:cs typeface="Tahoma"/>
              </a:rPr>
              <a:t>Ohjausryhmä</a:t>
            </a:r>
          </a:p>
        </p:txBody>
      </p:sp>
    </p:spTree>
    <p:extLst>
      <p:ext uri="{BB962C8B-B14F-4D97-AF65-F5344CB8AC3E}">
        <p14:creationId xmlns:p14="http://schemas.microsoft.com/office/powerpoint/2010/main" val="221368875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1373120-64DB-5B74-6F18-242DA88ABC77}"/>
              </a:ext>
            </a:extLst>
          </p:cNvPr>
          <p:cNvSpPr>
            <a:spLocks noGrp="1"/>
          </p:cNvSpPr>
          <p:nvPr>
            <p:ph type="title"/>
          </p:nvPr>
        </p:nvSpPr>
        <p:spPr>
          <a:xfrm>
            <a:off x="838200" y="365125"/>
            <a:ext cx="10515600" cy="1197345"/>
          </a:xfrm>
        </p:spPr>
        <p:txBody>
          <a:bodyPr/>
          <a:lstStyle/>
          <a:p>
            <a:r>
              <a:rPr lang="fi-FI">
                <a:ea typeface="Tahoma"/>
                <a:cs typeface="Tahoma"/>
              </a:rPr>
              <a:t>Ohjausryhmä</a:t>
            </a:r>
          </a:p>
          <a:p>
            <a:endParaRPr lang="fi-FI">
              <a:ea typeface="Tahoma"/>
              <a:cs typeface="Tahoma"/>
            </a:endParaRPr>
          </a:p>
        </p:txBody>
      </p:sp>
      <p:sp>
        <p:nvSpPr>
          <p:cNvPr id="3" name="Sisällön paikkamerkki 2">
            <a:extLst>
              <a:ext uri="{FF2B5EF4-FFF2-40B4-BE49-F238E27FC236}">
                <a16:creationId xmlns:a16="http://schemas.microsoft.com/office/drawing/2014/main" id="{12A87177-6A6D-0F56-B452-7F8C7AFC639C}"/>
              </a:ext>
            </a:extLst>
          </p:cNvPr>
          <p:cNvSpPr>
            <a:spLocks noGrp="1"/>
          </p:cNvSpPr>
          <p:nvPr>
            <p:ph idx="1"/>
          </p:nvPr>
        </p:nvSpPr>
        <p:spPr>
          <a:xfrm>
            <a:off x="838200" y="1376643"/>
            <a:ext cx="10515600" cy="4155477"/>
          </a:xfrm>
        </p:spPr>
        <p:txBody>
          <a:bodyPr vert="horz" lIns="0" tIns="0" rIns="0" bIns="0" rtlCol="0" anchor="t">
            <a:noAutofit/>
          </a:bodyPr>
          <a:lstStyle/>
          <a:p>
            <a:r>
              <a:rPr lang="fi-FI">
                <a:ea typeface="Tahoma"/>
                <a:cs typeface="Tahoma"/>
              </a:rPr>
              <a:t>Tuen saajan on asetettava hankkeen ohjausta ja seurantaa varten ohjausryhmä, jos näin rahoituspäätöksessä edellytetään.</a:t>
            </a:r>
          </a:p>
          <a:p>
            <a:r>
              <a:rPr lang="fi-FI">
                <a:ea typeface="Tahoma"/>
                <a:cs typeface="Tahoma"/>
              </a:rPr>
              <a:t>Ohjausryhmän jäsenten ja pysyvien asiantuntijoiden lukumäärän ja asiantuntemuksen on vastattava hankkeen kokoa ja luonnetta. </a:t>
            </a:r>
          </a:p>
          <a:p>
            <a:r>
              <a:rPr lang="fi-FI">
                <a:ea typeface="Tahoma"/>
                <a:cs typeface="Tahoma"/>
              </a:rPr>
              <a:t>Tuen saaja nimeää ohjausryhmän jäsenet ja pysyvät asiantuntijat lukuun ottamatta rahoittavan viranomaisen edustajaa. Rahoittava viranomainen nimeää edustajansa ohjausryhmään asiantuntijaksi.</a:t>
            </a:r>
          </a:p>
          <a:p>
            <a:r>
              <a:rPr lang="fi-FI"/>
              <a:t>Asettamispäätös (päätoteuttaja asettaa) rahoittajalle sähköpostilla, hakija arkistoi pöytäkirjat. </a:t>
            </a:r>
            <a:endParaRPr lang="fi-FI">
              <a:ea typeface="Tahoma"/>
              <a:cs typeface="Tahoma"/>
            </a:endParaRPr>
          </a:p>
          <a:p>
            <a:r>
              <a:rPr lang="fi-FI"/>
              <a:t>Ohjausryhmää voidaan täydentää myöhemmin. </a:t>
            </a:r>
            <a:r>
              <a:rPr lang="fi-FI">
                <a:ea typeface="Tahoma"/>
                <a:cs typeface="Tahoma"/>
              </a:rPr>
              <a:t> </a:t>
            </a:r>
          </a:p>
          <a:p>
            <a:endParaRPr lang="fi-FI">
              <a:ea typeface="Tahoma"/>
              <a:cs typeface="Tahoma"/>
            </a:endParaRPr>
          </a:p>
        </p:txBody>
      </p:sp>
    </p:spTree>
    <p:extLst>
      <p:ext uri="{BB962C8B-B14F-4D97-AF65-F5344CB8AC3E}">
        <p14:creationId xmlns:p14="http://schemas.microsoft.com/office/powerpoint/2010/main" val="26648594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6F2018C-A417-BD45-394B-EA132235EAD7}"/>
              </a:ext>
            </a:extLst>
          </p:cNvPr>
          <p:cNvSpPr>
            <a:spLocks noGrp="1"/>
          </p:cNvSpPr>
          <p:nvPr>
            <p:ph type="title"/>
          </p:nvPr>
        </p:nvSpPr>
        <p:spPr>
          <a:xfrm>
            <a:off x="838200" y="369628"/>
            <a:ext cx="10515600" cy="1067525"/>
          </a:xfrm>
        </p:spPr>
        <p:txBody>
          <a:bodyPr/>
          <a:lstStyle/>
          <a:p>
            <a:r>
              <a:rPr lang="fi-FI">
                <a:ea typeface="Tahoma"/>
                <a:cs typeface="Tahoma"/>
              </a:rPr>
              <a:t>Ohjausryhmän rooli</a:t>
            </a:r>
          </a:p>
          <a:p>
            <a:endParaRPr lang="fi-FI">
              <a:ea typeface="Tahoma"/>
              <a:cs typeface="Tahoma"/>
            </a:endParaRPr>
          </a:p>
        </p:txBody>
      </p:sp>
      <p:sp>
        <p:nvSpPr>
          <p:cNvPr id="3" name="Sisällön paikkamerkki 2">
            <a:extLst>
              <a:ext uri="{FF2B5EF4-FFF2-40B4-BE49-F238E27FC236}">
                <a16:creationId xmlns:a16="http://schemas.microsoft.com/office/drawing/2014/main" id="{1F485C20-83B3-0F69-AA63-426531F4BFAE}"/>
              </a:ext>
            </a:extLst>
          </p:cNvPr>
          <p:cNvSpPr>
            <a:spLocks noGrp="1"/>
          </p:cNvSpPr>
          <p:nvPr>
            <p:ph idx="1"/>
          </p:nvPr>
        </p:nvSpPr>
        <p:spPr>
          <a:xfrm>
            <a:off x="838200" y="1197349"/>
            <a:ext cx="10515600" cy="4493237"/>
          </a:xfrm>
        </p:spPr>
        <p:txBody>
          <a:bodyPr vert="horz" lIns="0" tIns="0" rIns="0" bIns="0" rtlCol="0" anchor="t">
            <a:noAutofit/>
          </a:bodyPr>
          <a:lstStyle/>
          <a:p>
            <a:r>
              <a:rPr lang="fi-FI">
                <a:ea typeface="Tahoma"/>
                <a:cs typeface="Tahoma"/>
              </a:rPr>
              <a:t>Ohjausryhmän tehtävänä on:</a:t>
            </a:r>
          </a:p>
          <a:p>
            <a:pPr lvl="1"/>
            <a:r>
              <a:rPr lang="fi-FI" sz="2400">
                <a:ea typeface="Tahoma"/>
                <a:cs typeface="Tahoma"/>
              </a:rPr>
              <a:t>ohjata ja seurata hankesuunnitelman noudattamista ja toteuttamista</a:t>
            </a:r>
          </a:p>
          <a:p>
            <a:pPr lvl="1"/>
            <a:r>
              <a:rPr lang="fi-FI" sz="2400">
                <a:ea typeface="Tahoma"/>
                <a:cs typeface="Tahoma"/>
              </a:rPr>
              <a:t>seurata hankkeen rahoituksen ja kustannusten toteutumista</a:t>
            </a:r>
          </a:p>
          <a:p>
            <a:pPr lvl="1"/>
            <a:r>
              <a:rPr lang="fi-FI" sz="2400">
                <a:ea typeface="Tahoma"/>
                <a:cs typeface="Tahoma"/>
              </a:rPr>
              <a:t>käsitellä hankkeen toteuttamista, sisältöä ja rahoitusta koskevat muutostarpeet (ennen muutoshakemuksen toimittamista rahoittajalle)</a:t>
            </a:r>
          </a:p>
          <a:p>
            <a:r>
              <a:rPr lang="fi-FI">
                <a:ea typeface="Tahoma"/>
                <a:cs typeface="Tahoma"/>
              </a:rPr>
              <a:t>Ohjausryhmä ei ole vastuussa hankkeen toteuttamisesta, vaan vastuu on yksinomaan tuen saajalla. Ohjausryhmällä ei ole toimivaltaa tehdä rahoittavalle viranomaiselle kuuluvia päätöksiä. </a:t>
            </a:r>
          </a:p>
          <a:p>
            <a:r>
              <a:rPr lang="fi-FI">
                <a:ea typeface="Tahoma"/>
                <a:cs typeface="Tahoma"/>
              </a:rPr>
              <a:t>Ohjausryhmän työssä on noudatettava hyvää hallintotapaa ja kokouskäytäntöjä sekä hallinnon yleisiä menettelyperiaatteita esimerkiksi esteellisyydestä. </a:t>
            </a:r>
          </a:p>
          <a:p>
            <a:endParaRPr lang="fi-FI">
              <a:ea typeface="Tahoma"/>
              <a:cs typeface="Tahoma"/>
            </a:endParaRPr>
          </a:p>
        </p:txBody>
      </p:sp>
    </p:spTree>
    <p:extLst>
      <p:ext uri="{BB962C8B-B14F-4D97-AF65-F5344CB8AC3E}">
        <p14:creationId xmlns:p14="http://schemas.microsoft.com/office/powerpoint/2010/main" val="229853248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A7DEC16-BE50-9E3B-763F-7E367A368D5C}"/>
              </a:ext>
            </a:extLst>
          </p:cNvPr>
          <p:cNvSpPr>
            <a:spLocks noGrp="1"/>
          </p:cNvSpPr>
          <p:nvPr>
            <p:ph type="title"/>
          </p:nvPr>
        </p:nvSpPr>
        <p:spPr>
          <a:xfrm>
            <a:off x="690372" y="3413125"/>
            <a:ext cx="10663428" cy="537351"/>
          </a:xfrm>
        </p:spPr>
        <p:txBody>
          <a:bodyPr/>
          <a:lstStyle/>
          <a:p>
            <a:r>
              <a:rPr lang="fi-FI" b="1">
                <a:solidFill>
                  <a:schemeClr val="tx2"/>
                </a:solidFill>
                <a:ea typeface="Tahoma"/>
                <a:cs typeface="Tahoma"/>
              </a:rPr>
              <a:t>Aineiston säilytys</a:t>
            </a:r>
          </a:p>
        </p:txBody>
      </p:sp>
    </p:spTree>
    <p:extLst>
      <p:ext uri="{BB962C8B-B14F-4D97-AF65-F5344CB8AC3E}">
        <p14:creationId xmlns:p14="http://schemas.microsoft.com/office/powerpoint/2010/main" val="306220876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6858C52-50DF-F3D4-6163-AA28D3B9A8BC}"/>
              </a:ext>
            </a:extLst>
          </p:cNvPr>
          <p:cNvSpPr>
            <a:spLocks noGrp="1"/>
          </p:cNvSpPr>
          <p:nvPr>
            <p:ph type="title"/>
          </p:nvPr>
        </p:nvSpPr>
        <p:spPr>
          <a:xfrm>
            <a:off x="838200" y="365125"/>
            <a:ext cx="10515600" cy="682839"/>
          </a:xfrm>
        </p:spPr>
        <p:txBody>
          <a:bodyPr/>
          <a:lstStyle/>
          <a:p>
            <a:r>
              <a:rPr lang="fi-FI" sz="3600"/>
              <a:t>Hankkeen aineiston säilytys  (1/2)</a:t>
            </a:r>
          </a:p>
        </p:txBody>
      </p:sp>
      <p:sp>
        <p:nvSpPr>
          <p:cNvPr id="3" name="Sisällön paikkamerkki 2">
            <a:extLst>
              <a:ext uri="{FF2B5EF4-FFF2-40B4-BE49-F238E27FC236}">
                <a16:creationId xmlns:a16="http://schemas.microsoft.com/office/drawing/2014/main" id="{A00BD2B2-0B58-82AF-1317-08C1DA542DCC}"/>
              </a:ext>
            </a:extLst>
          </p:cNvPr>
          <p:cNvSpPr>
            <a:spLocks noGrp="1"/>
          </p:cNvSpPr>
          <p:nvPr>
            <p:ph idx="1"/>
          </p:nvPr>
        </p:nvSpPr>
        <p:spPr>
          <a:xfrm>
            <a:off x="838200" y="1379630"/>
            <a:ext cx="10515600" cy="4330044"/>
          </a:xfrm>
        </p:spPr>
        <p:txBody>
          <a:bodyPr/>
          <a:lstStyle/>
          <a:p>
            <a:r>
              <a:rPr lang="fi-FI"/>
              <a:t>Tuen saaja on velvollinen säilyttämään hankkeeseen liittyvän kirjanpitoaineiston ja muun hankkeen tuottaman aineiston siten, että tuen käytön valvonta on mahdollista.</a:t>
            </a:r>
          </a:p>
          <a:p>
            <a:r>
              <a:rPr lang="fi-FI"/>
              <a:t>Hankkeen kirjanpitoaineiston säilyttämisessä sovelletaan kirjanpitolain (1336/1997) 2 luvun 9 ja 10 §.</a:t>
            </a:r>
          </a:p>
          <a:p>
            <a:r>
              <a:rPr lang="fi-FI"/>
              <a:t>Tuen saajan on säilytettävä kaikki nimitiedot sisältävät tehtävänkuvaukset. Tehtävänkuvauksia ei saa hävittää eikä korvata!</a:t>
            </a:r>
          </a:p>
          <a:p>
            <a:r>
              <a:rPr lang="fi-FI"/>
              <a:t>Palkkakustannusten yksikkökustannusmallia soveltavassa hankkeessa tuen saajan on säilytettävä itsellään kaikki bruttotyövoimakustannusten määrittämisessä käytetty todentava aineisto.</a:t>
            </a:r>
          </a:p>
          <a:p>
            <a:endParaRPr lang="fi-FI"/>
          </a:p>
          <a:p>
            <a:endParaRPr lang="fi-FI"/>
          </a:p>
          <a:p>
            <a:endParaRPr lang="fi-FI"/>
          </a:p>
        </p:txBody>
      </p:sp>
    </p:spTree>
    <p:extLst>
      <p:ext uri="{BB962C8B-B14F-4D97-AF65-F5344CB8AC3E}">
        <p14:creationId xmlns:p14="http://schemas.microsoft.com/office/powerpoint/2010/main" val="59570731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408BBC4-E95B-4B48-CAEC-BDAEB919328D}"/>
              </a:ext>
            </a:extLst>
          </p:cNvPr>
          <p:cNvSpPr>
            <a:spLocks noGrp="1"/>
          </p:cNvSpPr>
          <p:nvPr>
            <p:ph type="title"/>
          </p:nvPr>
        </p:nvSpPr>
        <p:spPr>
          <a:xfrm>
            <a:off x="838200" y="365126"/>
            <a:ext cx="10515600" cy="734210"/>
          </a:xfrm>
        </p:spPr>
        <p:txBody>
          <a:bodyPr/>
          <a:lstStyle/>
          <a:p>
            <a:r>
              <a:rPr lang="fi-FI" sz="3600"/>
              <a:t>Hankkeen aineiston säilytys  (2/2)</a:t>
            </a:r>
          </a:p>
        </p:txBody>
      </p:sp>
      <p:sp>
        <p:nvSpPr>
          <p:cNvPr id="3" name="Sisällön paikkamerkki 2">
            <a:extLst>
              <a:ext uri="{FF2B5EF4-FFF2-40B4-BE49-F238E27FC236}">
                <a16:creationId xmlns:a16="http://schemas.microsoft.com/office/drawing/2014/main" id="{971EE827-0564-E9C3-5228-ECB17F60006A}"/>
              </a:ext>
            </a:extLst>
          </p:cNvPr>
          <p:cNvSpPr>
            <a:spLocks noGrp="1"/>
          </p:cNvSpPr>
          <p:nvPr>
            <p:ph idx="1"/>
          </p:nvPr>
        </p:nvSpPr>
        <p:spPr>
          <a:xfrm>
            <a:off x="838200" y="1467410"/>
            <a:ext cx="10515600" cy="4206754"/>
          </a:xfrm>
        </p:spPr>
        <p:txBody>
          <a:bodyPr vert="horz" lIns="0" tIns="0" rIns="0" bIns="0" rtlCol="0" anchor="t">
            <a:noAutofit/>
          </a:bodyPr>
          <a:lstStyle/>
          <a:p>
            <a:r>
              <a:rPr lang="fi-FI">
                <a:ea typeface="Tahoma"/>
                <a:cs typeface="Tahoma"/>
              </a:rPr>
              <a:t>Tuen saajan on säilytettävä kirjanpitoaineisto sekä muu hankkeen tuottama aineisto vähintään viiden vuoden ajan viimeisen maksuerän maksamisen jälkeen (esim. viimeinen maksuerä on maksettu 31.10.2024 </a:t>
            </a:r>
            <a:r>
              <a:rPr lang="fi-FI">
                <a:ea typeface="Tahoma"/>
                <a:cs typeface="Tahoma"/>
                <a:sym typeface="Wingdings" panose="05000000000000000000" pitchFamily="2" charset="2"/>
              </a:rPr>
              <a:t></a:t>
            </a:r>
            <a:r>
              <a:rPr lang="fi-FI">
                <a:ea typeface="Tahoma"/>
                <a:cs typeface="Tahoma"/>
              </a:rPr>
              <a:t> säilytys 31.12.2029 saakka).</a:t>
            </a:r>
            <a:endParaRPr lang="fi-FI"/>
          </a:p>
          <a:p>
            <a:r>
              <a:rPr lang="fi-FI">
                <a:ea typeface="Tahoma"/>
                <a:cs typeface="Tahoma"/>
              </a:rPr>
              <a:t>Kansallisessa lainsäädännössä taikka vähämerkityksistä tai valtiontukea koskevassa Euroopan unionin lainsäädännössä voidaan edellyttää pidempää säilytysaikaa.</a:t>
            </a:r>
            <a:endParaRPr lang="fi-FI"/>
          </a:p>
          <a:p>
            <a:r>
              <a:rPr lang="fi-FI">
                <a:ea typeface="Tahoma"/>
                <a:cs typeface="Tahoma"/>
              </a:rPr>
              <a:t>Rahoittava viranomainen voi jatkaa hankkeen aineiston säilytysaikaa tuen saajalle annettavalla kirjallisella ilmoituksella.</a:t>
            </a:r>
          </a:p>
          <a:p>
            <a:endParaRPr lang="fi-FI" sz="2000">
              <a:ea typeface="Tahoma"/>
              <a:cs typeface="Tahoma"/>
            </a:endParaRPr>
          </a:p>
        </p:txBody>
      </p:sp>
    </p:spTree>
    <p:extLst>
      <p:ext uri="{BB962C8B-B14F-4D97-AF65-F5344CB8AC3E}">
        <p14:creationId xmlns:p14="http://schemas.microsoft.com/office/powerpoint/2010/main" val="42365347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9CABDE6-99C4-E872-1820-30BBF2F20236}"/>
              </a:ext>
            </a:extLst>
          </p:cNvPr>
          <p:cNvSpPr>
            <a:spLocks noGrp="1"/>
          </p:cNvSpPr>
          <p:nvPr>
            <p:ph type="title"/>
          </p:nvPr>
        </p:nvSpPr>
        <p:spPr>
          <a:xfrm>
            <a:off x="690372" y="2740772"/>
            <a:ext cx="10663428" cy="1467440"/>
          </a:xfrm>
        </p:spPr>
        <p:txBody>
          <a:bodyPr/>
          <a:lstStyle/>
          <a:p>
            <a:r>
              <a:rPr lang="fi-FI" b="1">
                <a:solidFill>
                  <a:schemeClr val="tx2"/>
                </a:solidFill>
                <a:ea typeface="Tahoma"/>
                <a:cs typeface="Tahoma"/>
              </a:rPr>
              <a:t>Hankkeen kustannusmalli</a:t>
            </a:r>
          </a:p>
        </p:txBody>
      </p:sp>
    </p:spTree>
    <p:extLst>
      <p:ext uri="{BB962C8B-B14F-4D97-AF65-F5344CB8AC3E}">
        <p14:creationId xmlns:p14="http://schemas.microsoft.com/office/powerpoint/2010/main" val="27789282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886826-178C-44FE-89E3-4B6046874DC9}"/>
              </a:ext>
            </a:extLst>
          </p:cNvPr>
          <p:cNvSpPr>
            <a:spLocks noGrp="1"/>
          </p:cNvSpPr>
          <p:nvPr>
            <p:ph type="title"/>
          </p:nvPr>
        </p:nvSpPr>
        <p:spPr>
          <a:xfrm>
            <a:off x="838200" y="365125"/>
            <a:ext cx="10515600" cy="785581"/>
          </a:xfrm>
        </p:spPr>
        <p:txBody>
          <a:bodyPr/>
          <a:lstStyle/>
          <a:p>
            <a:r>
              <a:rPr lang="fi-FI" sz="3600"/>
              <a:t>Päätöksen juridinen luonne</a:t>
            </a:r>
          </a:p>
        </p:txBody>
      </p:sp>
      <p:sp>
        <p:nvSpPr>
          <p:cNvPr id="3" name="Content Placeholder 2">
            <a:extLst>
              <a:ext uri="{FF2B5EF4-FFF2-40B4-BE49-F238E27FC236}">
                <a16:creationId xmlns:a16="http://schemas.microsoft.com/office/drawing/2014/main" id="{84C7D55B-FF3E-40F4-912F-169BF04AFBF0}"/>
              </a:ext>
            </a:extLst>
          </p:cNvPr>
          <p:cNvSpPr>
            <a:spLocks noGrp="1"/>
          </p:cNvSpPr>
          <p:nvPr>
            <p:ph idx="1"/>
          </p:nvPr>
        </p:nvSpPr>
        <p:spPr>
          <a:xfrm>
            <a:off x="838200" y="1397285"/>
            <a:ext cx="9360000" cy="4134835"/>
          </a:xfrm>
        </p:spPr>
        <p:txBody>
          <a:bodyPr vert="horz" lIns="0" tIns="0" rIns="0" bIns="0" rtlCol="0" anchor="t">
            <a:noAutofit/>
          </a:bodyPr>
          <a:lstStyle/>
          <a:p>
            <a:r>
              <a:rPr lang="fi-FI"/>
              <a:t>Hankkeelle annettu päätös on harkinnanvarainen hallintopäätös, ei sopimus. Tuen saaja voi hakea päätökseen muutosta oikaisuvaatimusmenettelyllä.</a:t>
            </a:r>
          </a:p>
          <a:p>
            <a:r>
              <a:rPr lang="fi-FI"/>
              <a:t>Päätöksessä ilmoitetut ehdot sitovat sekä tuen saajaa että hanketta rahoittavaa viranomaista. Ehdoista ei voi neuvotella!</a:t>
            </a:r>
            <a:endParaRPr lang="fi-FI">
              <a:ea typeface="Tahoma"/>
              <a:cs typeface="Tahoma"/>
            </a:endParaRPr>
          </a:p>
          <a:p>
            <a:r>
              <a:rPr lang="fi-FI"/>
              <a:t>Päätöksellä hyväksytty hankesuunnitelma on osa päätöstä.</a:t>
            </a:r>
            <a:endParaRPr lang="fi-FI">
              <a:ea typeface="Tahoma"/>
              <a:cs typeface="Tahoma"/>
            </a:endParaRPr>
          </a:p>
          <a:p>
            <a:r>
              <a:rPr lang="fi-FI"/>
              <a:t>Hanke voi saada elinkaarensa aikana kolmenlaisia päätöksiä:</a:t>
            </a:r>
            <a:endParaRPr lang="fi-FI">
              <a:ea typeface="Tahoma"/>
              <a:cs typeface="Tahoma"/>
            </a:endParaRPr>
          </a:p>
          <a:p>
            <a:pPr lvl="1"/>
            <a:r>
              <a:rPr lang="fi-FI"/>
              <a:t>hankepäätös,</a:t>
            </a:r>
            <a:endParaRPr lang="fi-FI">
              <a:ea typeface="Tahoma"/>
              <a:cs typeface="Tahoma"/>
            </a:endParaRPr>
          </a:p>
          <a:p>
            <a:pPr lvl="1"/>
            <a:r>
              <a:rPr lang="fi-FI"/>
              <a:t>hankesuunnitelman muutospäätös,</a:t>
            </a:r>
            <a:endParaRPr lang="fi-FI">
              <a:ea typeface="Tahoma"/>
              <a:cs typeface="Tahoma"/>
            </a:endParaRPr>
          </a:p>
          <a:p>
            <a:pPr lvl="1"/>
            <a:r>
              <a:rPr lang="fi-FI"/>
              <a:t>rahoituspäätös.</a:t>
            </a:r>
            <a:endParaRPr lang="fi-FI">
              <a:ea typeface="Tahoma"/>
              <a:cs typeface="Tahoma"/>
            </a:endParaRPr>
          </a:p>
          <a:p>
            <a:pPr marL="457200" lvl="1" indent="0">
              <a:buNone/>
            </a:pPr>
            <a:endParaRPr lang="fi-FI"/>
          </a:p>
        </p:txBody>
      </p:sp>
    </p:spTree>
    <p:extLst>
      <p:ext uri="{BB962C8B-B14F-4D97-AF65-F5344CB8AC3E}">
        <p14:creationId xmlns:p14="http://schemas.microsoft.com/office/powerpoint/2010/main" val="23270697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72B798B-08BF-4F23-A080-53A77F949942}"/>
              </a:ext>
            </a:extLst>
          </p:cNvPr>
          <p:cNvSpPr>
            <a:spLocks noGrp="1"/>
          </p:cNvSpPr>
          <p:nvPr>
            <p:ph type="title"/>
          </p:nvPr>
        </p:nvSpPr>
        <p:spPr>
          <a:xfrm>
            <a:off x="838200" y="365126"/>
            <a:ext cx="10515600" cy="682440"/>
          </a:xfrm>
        </p:spPr>
        <p:txBody>
          <a:bodyPr/>
          <a:lstStyle/>
          <a:p>
            <a:r>
              <a:rPr lang="fi-FI" err="1">
                <a:ea typeface="Tahoma"/>
                <a:cs typeface="Tahoma"/>
              </a:rPr>
              <a:t>Flat</a:t>
            </a:r>
            <a:r>
              <a:rPr lang="fi-FI">
                <a:ea typeface="Tahoma"/>
                <a:cs typeface="Tahoma"/>
              </a:rPr>
              <a:t> </a:t>
            </a:r>
            <a:r>
              <a:rPr lang="fi-FI" err="1">
                <a:ea typeface="Tahoma"/>
                <a:cs typeface="Tahoma"/>
              </a:rPr>
              <a:t>rate</a:t>
            </a:r>
            <a:r>
              <a:rPr lang="fi-FI">
                <a:ea typeface="Tahoma"/>
                <a:cs typeface="Tahoma"/>
              </a:rPr>
              <a:t> 40 % -kustannusmalli</a:t>
            </a:r>
          </a:p>
        </p:txBody>
      </p:sp>
      <p:sp>
        <p:nvSpPr>
          <p:cNvPr id="3" name="Content Placeholder 2">
            <a:extLst>
              <a:ext uri="{FF2B5EF4-FFF2-40B4-BE49-F238E27FC236}">
                <a16:creationId xmlns:a16="http://schemas.microsoft.com/office/drawing/2014/main" id="{76E10F12-43D1-4FC1-B119-B68DDE5AE981}"/>
              </a:ext>
            </a:extLst>
          </p:cNvPr>
          <p:cNvSpPr>
            <a:spLocks noGrp="1"/>
          </p:cNvSpPr>
          <p:nvPr>
            <p:ph idx="1"/>
          </p:nvPr>
        </p:nvSpPr>
        <p:spPr>
          <a:xfrm>
            <a:off x="838200" y="1377902"/>
            <a:ext cx="9923585" cy="4348195"/>
          </a:xfrm>
        </p:spPr>
        <p:txBody>
          <a:bodyPr vert="horz" lIns="0" tIns="0" rIns="0" bIns="0" rtlCol="0" anchor="t">
            <a:noAutofit/>
          </a:bodyPr>
          <a:lstStyle/>
          <a:p>
            <a:pPr>
              <a:defRPr/>
            </a:pPr>
            <a:r>
              <a:rPr lang="fi-FI"/>
              <a:t>EURA 2021 -järjestelmä laskee automaattisesti.</a:t>
            </a:r>
          </a:p>
          <a:p>
            <a:pPr>
              <a:defRPr/>
            </a:pPr>
            <a:r>
              <a:rPr lang="fi-FI" err="1">
                <a:ea typeface="Tahoma"/>
                <a:cs typeface="Tahoma"/>
              </a:rPr>
              <a:t>Flat</a:t>
            </a:r>
            <a:r>
              <a:rPr lang="fi-FI">
                <a:ea typeface="Tahoma"/>
                <a:cs typeface="Tahoma"/>
              </a:rPr>
              <a:t> </a:t>
            </a:r>
            <a:r>
              <a:rPr lang="fi-FI" err="1">
                <a:ea typeface="Tahoma"/>
                <a:cs typeface="Tahoma"/>
              </a:rPr>
              <a:t>rate</a:t>
            </a:r>
            <a:r>
              <a:rPr lang="fi-FI">
                <a:ea typeface="Tahoma"/>
                <a:cs typeface="Tahoma"/>
              </a:rPr>
              <a:t> -osuudella korvataan kaikki muut hankkeesta aiheutuvat kustannukset paitsi tukikelpoiset palkkakustannukset.</a:t>
            </a:r>
            <a:endParaRPr lang="fi-FI"/>
          </a:p>
          <a:p>
            <a:pPr>
              <a:defRPr/>
            </a:pPr>
            <a:r>
              <a:rPr lang="fi-FI" err="1">
                <a:ea typeface="Tahoma"/>
                <a:cs typeface="Tahoma"/>
              </a:rPr>
              <a:t>Flat</a:t>
            </a:r>
            <a:r>
              <a:rPr lang="fi-FI">
                <a:ea typeface="Tahoma"/>
                <a:cs typeface="Tahoma"/>
              </a:rPr>
              <a:t> </a:t>
            </a:r>
            <a:r>
              <a:rPr lang="fi-FI" err="1">
                <a:ea typeface="Tahoma"/>
                <a:cs typeface="Tahoma"/>
              </a:rPr>
              <a:t>rate</a:t>
            </a:r>
            <a:r>
              <a:rPr lang="fi-FI">
                <a:ea typeface="Tahoma"/>
                <a:cs typeface="Tahoma"/>
              </a:rPr>
              <a:t> -osuudella korvattavia kustannuksia ei tarvitset yksilöidä eikä esittää niitä kokevaa kirjanpitoa tai tositteita </a:t>
            </a:r>
            <a:r>
              <a:rPr lang="fi-FI">
                <a:ea typeface="Tahoma"/>
                <a:cs typeface="Tahoma"/>
                <a:sym typeface="Wingdings" panose="05000000000000000000" pitchFamily="2" charset="2"/>
              </a:rPr>
              <a:t> </a:t>
            </a:r>
            <a:r>
              <a:rPr lang="fi-FI" err="1">
                <a:ea typeface="Tahoma"/>
                <a:cs typeface="Tahoma"/>
              </a:rPr>
              <a:t>flat</a:t>
            </a:r>
            <a:r>
              <a:rPr lang="fi-FI">
                <a:ea typeface="Tahoma"/>
                <a:cs typeface="Tahoma"/>
              </a:rPr>
              <a:t> </a:t>
            </a:r>
            <a:r>
              <a:rPr lang="fi-FI" err="1">
                <a:ea typeface="Tahoma"/>
                <a:cs typeface="Tahoma"/>
              </a:rPr>
              <a:t>rate</a:t>
            </a:r>
            <a:r>
              <a:rPr lang="fi-FI">
                <a:ea typeface="Tahoma"/>
                <a:cs typeface="Tahoma"/>
              </a:rPr>
              <a:t> -osuudella korvattavia kustannuksia ei raportoida.</a:t>
            </a:r>
            <a:endParaRPr lang="fi-FI"/>
          </a:p>
          <a:p>
            <a:pPr>
              <a:defRPr/>
            </a:pPr>
            <a:r>
              <a:rPr lang="fi-FI" err="1"/>
              <a:t>Flat</a:t>
            </a:r>
            <a:r>
              <a:rPr kumimoji="0" lang="fi-FI" b="0" i="0" u="none" strike="noStrike" kern="1200" cap="none" spc="0" normalizeH="0" baseline="0" noProof="0">
                <a:ln>
                  <a:noFill/>
                </a:ln>
                <a:effectLst/>
                <a:uLnTx/>
                <a:uFillTx/>
                <a:ea typeface="+mn-ea"/>
                <a:cs typeface="+mn-cs"/>
              </a:rPr>
              <a:t> </a:t>
            </a:r>
            <a:r>
              <a:rPr kumimoji="0" lang="fi-FI" b="0" i="0" u="none" strike="noStrike" kern="1200" cap="none" spc="0" normalizeH="0" baseline="0" noProof="0" err="1">
                <a:ln>
                  <a:noFill/>
                </a:ln>
                <a:effectLst/>
                <a:uLnTx/>
                <a:uFillTx/>
                <a:ea typeface="+mn-ea"/>
                <a:cs typeface="+mn-cs"/>
              </a:rPr>
              <a:t>rate</a:t>
            </a:r>
            <a:r>
              <a:rPr kumimoji="0" lang="fi-FI" b="0" i="0" u="none" strike="noStrike" kern="1200" cap="none" spc="0" normalizeH="0" baseline="0" noProof="0">
                <a:ln>
                  <a:noFill/>
                </a:ln>
                <a:effectLst/>
                <a:uLnTx/>
                <a:uFillTx/>
                <a:ea typeface="+mn-ea"/>
                <a:cs typeface="+mn-cs"/>
              </a:rPr>
              <a:t> -osuuteen voi sisältyä kehittämishankkeen </a:t>
            </a:r>
            <a:r>
              <a:rPr kumimoji="0" lang="fi-FI" b="1" i="0" u="none" strike="noStrike" kern="1200" cap="none" spc="0" normalizeH="0" baseline="0" noProof="0">
                <a:ln>
                  <a:noFill/>
                </a:ln>
                <a:effectLst/>
                <a:uLnTx/>
                <a:uFillTx/>
                <a:ea typeface="+mn-ea"/>
                <a:cs typeface="+mn-cs"/>
              </a:rPr>
              <a:t>sisällölliseen toteuttamiseen kuuluvia</a:t>
            </a:r>
            <a:r>
              <a:rPr kumimoji="0" lang="fi-FI" b="0" i="0" u="none" strike="noStrike" kern="1200" cap="none" spc="0" normalizeH="0" baseline="0" noProof="0">
                <a:ln>
                  <a:noFill/>
                </a:ln>
                <a:effectLst/>
                <a:uLnTx/>
                <a:uFillTx/>
                <a:ea typeface="+mn-ea"/>
                <a:cs typeface="+mn-cs"/>
              </a:rPr>
              <a:t> </a:t>
            </a:r>
            <a:r>
              <a:rPr kumimoji="0" lang="fi-FI" b="1" i="0" u="none" strike="noStrike" kern="1200" cap="none" spc="0" normalizeH="0" baseline="0" noProof="0">
                <a:ln>
                  <a:noFill/>
                </a:ln>
                <a:effectLst/>
                <a:uLnTx/>
                <a:uFillTx/>
                <a:ea typeface="+mn-ea"/>
                <a:cs typeface="+mn-cs"/>
              </a:rPr>
              <a:t>vähäisiä</a:t>
            </a:r>
            <a:r>
              <a:rPr kumimoji="0" lang="fi-FI" b="0" i="0" u="none" strike="noStrike" kern="1200" cap="none" spc="0" normalizeH="0" baseline="0" noProof="0">
                <a:ln>
                  <a:noFill/>
                </a:ln>
                <a:effectLst/>
                <a:uLnTx/>
                <a:uFillTx/>
                <a:ea typeface="+mn-ea"/>
                <a:cs typeface="+mn-cs"/>
              </a:rPr>
              <a:t> kone- tai laitehankintoja</a:t>
            </a:r>
            <a:endParaRPr lang="fi-FI">
              <a:ea typeface="+mn-ea"/>
              <a:cs typeface="+mn-cs"/>
            </a:endParaRPr>
          </a:p>
          <a:p>
            <a:pPr lvl="1">
              <a:defRPr/>
            </a:pPr>
            <a:r>
              <a:rPr kumimoji="0" lang="fi-FI" sz="1800" b="0" i="0" u="none" strike="noStrike" kern="1200" cap="none" spc="0" normalizeH="0" baseline="0" noProof="0">
                <a:ln>
                  <a:noFill/>
                </a:ln>
                <a:effectLst/>
                <a:uLnTx/>
                <a:uFillTx/>
                <a:ea typeface="+mn-ea"/>
                <a:cs typeface="+mn-cs"/>
              </a:rPr>
              <a:t>”Vähäiseksi” voidaan rahoittavan viranomaisen harkinnan mukaan katsoa hankkeen sisällölliseen toteuttamiseen kuuluvan sellaisen koneen tai laitteen </a:t>
            </a:r>
            <a:r>
              <a:rPr kumimoji="0" lang="fi-FI" sz="1800" b="1" i="0" u="none" strike="noStrike" kern="1200" cap="none" spc="0" normalizeH="0" baseline="0" noProof="0">
                <a:ln>
                  <a:noFill/>
                </a:ln>
                <a:effectLst/>
                <a:uLnTx/>
                <a:uFillTx/>
                <a:ea typeface="+mn-ea"/>
                <a:cs typeface="+mn-cs"/>
              </a:rPr>
              <a:t>enintään</a:t>
            </a:r>
            <a:r>
              <a:rPr kumimoji="0" lang="fi-FI" sz="1800" b="0" i="0" u="none" strike="noStrike" kern="1200" cap="none" spc="0" normalizeH="0" baseline="0" noProof="0">
                <a:ln>
                  <a:noFill/>
                </a:ln>
                <a:effectLst/>
                <a:uLnTx/>
                <a:uFillTx/>
                <a:ea typeface="+mn-ea"/>
                <a:cs typeface="+mn-cs"/>
              </a:rPr>
              <a:t> 3 000 € hankintakustannukset, jota ei voida pitää investointina.</a:t>
            </a:r>
            <a:r>
              <a:rPr lang="fi-FI" sz="1800"/>
              <a:t> </a:t>
            </a:r>
          </a:p>
          <a:p>
            <a:pPr>
              <a:defRPr/>
            </a:pPr>
            <a:endParaRPr lang="fi-FI" sz="2000">
              <a:latin typeface="Tahoma"/>
              <a:ea typeface="Tahoma"/>
              <a:cs typeface="Tahoma"/>
            </a:endParaRPr>
          </a:p>
          <a:p>
            <a:pPr>
              <a:defRPr/>
            </a:pPr>
            <a:endParaRPr lang="fi-FI" sz="2000">
              <a:ea typeface="Tahoma"/>
              <a:cs typeface="Tahoma"/>
            </a:endParaRPr>
          </a:p>
          <a:p>
            <a:pPr>
              <a:defRPr/>
            </a:pPr>
            <a:endParaRPr lang="fi-FI" sz="2000">
              <a:latin typeface="Tahoma"/>
              <a:ea typeface="Tahoma"/>
              <a:cs typeface="Tahoma"/>
            </a:endParaRPr>
          </a:p>
          <a:p>
            <a:pPr>
              <a:defRPr/>
            </a:pPr>
            <a:endParaRPr lang="fi-FI" sz="2000">
              <a:latin typeface="Tahoma"/>
              <a:ea typeface="Tahoma"/>
              <a:cs typeface="Tahoma"/>
            </a:endParaRPr>
          </a:p>
        </p:txBody>
      </p:sp>
    </p:spTree>
    <p:extLst>
      <p:ext uri="{BB962C8B-B14F-4D97-AF65-F5344CB8AC3E}">
        <p14:creationId xmlns:p14="http://schemas.microsoft.com/office/powerpoint/2010/main" val="72666101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72B798B-08BF-4F23-A080-53A77F949942}"/>
              </a:ext>
            </a:extLst>
          </p:cNvPr>
          <p:cNvSpPr>
            <a:spLocks noGrp="1"/>
          </p:cNvSpPr>
          <p:nvPr>
            <p:ph type="title"/>
          </p:nvPr>
        </p:nvSpPr>
        <p:spPr>
          <a:xfrm>
            <a:off x="838200" y="279824"/>
            <a:ext cx="10631750" cy="1321632"/>
          </a:xfrm>
        </p:spPr>
        <p:txBody>
          <a:bodyPr/>
          <a:lstStyle/>
          <a:p>
            <a:r>
              <a:rPr lang="fi-FI">
                <a:ea typeface="Tahoma"/>
                <a:cs typeface="Tahoma"/>
              </a:rPr>
              <a:t>Palkkakustannusten yksikkökustannusmalli (tuntitaksa) (1/3)</a:t>
            </a:r>
          </a:p>
        </p:txBody>
      </p:sp>
      <p:sp>
        <p:nvSpPr>
          <p:cNvPr id="3" name="Content Placeholder 2">
            <a:extLst>
              <a:ext uri="{FF2B5EF4-FFF2-40B4-BE49-F238E27FC236}">
                <a16:creationId xmlns:a16="http://schemas.microsoft.com/office/drawing/2014/main" id="{76E10F12-43D1-4FC1-B119-B68DDE5AE981}"/>
              </a:ext>
            </a:extLst>
          </p:cNvPr>
          <p:cNvSpPr>
            <a:spLocks noGrp="1"/>
          </p:cNvSpPr>
          <p:nvPr>
            <p:ph idx="1"/>
          </p:nvPr>
        </p:nvSpPr>
        <p:spPr>
          <a:xfrm>
            <a:off x="838200" y="1890943"/>
            <a:ext cx="9628495" cy="3438884"/>
          </a:xfrm>
        </p:spPr>
        <p:txBody>
          <a:bodyPr vert="horz" lIns="0" tIns="0" rIns="0" bIns="0" rtlCol="0" anchor="t">
            <a:noAutofit/>
          </a:bodyPr>
          <a:lstStyle/>
          <a:p>
            <a:pPr marL="0" indent="0">
              <a:buNone/>
            </a:pPr>
            <a:endParaRPr lang="fi-FI">
              <a:ea typeface="Tahoma"/>
              <a:cs typeface="Tahoma"/>
            </a:endParaRPr>
          </a:p>
          <a:p>
            <a:r>
              <a:rPr lang="fi-FI">
                <a:ea typeface="+mn-lt"/>
                <a:cs typeface="+mn-lt"/>
              </a:rPr>
              <a:t>Työajanseuranta edellytetään kaikilta työntekijöiltä; tehdyt työtunnit ja niiden ajankohta, kokonaistyöaikaa ei tarvitse ilmoittaa</a:t>
            </a:r>
            <a:endParaRPr lang="fi-FI"/>
          </a:p>
          <a:p>
            <a:r>
              <a:rPr lang="fi-FI">
                <a:ea typeface="+mn-lt"/>
                <a:cs typeface="+mn-lt"/>
              </a:rPr>
              <a:t>Ei lomien tai vapaajaksojen kohdennuksia (sisältyy tuntitaksaan)</a:t>
            </a:r>
            <a:endParaRPr lang="fi-FI"/>
          </a:p>
          <a:p>
            <a:r>
              <a:rPr lang="fi-FI">
                <a:ea typeface="Tahoma"/>
                <a:cs typeface="Tahoma"/>
              </a:rPr>
              <a:t>Toteutunut vuosituntimäärä/</a:t>
            </a:r>
            <a:r>
              <a:rPr lang="fi-FI" b="1">
                <a:ea typeface="Tahoma"/>
                <a:cs typeface="Tahoma"/>
              </a:rPr>
              <a:t>toiminta</a:t>
            </a:r>
            <a:r>
              <a:rPr lang="fi-FI">
                <a:ea typeface="Tahoma"/>
                <a:cs typeface="Tahoma"/>
              </a:rPr>
              <a:t>vuosi/hlö ei voi ylittyä ja alitukset eivät siirry seuraaville vuosille </a:t>
            </a:r>
            <a:r>
              <a:rPr lang="fi-FI">
                <a:ea typeface="Tahoma"/>
                <a:cs typeface="Tahoma"/>
                <a:sym typeface="Wingdings" panose="05000000000000000000" pitchFamily="2" charset="2"/>
              </a:rPr>
              <a:t></a:t>
            </a:r>
            <a:r>
              <a:rPr lang="fi-FI">
                <a:ea typeface="Tahoma"/>
                <a:cs typeface="Tahoma"/>
              </a:rPr>
              <a:t> </a:t>
            </a:r>
            <a:r>
              <a:rPr lang="fi-FI" b="1">
                <a:ea typeface="Tahoma"/>
                <a:cs typeface="Tahoma"/>
              </a:rPr>
              <a:t>muutoshakemuksia? </a:t>
            </a:r>
            <a:endParaRPr lang="fi-FI">
              <a:ea typeface="+mn-lt"/>
              <a:cs typeface="+mn-lt"/>
            </a:endParaRPr>
          </a:p>
          <a:p>
            <a:pPr>
              <a:buNone/>
            </a:pPr>
            <a:endParaRPr lang="fi-FI">
              <a:ea typeface="Tahoma"/>
              <a:cs typeface="Tahoma"/>
            </a:endParaRPr>
          </a:p>
          <a:p>
            <a:pPr marL="0" indent="0">
              <a:buNone/>
            </a:pPr>
            <a:endParaRPr lang="fi-FI">
              <a:ea typeface="Tahoma"/>
              <a:cs typeface="Tahoma"/>
            </a:endParaRPr>
          </a:p>
        </p:txBody>
      </p:sp>
    </p:spTree>
    <p:extLst>
      <p:ext uri="{BB962C8B-B14F-4D97-AF65-F5344CB8AC3E}">
        <p14:creationId xmlns:p14="http://schemas.microsoft.com/office/powerpoint/2010/main" val="411240473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72B798B-08BF-4F23-A080-53A77F949942}"/>
              </a:ext>
            </a:extLst>
          </p:cNvPr>
          <p:cNvSpPr>
            <a:spLocks noGrp="1"/>
          </p:cNvSpPr>
          <p:nvPr>
            <p:ph type="title"/>
          </p:nvPr>
        </p:nvSpPr>
        <p:spPr>
          <a:xfrm>
            <a:off x="838200" y="365125"/>
            <a:ext cx="10676138" cy="1033907"/>
          </a:xfrm>
        </p:spPr>
        <p:txBody>
          <a:bodyPr/>
          <a:lstStyle/>
          <a:p>
            <a:r>
              <a:rPr lang="fi-FI">
                <a:ea typeface="Tahoma"/>
                <a:cs typeface="Tahoma"/>
              </a:rPr>
              <a:t>Palkkakustannusten yksikkökustannusmalli (tuntitaksa) (2/3)</a:t>
            </a:r>
          </a:p>
        </p:txBody>
      </p:sp>
      <p:sp>
        <p:nvSpPr>
          <p:cNvPr id="3" name="Content Placeholder 2">
            <a:extLst>
              <a:ext uri="{FF2B5EF4-FFF2-40B4-BE49-F238E27FC236}">
                <a16:creationId xmlns:a16="http://schemas.microsoft.com/office/drawing/2014/main" id="{76E10F12-43D1-4FC1-B119-B68DDE5AE981}"/>
              </a:ext>
            </a:extLst>
          </p:cNvPr>
          <p:cNvSpPr>
            <a:spLocks noGrp="1"/>
          </p:cNvSpPr>
          <p:nvPr>
            <p:ph idx="1"/>
          </p:nvPr>
        </p:nvSpPr>
        <p:spPr>
          <a:xfrm>
            <a:off x="838200" y="1783665"/>
            <a:ext cx="10300847" cy="3908253"/>
          </a:xfrm>
        </p:spPr>
        <p:txBody>
          <a:bodyPr vert="horz" lIns="0" tIns="0" rIns="0" bIns="0" rtlCol="0" anchor="t">
            <a:noAutofit/>
          </a:bodyPr>
          <a:lstStyle/>
          <a:p>
            <a:r>
              <a:rPr lang="fi-FI">
                <a:ea typeface="Tahoma"/>
                <a:cs typeface="Tahoma"/>
              </a:rPr>
              <a:t>Tuntihinta voidaan määritellä uudestaan palkan muuttuessa merkittävästi (yli 10 %).</a:t>
            </a:r>
          </a:p>
          <a:p>
            <a:pPr lvl="1"/>
            <a:r>
              <a:rPr lang="fi-FI">
                <a:solidFill>
                  <a:srgbClr val="000000"/>
                </a:solidFill>
                <a:ea typeface="Tahoma"/>
                <a:cs typeface="Tahoma"/>
              </a:rPr>
              <a:t>Huomioitava, että kokonaispalkkakustannukset eivät voi ylittyä.</a:t>
            </a:r>
          </a:p>
          <a:p>
            <a:pPr lvl="1"/>
            <a:r>
              <a:rPr lang="fi-FI">
                <a:ea typeface="Tahoma"/>
                <a:cs typeface="Tahoma"/>
              </a:rPr>
              <a:t>Uusi tuntihinta voimassa aikaisintaan muutoshakemuksen vireille tulosta alkaen.</a:t>
            </a:r>
            <a:endParaRPr lang="fi-FI">
              <a:ea typeface="+mn-lt"/>
              <a:cs typeface="+mn-lt"/>
            </a:endParaRPr>
          </a:p>
          <a:p>
            <a:r>
              <a:rPr lang="fi-FI">
                <a:ea typeface="+mn-lt"/>
                <a:cs typeface="+mn-lt"/>
              </a:rPr>
              <a:t>Tarve jakaa tehtävä kahdelle tekijälle: otettava huomioon minimivaatimus 20 % vuotuisesta työajasta.</a:t>
            </a:r>
          </a:p>
          <a:p>
            <a:r>
              <a:rPr lang="fi-FI">
                <a:ea typeface="+mn-lt"/>
                <a:cs typeface="+mn-lt"/>
              </a:rPr>
              <a:t>Lähtökohtaisesti alle 20 % työaikaosuuksia ei hyväksytä palkkakustannuksiin vaan ne korvataan </a:t>
            </a:r>
            <a:r>
              <a:rPr lang="fi-FI" err="1">
                <a:ea typeface="+mn-lt"/>
                <a:cs typeface="+mn-lt"/>
              </a:rPr>
              <a:t>flat</a:t>
            </a:r>
            <a:r>
              <a:rPr lang="fi-FI">
                <a:ea typeface="+mn-lt"/>
                <a:cs typeface="+mn-lt"/>
              </a:rPr>
              <a:t> </a:t>
            </a:r>
            <a:r>
              <a:rPr lang="fi-FI" err="1">
                <a:ea typeface="+mn-lt"/>
                <a:cs typeface="+mn-lt"/>
              </a:rPr>
              <a:t>ratesta</a:t>
            </a:r>
            <a:r>
              <a:rPr lang="fi-FI">
                <a:ea typeface="+mn-lt"/>
                <a:cs typeface="+mn-lt"/>
              </a:rPr>
              <a:t>. </a:t>
            </a:r>
            <a:endParaRPr lang="fi-FI">
              <a:ea typeface="Tahoma"/>
              <a:cs typeface="Tahoma"/>
            </a:endParaRPr>
          </a:p>
          <a:p>
            <a:pPr marL="0" indent="0">
              <a:buNone/>
            </a:pPr>
            <a:endParaRPr lang="fi-FI">
              <a:ea typeface="Tahoma"/>
              <a:cs typeface="Tahoma"/>
            </a:endParaRPr>
          </a:p>
        </p:txBody>
      </p:sp>
    </p:spTree>
    <p:extLst>
      <p:ext uri="{BB962C8B-B14F-4D97-AF65-F5344CB8AC3E}">
        <p14:creationId xmlns:p14="http://schemas.microsoft.com/office/powerpoint/2010/main" val="416875798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72B798B-08BF-4F23-A080-53A77F949942}"/>
              </a:ext>
            </a:extLst>
          </p:cNvPr>
          <p:cNvSpPr>
            <a:spLocks noGrp="1"/>
          </p:cNvSpPr>
          <p:nvPr>
            <p:ph type="title"/>
          </p:nvPr>
        </p:nvSpPr>
        <p:spPr>
          <a:xfrm>
            <a:off x="838200" y="379502"/>
            <a:ext cx="10667260" cy="1033907"/>
          </a:xfrm>
        </p:spPr>
        <p:txBody>
          <a:bodyPr/>
          <a:lstStyle/>
          <a:p>
            <a:r>
              <a:rPr lang="fi-FI">
                <a:ea typeface="Tahoma"/>
                <a:cs typeface="Tahoma"/>
              </a:rPr>
              <a:t>Palkkakustannusten yksikkökustannusmalli (tuntitaksa) (3/3)</a:t>
            </a:r>
          </a:p>
        </p:txBody>
      </p:sp>
      <p:sp>
        <p:nvSpPr>
          <p:cNvPr id="3" name="Content Placeholder 2">
            <a:extLst>
              <a:ext uri="{FF2B5EF4-FFF2-40B4-BE49-F238E27FC236}">
                <a16:creationId xmlns:a16="http://schemas.microsoft.com/office/drawing/2014/main" id="{76E10F12-43D1-4FC1-B119-B68DDE5AE981}"/>
              </a:ext>
            </a:extLst>
          </p:cNvPr>
          <p:cNvSpPr>
            <a:spLocks noGrp="1"/>
          </p:cNvSpPr>
          <p:nvPr>
            <p:ph idx="1"/>
          </p:nvPr>
        </p:nvSpPr>
        <p:spPr>
          <a:xfrm>
            <a:off x="838200" y="1801421"/>
            <a:ext cx="10300847" cy="3908253"/>
          </a:xfrm>
        </p:spPr>
        <p:txBody>
          <a:bodyPr vert="horz" lIns="0" tIns="0" rIns="0" bIns="0" rtlCol="0" anchor="t">
            <a:noAutofit/>
          </a:bodyPr>
          <a:lstStyle/>
          <a:p>
            <a:pPr marL="571500" indent="-342900">
              <a:spcBef>
                <a:spcPts val="0"/>
              </a:spcBef>
            </a:pPr>
            <a:r>
              <a:rPr lang="fi-FI">
                <a:solidFill>
                  <a:srgbClr val="000000"/>
                </a:solidFill>
                <a:ea typeface="Tahoma"/>
                <a:cs typeface="Tahoma"/>
              </a:rPr>
              <a:t>Tuen saaja tulostaa EURA 2021 -järjestelmästä tehtävänkuvauksen.</a:t>
            </a:r>
          </a:p>
          <a:p>
            <a:pPr marL="571500" indent="-342900"/>
            <a:r>
              <a:rPr lang="fi-FI">
                <a:solidFill>
                  <a:srgbClr val="000000"/>
                </a:solidFill>
                <a:ea typeface="Tahoma"/>
                <a:cs typeface="Tahoma"/>
              </a:rPr>
              <a:t>Lomakkeelle täydennetään työntekijän nimitiedot viipymättä, kun henkilö on nimetty kyseiseen hankkeen tehtävään.</a:t>
            </a:r>
            <a:endParaRPr lang="fi-FI">
              <a:ea typeface="Tahoma"/>
              <a:cs typeface="Tahoma"/>
            </a:endParaRPr>
          </a:p>
          <a:p>
            <a:pPr marL="571500" indent="-342900"/>
            <a:r>
              <a:rPr lang="fi-FI">
                <a:solidFill>
                  <a:srgbClr val="000000"/>
                </a:solidFill>
                <a:ea typeface="Tahoma"/>
                <a:cs typeface="Tahoma"/>
              </a:rPr>
              <a:t>Jos tehtävää hoitava henkilö vaihtuu hankkeen toteutuksen aikana, tuen saajan on laadittava päivitetty tehtävänkuvaus viipymättä</a:t>
            </a:r>
          </a:p>
          <a:p>
            <a:pPr marL="571500" indent="-342900"/>
            <a:r>
              <a:rPr lang="fi-FI">
                <a:solidFill>
                  <a:srgbClr val="000000"/>
                </a:solidFill>
                <a:ea typeface="Tahoma"/>
                <a:cs typeface="Tahoma"/>
              </a:rPr>
              <a:t>Kaikki hankkeen tehtävänkuvalomakkeet tulee säilyttää tukipäätöksen ehtojen mukaisesti. Tehtäväkuvalomakkeista on muodostuttava aukoton ketju hankkeen koko toteutuksen ajalta.</a:t>
            </a:r>
            <a:endParaRPr lang="fi-FI">
              <a:ea typeface="Tahoma"/>
              <a:cs typeface="Tahoma"/>
            </a:endParaRPr>
          </a:p>
          <a:p>
            <a:endParaRPr lang="fi-FI">
              <a:solidFill>
                <a:srgbClr val="000000"/>
              </a:solidFill>
              <a:ea typeface="Tahoma"/>
              <a:cs typeface="Tahoma"/>
            </a:endParaRPr>
          </a:p>
          <a:p>
            <a:endParaRPr lang="fi-FI">
              <a:ea typeface="Tahoma"/>
              <a:cs typeface="Tahoma"/>
            </a:endParaRPr>
          </a:p>
        </p:txBody>
      </p:sp>
    </p:spTree>
    <p:extLst>
      <p:ext uri="{BB962C8B-B14F-4D97-AF65-F5344CB8AC3E}">
        <p14:creationId xmlns:p14="http://schemas.microsoft.com/office/powerpoint/2010/main" val="150220029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A664772-8961-87F2-277D-285297E34990}"/>
              </a:ext>
            </a:extLst>
          </p:cNvPr>
          <p:cNvSpPr>
            <a:spLocks noGrp="1"/>
          </p:cNvSpPr>
          <p:nvPr>
            <p:ph type="title"/>
          </p:nvPr>
        </p:nvSpPr>
        <p:spPr>
          <a:xfrm>
            <a:off x="690372" y="3155389"/>
            <a:ext cx="10663428" cy="660617"/>
          </a:xfrm>
        </p:spPr>
        <p:txBody>
          <a:bodyPr/>
          <a:lstStyle/>
          <a:p>
            <a:r>
              <a:rPr lang="fi-FI" b="1">
                <a:solidFill>
                  <a:schemeClr val="tx2"/>
                </a:solidFill>
                <a:ea typeface="Tahoma"/>
                <a:cs typeface="Tahoma"/>
              </a:rPr>
              <a:t>Tuen maksaminen</a:t>
            </a:r>
          </a:p>
        </p:txBody>
      </p:sp>
    </p:spTree>
    <p:extLst>
      <p:ext uri="{BB962C8B-B14F-4D97-AF65-F5344CB8AC3E}">
        <p14:creationId xmlns:p14="http://schemas.microsoft.com/office/powerpoint/2010/main" val="242896345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72B798B-08BF-4F23-A080-53A77F949942}"/>
              </a:ext>
            </a:extLst>
          </p:cNvPr>
          <p:cNvSpPr>
            <a:spLocks noGrp="1"/>
          </p:cNvSpPr>
          <p:nvPr>
            <p:ph type="title"/>
          </p:nvPr>
        </p:nvSpPr>
        <p:spPr>
          <a:xfrm>
            <a:off x="838200" y="379502"/>
            <a:ext cx="10515600" cy="1033907"/>
          </a:xfrm>
        </p:spPr>
        <p:txBody>
          <a:bodyPr/>
          <a:lstStyle/>
          <a:p>
            <a:r>
              <a:rPr lang="fi-FI">
                <a:ea typeface="Tahoma"/>
                <a:cs typeface="Tahoma"/>
              </a:rPr>
              <a:t>Palkkakustannusten yksikkökustannusmalli /maksatus (1/5)</a:t>
            </a:r>
          </a:p>
        </p:txBody>
      </p:sp>
      <p:sp>
        <p:nvSpPr>
          <p:cNvPr id="3" name="Content Placeholder 2">
            <a:extLst>
              <a:ext uri="{FF2B5EF4-FFF2-40B4-BE49-F238E27FC236}">
                <a16:creationId xmlns:a16="http://schemas.microsoft.com/office/drawing/2014/main" id="{76E10F12-43D1-4FC1-B119-B68DDE5AE981}"/>
              </a:ext>
            </a:extLst>
          </p:cNvPr>
          <p:cNvSpPr>
            <a:spLocks noGrp="1"/>
          </p:cNvSpPr>
          <p:nvPr>
            <p:ph idx="1"/>
          </p:nvPr>
        </p:nvSpPr>
        <p:spPr>
          <a:xfrm>
            <a:off x="838200" y="1712643"/>
            <a:ext cx="10300847" cy="3908253"/>
          </a:xfrm>
        </p:spPr>
        <p:txBody>
          <a:bodyPr vert="horz" lIns="0" tIns="0" rIns="0" bIns="0" rtlCol="0" anchor="t">
            <a:noAutofit/>
          </a:bodyPr>
          <a:lstStyle/>
          <a:p>
            <a:r>
              <a:rPr lang="fi-FI" sz="2200">
                <a:ea typeface="Tahoma"/>
                <a:cs typeface="Tahoma"/>
              </a:rPr>
              <a:t>Kaikkien hanketyöntekijöiden on pidettävä työaikakirjanpitoa, josta ilmenee hankkeen toteuttamiseksi tehty työ tunteina ja työn tekemisen ajankohta. </a:t>
            </a:r>
            <a:endParaRPr lang="en-US" sz="2200">
              <a:ea typeface="+mn-lt"/>
              <a:cs typeface="+mn-lt"/>
            </a:endParaRPr>
          </a:p>
          <a:p>
            <a:r>
              <a:rPr lang="fi-FI" sz="2200">
                <a:ea typeface="Tahoma"/>
                <a:cs typeface="Tahoma"/>
              </a:rPr>
              <a:t>Tehtyjen työtuntien sisältöä ja kokonaistyöaikaa ei tarvitse ilmoittaa.</a:t>
            </a:r>
            <a:endParaRPr lang="fi-FI" sz="2200">
              <a:ea typeface="+mn-lt"/>
              <a:cs typeface="+mn-lt"/>
            </a:endParaRPr>
          </a:p>
          <a:p>
            <a:r>
              <a:rPr lang="fi-FI" sz="2200">
                <a:ea typeface="Tahoma"/>
                <a:cs typeface="Tahoma"/>
              </a:rPr>
              <a:t>Työaikakirjanpidon tulee olla todennettavissa olevalla tavalla työntekijän työnantajan hyväksymä: allekirjoitukset, myös sähköinen allekirjoitus.</a:t>
            </a:r>
            <a:endParaRPr lang="en-US" sz="2200">
              <a:ea typeface="+mn-lt"/>
              <a:cs typeface="+mn-lt"/>
            </a:endParaRPr>
          </a:p>
          <a:p>
            <a:r>
              <a:rPr lang="fi-FI" sz="2200">
                <a:ea typeface="Tahoma"/>
                <a:cs typeface="Tahoma"/>
              </a:rPr>
              <a:t>Tuntien tulee täsmätä organisaation tuntiseurantajärjestelmän tietoihin ja työaikakirjanpidon tulee olla todennettavissa jälkikäteen.</a:t>
            </a:r>
            <a:endParaRPr lang="en-US" sz="2200">
              <a:ea typeface="+mn-lt"/>
              <a:cs typeface="+mn-lt"/>
            </a:endParaRPr>
          </a:p>
          <a:p>
            <a:endParaRPr lang="fi-FI">
              <a:ea typeface="+mn-lt"/>
              <a:cs typeface="+mn-lt"/>
            </a:endParaRPr>
          </a:p>
          <a:p>
            <a:endParaRPr lang="fi-FI">
              <a:ea typeface="Tahoma"/>
              <a:cs typeface="Tahoma"/>
            </a:endParaRPr>
          </a:p>
        </p:txBody>
      </p:sp>
    </p:spTree>
    <p:extLst>
      <p:ext uri="{BB962C8B-B14F-4D97-AF65-F5344CB8AC3E}">
        <p14:creationId xmlns:p14="http://schemas.microsoft.com/office/powerpoint/2010/main" val="247057864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72B798B-08BF-4F23-A080-53A77F949942}"/>
              </a:ext>
            </a:extLst>
          </p:cNvPr>
          <p:cNvSpPr>
            <a:spLocks noGrp="1"/>
          </p:cNvSpPr>
          <p:nvPr>
            <p:ph type="title"/>
          </p:nvPr>
        </p:nvSpPr>
        <p:spPr>
          <a:xfrm>
            <a:off x="838200" y="379502"/>
            <a:ext cx="10515600" cy="1033907"/>
          </a:xfrm>
        </p:spPr>
        <p:txBody>
          <a:bodyPr/>
          <a:lstStyle/>
          <a:p>
            <a:r>
              <a:rPr lang="fi-FI">
                <a:ea typeface="Tahoma"/>
                <a:cs typeface="Tahoma"/>
              </a:rPr>
              <a:t>Palkkakustannusten yksikkökustannusmalli /maksatus (2/5)</a:t>
            </a:r>
          </a:p>
        </p:txBody>
      </p:sp>
      <p:sp>
        <p:nvSpPr>
          <p:cNvPr id="3" name="Content Placeholder 2">
            <a:extLst>
              <a:ext uri="{FF2B5EF4-FFF2-40B4-BE49-F238E27FC236}">
                <a16:creationId xmlns:a16="http://schemas.microsoft.com/office/drawing/2014/main" id="{76E10F12-43D1-4FC1-B119-B68DDE5AE981}"/>
              </a:ext>
            </a:extLst>
          </p:cNvPr>
          <p:cNvSpPr>
            <a:spLocks noGrp="1"/>
          </p:cNvSpPr>
          <p:nvPr>
            <p:ph idx="1"/>
          </p:nvPr>
        </p:nvSpPr>
        <p:spPr>
          <a:xfrm>
            <a:off x="838200" y="1623867"/>
            <a:ext cx="10300847" cy="3908253"/>
          </a:xfrm>
        </p:spPr>
        <p:txBody>
          <a:bodyPr vert="horz" lIns="0" tIns="0" rIns="0" bIns="0" rtlCol="0" anchor="t">
            <a:noAutofit/>
          </a:bodyPr>
          <a:lstStyle/>
          <a:p>
            <a:r>
              <a:rPr lang="fi-FI" sz="2000">
                <a:ea typeface="Tahoma"/>
                <a:cs typeface="Tahoma"/>
              </a:rPr>
              <a:t>Maksatushakemuksessa ilmoitetaan hankesuunnitelman mukaisen hankehenkilöstön työaikakirjanpidosta todennettavat hankkeelle tehdyt työtunnit EURA 2021 -järjestelmässä olevien ohjeiden mukaisesti. </a:t>
            </a:r>
            <a:endParaRPr lang="fi-FI" sz="2000">
              <a:ea typeface="+mn-lt"/>
              <a:cs typeface="+mn-lt"/>
            </a:endParaRPr>
          </a:p>
          <a:p>
            <a:r>
              <a:rPr lang="fi-FI" sz="2000">
                <a:ea typeface="Tahoma"/>
                <a:cs typeface="Tahoma"/>
              </a:rPr>
              <a:t>EURA 2021 laskee palkkakustannukset hankepäätöksessä hyväksytyn kiinteän tuntihinnan ja hankkeelle tehtyjen tuntien perusteella (hankkeen työtunnit x tuntihinta) </a:t>
            </a:r>
            <a:endParaRPr lang="en-US" sz="2000">
              <a:ea typeface="+mn-lt"/>
              <a:cs typeface="+mn-lt"/>
            </a:endParaRPr>
          </a:p>
          <a:p>
            <a:r>
              <a:rPr lang="fi-FI" sz="2000">
                <a:ea typeface="Tahoma"/>
                <a:cs typeface="Tahoma"/>
              </a:rPr>
              <a:t>Lakisääteiset sivukulut ja lomaraha korvataan kiinteällä %-osuudella (26,44 % / AMK opetushenkilöstö 20,42 %), jonka EURA 2021 laskee automaattisesti.</a:t>
            </a:r>
            <a:endParaRPr lang="en-US" sz="2000">
              <a:ea typeface="+mn-lt"/>
              <a:cs typeface="+mn-lt"/>
            </a:endParaRPr>
          </a:p>
          <a:p>
            <a:r>
              <a:rPr lang="fi-FI" sz="2000">
                <a:ea typeface="Tahoma"/>
                <a:cs typeface="Tahoma"/>
              </a:rPr>
              <a:t>Maksatushakemuksen liitetään työaikakirjanpidon raportti maksukaudelta kaikkien hankkeelle työtä tekevien henkilöiden osalta. </a:t>
            </a:r>
            <a:endParaRPr lang="fi-FI" sz="2000">
              <a:ea typeface="+mn-lt"/>
              <a:cs typeface="+mn-lt"/>
            </a:endParaRPr>
          </a:p>
          <a:p>
            <a:r>
              <a:rPr lang="fi-FI" sz="2000">
                <a:ea typeface="Tahoma"/>
                <a:cs typeface="Tahoma"/>
              </a:rPr>
              <a:t>Maksatushakemuksessa</a:t>
            </a:r>
            <a:r>
              <a:rPr lang="fi-FI" sz="2000">
                <a:solidFill>
                  <a:srgbClr val="000000"/>
                </a:solidFill>
                <a:ea typeface="Tahoma"/>
                <a:cs typeface="Tahoma"/>
              </a:rPr>
              <a:t>/</a:t>
            </a:r>
            <a:r>
              <a:rPr lang="fi-FI" sz="2000">
                <a:solidFill>
                  <a:srgbClr val="0070C0"/>
                </a:solidFill>
                <a:ea typeface="Tahoma"/>
                <a:cs typeface="Tahoma"/>
              </a:rPr>
              <a:t>(seurantaraportissa)</a:t>
            </a:r>
            <a:r>
              <a:rPr lang="fi-FI" sz="2000">
                <a:ea typeface="Tahoma"/>
                <a:cs typeface="Tahoma"/>
              </a:rPr>
              <a:t> on kuvattava maksukaudella toteutuneet keskeisimmät työkokonaisuudet kunkin hankkeelle hyväksytyn työtehtävän osalta.</a:t>
            </a:r>
            <a:endParaRPr lang="fi-FI">
              <a:ea typeface="Tahoma"/>
              <a:cs typeface="Tahoma"/>
            </a:endParaRPr>
          </a:p>
          <a:p>
            <a:endParaRPr lang="fi-FI">
              <a:ea typeface="Tahoma"/>
              <a:cs typeface="Tahoma"/>
            </a:endParaRPr>
          </a:p>
        </p:txBody>
      </p:sp>
    </p:spTree>
    <p:extLst>
      <p:ext uri="{BB962C8B-B14F-4D97-AF65-F5344CB8AC3E}">
        <p14:creationId xmlns:p14="http://schemas.microsoft.com/office/powerpoint/2010/main" val="81968772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72B798B-08BF-4F23-A080-53A77F949942}"/>
              </a:ext>
            </a:extLst>
          </p:cNvPr>
          <p:cNvSpPr>
            <a:spLocks noGrp="1"/>
          </p:cNvSpPr>
          <p:nvPr>
            <p:ph type="title"/>
          </p:nvPr>
        </p:nvSpPr>
        <p:spPr>
          <a:xfrm>
            <a:off x="838200" y="379502"/>
            <a:ext cx="10515600" cy="1033907"/>
          </a:xfrm>
        </p:spPr>
        <p:txBody>
          <a:bodyPr/>
          <a:lstStyle/>
          <a:p>
            <a:r>
              <a:rPr lang="fi-FI">
                <a:ea typeface="Tahoma"/>
                <a:cs typeface="Tahoma"/>
              </a:rPr>
              <a:t>Palkkakustannusten yksikkökustannusmalli /maksatus (3/5)</a:t>
            </a:r>
          </a:p>
        </p:txBody>
      </p:sp>
      <p:sp>
        <p:nvSpPr>
          <p:cNvPr id="3" name="Content Placeholder 2">
            <a:extLst>
              <a:ext uri="{FF2B5EF4-FFF2-40B4-BE49-F238E27FC236}">
                <a16:creationId xmlns:a16="http://schemas.microsoft.com/office/drawing/2014/main" id="{76E10F12-43D1-4FC1-B119-B68DDE5AE981}"/>
              </a:ext>
            </a:extLst>
          </p:cNvPr>
          <p:cNvSpPr>
            <a:spLocks noGrp="1"/>
          </p:cNvSpPr>
          <p:nvPr>
            <p:ph idx="1"/>
          </p:nvPr>
        </p:nvSpPr>
        <p:spPr>
          <a:xfrm>
            <a:off x="838200" y="1712644"/>
            <a:ext cx="10300847" cy="3908253"/>
          </a:xfrm>
        </p:spPr>
        <p:txBody>
          <a:bodyPr vert="horz" lIns="0" tIns="0" rIns="0" bIns="0" rtlCol="0" anchor="t">
            <a:noAutofit/>
          </a:bodyPr>
          <a:lstStyle/>
          <a:p>
            <a:r>
              <a:rPr lang="fi-FI">
                <a:ea typeface="Tahoma"/>
                <a:cs typeface="Tahoma"/>
              </a:rPr>
              <a:t>Hankkeelle ei kohdisteta</a:t>
            </a:r>
          </a:p>
          <a:p>
            <a:pPr lvl="1" indent="-285750"/>
            <a:r>
              <a:rPr lang="fi-FI" sz="2400">
                <a:ea typeface="Tahoma"/>
                <a:cs typeface="Tahoma"/>
              </a:rPr>
              <a:t>vuosiloma-ajan ja vapaajaksojen tunteja, koska niistä aiheutuvat kustannukset sisältyvät jo laskettuun yksikkökustannukseen. Koskee myös lomarahavapaiden tai säästövapaita tunteja. </a:t>
            </a:r>
          </a:p>
          <a:p>
            <a:pPr lvl="1" indent="-285750"/>
            <a:r>
              <a:rPr lang="fi-FI" sz="2400">
                <a:ea typeface="Tahoma"/>
                <a:cs typeface="Tahoma"/>
              </a:rPr>
              <a:t>saldo/tasoitusvapaiden, palkallisten merkkipäivien yms. tunteja.</a:t>
            </a:r>
          </a:p>
          <a:p>
            <a:r>
              <a:rPr lang="fi-FI">
                <a:ea typeface="Tahoma"/>
                <a:cs typeface="Tahoma"/>
              </a:rPr>
              <a:t>Maksatushakemukseen ei liitetä palkkakustannuksia koskevaa kirjanpidon otetta eikä tositteita. </a:t>
            </a:r>
          </a:p>
          <a:p>
            <a:endParaRPr lang="fi-FI" sz="2000">
              <a:ea typeface="Tahoma"/>
              <a:cs typeface="Tahoma"/>
            </a:endParaRPr>
          </a:p>
          <a:p>
            <a:pPr marL="0" indent="0">
              <a:buNone/>
            </a:pPr>
            <a:endParaRPr lang="fi-FI" sz="2000">
              <a:ea typeface="Tahoma"/>
              <a:cs typeface="Tahoma"/>
            </a:endParaRPr>
          </a:p>
          <a:p>
            <a:endParaRPr lang="fi-FI" sz="2000">
              <a:ea typeface="Tahoma"/>
              <a:cs typeface="Tahoma"/>
            </a:endParaRPr>
          </a:p>
          <a:p>
            <a:endParaRPr lang="fi-FI">
              <a:ea typeface="Tahoma"/>
              <a:cs typeface="Tahoma"/>
            </a:endParaRPr>
          </a:p>
        </p:txBody>
      </p:sp>
    </p:spTree>
    <p:extLst>
      <p:ext uri="{BB962C8B-B14F-4D97-AF65-F5344CB8AC3E}">
        <p14:creationId xmlns:p14="http://schemas.microsoft.com/office/powerpoint/2010/main" val="75499669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72B798B-08BF-4F23-A080-53A77F949942}"/>
              </a:ext>
            </a:extLst>
          </p:cNvPr>
          <p:cNvSpPr>
            <a:spLocks noGrp="1"/>
          </p:cNvSpPr>
          <p:nvPr>
            <p:ph type="title"/>
          </p:nvPr>
        </p:nvSpPr>
        <p:spPr>
          <a:xfrm>
            <a:off x="838200" y="379502"/>
            <a:ext cx="10515600" cy="1033907"/>
          </a:xfrm>
        </p:spPr>
        <p:txBody>
          <a:bodyPr/>
          <a:lstStyle/>
          <a:p>
            <a:r>
              <a:rPr lang="fi-FI">
                <a:ea typeface="Tahoma"/>
                <a:cs typeface="Tahoma"/>
              </a:rPr>
              <a:t>Palkkakustannusten yksikkökustannusmalli /maksatus (4/5)</a:t>
            </a:r>
          </a:p>
        </p:txBody>
      </p:sp>
      <p:sp>
        <p:nvSpPr>
          <p:cNvPr id="3" name="Content Placeholder 2">
            <a:extLst>
              <a:ext uri="{FF2B5EF4-FFF2-40B4-BE49-F238E27FC236}">
                <a16:creationId xmlns:a16="http://schemas.microsoft.com/office/drawing/2014/main" id="{76E10F12-43D1-4FC1-B119-B68DDE5AE981}"/>
              </a:ext>
            </a:extLst>
          </p:cNvPr>
          <p:cNvSpPr>
            <a:spLocks noGrp="1"/>
          </p:cNvSpPr>
          <p:nvPr>
            <p:ph idx="1"/>
          </p:nvPr>
        </p:nvSpPr>
        <p:spPr>
          <a:xfrm>
            <a:off x="838200" y="1623867"/>
            <a:ext cx="10300847" cy="3908253"/>
          </a:xfrm>
        </p:spPr>
        <p:txBody>
          <a:bodyPr vert="horz" lIns="0" tIns="0" rIns="0" bIns="0" rtlCol="0" anchor="t">
            <a:noAutofit/>
          </a:bodyPr>
          <a:lstStyle/>
          <a:p>
            <a:pPr marL="0" indent="0">
              <a:buNone/>
            </a:pPr>
            <a:r>
              <a:rPr lang="fi-FI" sz="2000">
                <a:ea typeface="Tahoma"/>
                <a:cs typeface="Tahoma"/>
              </a:rPr>
              <a:t>Hankkeelle voidaan kohdistaa sairausloman ajan ja perhevapaan ajan tunteja </a:t>
            </a:r>
            <a:endParaRPr lang="fi-FI"/>
          </a:p>
          <a:p>
            <a:pPr marL="342900" indent="-342900">
              <a:spcBef>
                <a:spcPts val="500"/>
              </a:spcBef>
            </a:pPr>
            <a:r>
              <a:rPr lang="fi-FI" sz="1800">
                <a:ea typeface="Tahoma"/>
                <a:cs typeface="Tahoma"/>
              </a:rPr>
              <a:t>siltä osin kuin tunneista on aiheutunut kustannuksia tuen saajalle ja tuen saaja ei ole saanut eikä ole oikeutettu saamaan niistä korvausta muualta (kuten Kela-korvaukset).</a:t>
            </a:r>
          </a:p>
          <a:p>
            <a:pPr marL="342900" indent="-342900">
              <a:spcBef>
                <a:spcPts val="500"/>
              </a:spcBef>
            </a:pPr>
            <a:r>
              <a:rPr lang="fi-FI" sz="1800">
                <a:ea typeface="Tahoma"/>
                <a:cs typeface="Tahoma"/>
              </a:rPr>
              <a:t>Maksuun voidaan hakea enintään omavastuuaikaa sairausvakuutuslaissa (1224/2004) vastaavien tuntien perusteella lasketut palkkakustannukset.</a:t>
            </a:r>
          </a:p>
          <a:p>
            <a:pPr marL="342900" indent="-342900">
              <a:spcBef>
                <a:spcPts val="500"/>
              </a:spcBef>
            </a:pPr>
            <a:r>
              <a:rPr lang="fi-FI" sz="1800">
                <a:ea typeface="Tahoma"/>
                <a:cs typeface="Tahoma"/>
              </a:rPr>
              <a:t>Osa-aikaisten osalta jyvitys tukipäätöksessä hyväksytyn työaikaosuuden suhteessa. </a:t>
            </a:r>
          </a:p>
          <a:p>
            <a:pPr marL="342900" indent="-342900">
              <a:spcBef>
                <a:spcPts val="500"/>
              </a:spcBef>
            </a:pPr>
            <a:r>
              <a:rPr lang="fi-FI" sz="1800">
                <a:ea typeface="Tahoma"/>
                <a:cs typeface="Tahoma"/>
              </a:rPr>
              <a:t>Tunnit lasketaan mukaan toimintavuosikohtaiseen hyväksyttävien työtuntien enimmäismäärään.</a:t>
            </a:r>
          </a:p>
          <a:p>
            <a:pPr marL="342900" indent="-342900">
              <a:spcBef>
                <a:spcPts val="500"/>
              </a:spcBef>
            </a:pPr>
            <a:r>
              <a:rPr lang="fi-FI" sz="1800">
                <a:ea typeface="Tahoma"/>
                <a:cs typeface="Tahoma"/>
              </a:rPr>
              <a:t>Jos tehtävää hoitaa sairausloman tai perhevapaan aikana sijainen, tukikelpoisina kustannuksina voidaan hyväksyä vain yhden henkilön palkkakustannukset, eli joko sijaisen tai sairauslomalla taikka perhevapaalla olevan henkilön palkkakustannukset. </a:t>
            </a:r>
          </a:p>
          <a:p>
            <a:pPr marL="342900" indent="-342900">
              <a:spcBef>
                <a:spcPts val="500"/>
              </a:spcBef>
            </a:pPr>
            <a:r>
              <a:rPr lang="fi-FI" sz="1800">
                <a:ea typeface="Tahoma"/>
                <a:cs typeface="Tahoma"/>
              </a:rPr>
              <a:t>EURA 2021 maksatushakemukseen on tulossa erillinen kohta sairauslomien ja perhevapaiden kustannusten ilmoittamista varten (alustava tieto).</a:t>
            </a:r>
            <a:endParaRPr lang="fi-FI">
              <a:ea typeface="Tahoma"/>
              <a:cs typeface="Tahoma"/>
            </a:endParaRPr>
          </a:p>
          <a:p>
            <a:pPr marL="0" indent="0">
              <a:buNone/>
            </a:pPr>
            <a:endParaRPr lang="fi-FI" sz="2000">
              <a:ea typeface="Tahoma"/>
              <a:cs typeface="Tahoma"/>
            </a:endParaRPr>
          </a:p>
          <a:p>
            <a:pPr marL="0" indent="0">
              <a:buNone/>
            </a:pPr>
            <a:endParaRPr lang="fi-FI" sz="2000">
              <a:ea typeface="Tahoma"/>
              <a:cs typeface="Tahoma"/>
            </a:endParaRPr>
          </a:p>
          <a:p>
            <a:endParaRPr lang="fi-FI" sz="2000">
              <a:ea typeface="Tahoma"/>
              <a:cs typeface="Tahoma"/>
            </a:endParaRPr>
          </a:p>
          <a:p>
            <a:endParaRPr lang="fi-FI">
              <a:ea typeface="Tahoma"/>
              <a:cs typeface="Tahoma"/>
            </a:endParaRPr>
          </a:p>
        </p:txBody>
      </p:sp>
    </p:spTree>
    <p:extLst>
      <p:ext uri="{BB962C8B-B14F-4D97-AF65-F5344CB8AC3E}">
        <p14:creationId xmlns:p14="http://schemas.microsoft.com/office/powerpoint/2010/main" val="212271606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72B798B-08BF-4F23-A080-53A77F949942}"/>
              </a:ext>
            </a:extLst>
          </p:cNvPr>
          <p:cNvSpPr>
            <a:spLocks noGrp="1"/>
          </p:cNvSpPr>
          <p:nvPr>
            <p:ph type="title"/>
          </p:nvPr>
        </p:nvSpPr>
        <p:spPr>
          <a:xfrm>
            <a:off x="838200" y="379502"/>
            <a:ext cx="10515600" cy="1033907"/>
          </a:xfrm>
        </p:spPr>
        <p:txBody>
          <a:bodyPr/>
          <a:lstStyle/>
          <a:p>
            <a:r>
              <a:rPr lang="fi-FI">
                <a:ea typeface="Tahoma"/>
                <a:cs typeface="Tahoma"/>
              </a:rPr>
              <a:t>Palkkakustannusten yksikkökustannusmalli /maksatus (5/5)</a:t>
            </a:r>
          </a:p>
        </p:txBody>
      </p:sp>
      <p:sp>
        <p:nvSpPr>
          <p:cNvPr id="3" name="Content Placeholder 2">
            <a:extLst>
              <a:ext uri="{FF2B5EF4-FFF2-40B4-BE49-F238E27FC236}">
                <a16:creationId xmlns:a16="http://schemas.microsoft.com/office/drawing/2014/main" id="{76E10F12-43D1-4FC1-B119-B68DDE5AE981}"/>
              </a:ext>
            </a:extLst>
          </p:cNvPr>
          <p:cNvSpPr>
            <a:spLocks noGrp="1"/>
          </p:cNvSpPr>
          <p:nvPr>
            <p:ph idx="1"/>
          </p:nvPr>
        </p:nvSpPr>
        <p:spPr>
          <a:xfrm>
            <a:off x="838200" y="1623867"/>
            <a:ext cx="10300847" cy="3908253"/>
          </a:xfrm>
        </p:spPr>
        <p:txBody>
          <a:bodyPr vert="horz" lIns="0" tIns="0" rIns="0" bIns="0" rtlCol="0" anchor="t">
            <a:noAutofit/>
          </a:bodyPr>
          <a:lstStyle/>
          <a:p>
            <a:pPr marL="342900" indent="-342900"/>
            <a:r>
              <a:rPr lang="fi-FI" sz="2000">
                <a:ea typeface="Tahoma"/>
                <a:cs typeface="Tahoma"/>
              </a:rPr>
              <a:t>Hyväksyttävien tuntien määrä ei saa ylittää tiettynä toimintavuotena kyseisen tuntihinnan määrittelyssä käytettyä tuntimäärää eli 1720 tuntia tai 1720 tunnista hanketta koskevan työn osa-aikaisuutta vastaavalla prosenttiosuudella laskettua tuntimäärää. </a:t>
            </a:r>
            <a:endParaRPr lang="fi-FI">
              <a:ea typeface="Tahoma"/>
              <a:cs typeface="Tahoma"/>
            </a:endParaRPr>
          </a:p>
          <a:p>
            <a:pPr marL="914400" lvl="2" indent="-342900">
              <a:buNone/>
            </a:pPr>
            <a:r>
              <a:rPr lang="fi-FI" sz="1800">
                <a:ea typeface="Tahoma"/>
                <a:cs typeface="Tahoma"/>
              </a:rPr>
              <a:t>- Esim. jos henkilö työskentelee 50 % osa-aikaisesti hankkeelle, on enimmäistuntimäärä 860.</a:t>
            </a:r>
          </a:p>
          <a:p>
            <a:pPr marL="342900" indent="-342900"/>
            <a:r>
              <a:rPr lang="fi-FI" sz="2000">
                <a:ea typeface="Tahoma"/>
                <a:cs typeface="Tahoma"/>
              </a:rPr>
              <a:t>Tuntimäärän ylittävistä työtunneista aiheutuneet palkkakustannukset eivät ole tukikelpoisia.</a:t>
            </a:r>
            <a:endParaRPr lang="fi-FI">
              <a:ea typeface="Tahoma"/>
              <a:cs typeface="Tahoma"/>
            </a:endParaRPr>
          </a:p>
          <a:p>
            <a:pPr marL="342900" indent="-342900"/>
            <a:r>
              <a:rPr lang="fi-FI" sz="2000">
                <a:ea typeface="Tahoma"/>
                <a:cs typeface="Tahoma"/>
              </a:rPr>
              <a:t>EURA 2021 estää hankkeen toimintavuosikohtaisen enimmäistuntimäärän ylityksen.</a:t>
            </a:r>
            <a:endParaRPr lang="fi-FI">
              <a:ea typeface="Tahoma"/>
              <a:cs typeface="Tahoma"/>
            </a:endParaRPr>
          </a:p>
          <a:p>
            <a:pPr marL="342900" indent="-342900"/>
            <a:r>
              <a:rPr lang="fi-FI" sz="2000">
                <a:ea typeface="Tahoma"/>
                <a:cs typeface="Tahoma"/>
              </a:rPr>
              <a:t>Hyväksyttävää tuntimäärää on mahdollista korottaa vain muutoshakemuksella ja muutospäätöksellä.</a:t>
            </a:r>
            <a:endParaRPr lang="fi-FI">
              <a:ea typeface="Tahoma"/>
              <a:cs typeface="Tahoma"/>
            </a:endParaRPr>
          </a:p>
          <a:p>
            <a:pPr marL="342900" indent="-342900"/>
            <a:endParaRPr lang="fi-FI" sz="2000">
              <a:ea typeface="Tahoma"/>
              <a:cs typeface="Tahoma"/>
            </a:endParaRPr>
          </a:p>
          <a:p>
            <a:pPr marL="0" indent="0">
              <a:buNone/>
            </a:pPr>
            <a:endParaRPr lang="fi-FI" sz="2000">
              <a:ea typeface="Tahoma"/>
              <a:cs typeface="Tahoma"/>
            </a:endParaRPr>
          </a:p>
          <a:p>
            <a:pPr marL="0" indent="0">
              <a:buNone/>
            </a:pPr>
            <a:endParaRPr lang="fi-FI" sz="2000">
              <a:ea typeface="Tahoma"/>
              <a:cs typeface="Tahoma"/>
            </a:endParaRPr>
          </a:p>
          <a:p>
            <a:endParaRPr lang="fi-FI" sz="2000">
              <a:ea typeface="Tahoma"/>
              <a:cs typeface="Tahoma"/>
            </a:endParaRPr>
          </a:p>
          <a:p>
            <a:endParaRPr lang="fi-FI">
              <a:ea typeface="Tahoma"/>
              <a:cs typeface="Tahoma"/>
            </a:endParaRPr>
          </a:p>
        </p:txBody>
      </p:sp>
    </p:spTree>
    <p:extLst>
      <p:ext uri="{BB962C8B-B14F-4D97-AF65-F5344CB8AC3E}">
        <p14:creationId xmlns:p14="http://schemas.microsoft.com/office/powerpoint/2010/main" val="6649419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2B6703A-DC7C-1B7F-9DCD-43871B96E8B5}"/>
              </a:ext>
            </a:extLst>
          </p:cNvPr>
          <p:cNvSpPr>
            <a:spLocks noGrp="1"/>
          </p:cNvSpPr>
          <p:nvPr>
            <p:ph type="title"/>
          </p:nvPr>
        </p:nvSpPr>
        <p:spPr>
          <a:xfrm>
            <a:off x="838200" y="210912"/>
            <a:ext cx="10515600" cy="646878"/>
          </a:xfrm>
        </p:spPr>
        <p:txBody>
          <a:bodyPr/>
          <a:lstStyle/>
          <a:p>
            <a:r>
              <a:rPr lang="fi-FI" sz="3600"/>
              <a:t>Rahoituksen myöntäminen hankkeelle</a:t>
            </a:r>
          </a:p>
        </p:txBody>
      </p:sp>
      <p:sp>
        <p:nvSpPr>
          <p:cNvPr id="3" name="Sisällön paikkamerkki 2">
            <a:extLst>
              <a:ext uri="{FF2B5EF4-FFF2-40B4-BE49-F238E27FC236}">
                <a16:creationId xmlns:a16="http://schemas.microsoft.com/office/drawing/2014/main" id="{FF41A9D7-DF28-8D0D-888D-C356F2EA5415}"/>
              </a:ext>
            </a:extLst>
          </p:cNvPr>
          <p:cNvSpPr>
            <a:spLocks noGrp="1"/>
          </p:cNvSpPr>
          <p:nvPr>
            <p:ph idx="1"/>
          </p:nvPr>
        </p:nvSpPr>
        <p:spPr>
          <a:xfrm>
            <a:off x="838200" y="1237160"/>
            <a:ext cx="10515600" cy="4654194"/>
          </a:xfrm>
        </p:spPr>
        <p:txBody>
          <a:bodyPr vert="horz" lIns="0" tIns="0" rIns="0" bIns="0" rtlCol="0" anchor="t">
            <a:noAutofit/>
          </a:bodyPr>
          <a:lstStyle/>
          <a:p>
            <a:r>
              <a:rPr lang="fi-FI"/>
              <a:t>Päätöksessä on ilmoitettu hankkeelle myönnetyn tuen enimmäissumma sekä tukiprosentti.</a:t>
            </a:r>
          </a:p>
          <a:p>
            <a:r>
              <a:rPr lang="fi-FI"/>
              <a:t>Rahoitus hankkeelle myönnetään pääsääntöisesti vaiheistetusti.</a:t>
            </a:r>
            <a:endParaRPr lang="fi-FI">
              <a:ea typeface="Tahoma"/>
              <a:cs typeface="Tahoma"/>
            </a:endParaRPr>
          </a:p>
          <a:p>
            <a:r>
              <a:rPr lang="fi-FI"/>
              <a:t>Vaiheistetussa rahoituksessa viranomainen seuraa hankkeen toteutumista ja hankkeelle hyväksytyn rahoitussuunnitelman pohjalta harkinnanvaraisesti päättää hankkeen rahoituksen jatkamisesta toimintavuosi kerrallaan.</a:t>
            </a:r>
            <a:endParaRPr lang="fi-FI">
              <a:ea typeface="Tahoma"/>
              <a:cs typeface="Tahoma"/>
            </a:endParaRPr>
          </a:p>
          <a:p>
            <a:r>
              <a:rPr lang="fi-FI"/>
              <a:t>Tuen myöntämisen edellytykset:</a:t>
            </a:r>
            <a:endParaRPr lang="fi-FI">
              <a:ea typeface="Tahoma"/>
              <a:cs typeface="Tahoma"/>
            </a:endParaRPr>
          </a:p>
          <a:p>
            <a:pPr lvl="1"/>
            <a:r>
              <a:rPr lang="fi-FI"/>
              <a:t>Hanke etenee sille hyväksytyn suunnitelman ja päätösten ehtojen mukaisesti.</a:t>
            </a:r>
            <a:endParaRPr lang="fi-FI">
              <a:ea typeface="Tahoma"/>
              <a:cs typeface="Tahoma"/>
            </a:endParaRPr>
          </a:p>
          <a:p>
            <a:pPr lvl="1"/>
            <a:r>
              <a:rPr lang="fi-FI"/>
              <a:t>Viranomaisella on käytettävissään tarvittava myöntövaltuus päätöksen tekemiseen.</a:t>
            </a:r>
            <a:endParaRPr lang="fi-FI">
              <a:ea typeface="Tahoma"/>
              <a:cs typeface="Tahoma"/>
            </a:endParaRPr>
          </a:p>
          <a:p>
            <a:r>
              <a:rPr lang="fi-FI"/>
              <a:t>Tuen saajan ei tarvitse hakemuksella hakea hankkeelleen eri toimintavuosien rahoitusta.</a:t>
            </a:r>
            <a:endParaRPr lang="fi-FI">
              <a:ea typeface="Tahoma"/>
              <a:cs typeface="Tahoma"/>
            </a:endParaRPr>
          </a:p>
        </p:txBody>
      </p:sp>
    </p:spTree>
    <p:extLst>
      <p:ext uri="{BB962C8B-B14F-4D97-AF65-F5344CB8AC3E}">
        <p14:creationId xmlns:p14="http://schemas.microsoft.com/office/powerpoint/2010/main" val="209337858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408BBC4-E95B-4B48-CAEC-BDAEB919328D}"/>
              </a:ext>
            </a:extLst>
          </p:cNvPr>
          <p:cNvSpPr>
            <a:spLocks noGrp="1"/>
          </p:cNvSpPr>
          <p:nvPr>
            <p:ph type="title"/>
          </p:nvPr>
        </p:nvSpPr>
        <p:spPr>
          <a:xfrm>
            <a:off x="838200" y="365126"/>
            <a:ext cx="10515600" cy="734210"/>
          </a:xfrm>
        </p:spPr>
        <p:txBody>
          <a:bodyPr/>
          <a:lstStyle/>
          <a:p>
            <a:r>
              <a:rPr lang="fi-FI" sz="3600">
                <a:ea typeface="Tahoma"/>
                <a:cs typeface="Tahoma"/>
              </a:rPr>
              <a:t>Kustannusten tukikelpoisuus (1/2) </a:t>
            </a:r>
            <a:endParaRPr lang="fi-FI"/>
          </a:p>
        </p:txBody>
      </p:sp>
      <p:sp>
        <p:nvSpPr>
          <p:cNvPr id="3" name="Sisällön paikkamerkki 2">
            <a:extLst>
              <a:ext uri="{FF2B5EF4-FFF2-40B4-BE49-F238E27FC236}">
                <a16:creationId xmlns:a16="http://schemas.microsoft.com/office/drawing/2014/main" id="{971EE827-0564-E9C3-5228-ECB17F60006A}"/>
              </a:ext>
            </a:extLst>
          </p:cNvPr>
          <p:cNvSpPr>
            <a:spLocks noGrp="1"/>
          </p:cNvSpPr>
          <p:nvPr>
            <p:ph idx="1"/>
          </p:nvPr>
        </p:nvSpPr>
        <p:spPr>
          <a:xfrm>
            <a:off x="838200" y="1325367"/>
            <a:ext cx="10515600" cy="4206754"/>
          </a:xfrm>
        </p:spPr>
        <p:txBody>
          <a:bodyPr vert="horz" lIns="0" tIns="0" rIns="0" bIns="0" rtlCol="0" anchor="t">
            <a:noAutofit/>
          </a:bodyPr>
          <a:lstStyle/>
          <a:p>
            <a:pPr marL="342900" indent="-342900"/>
            <a:r>
              <a:rPr lang="fi-FI" sz="2000">
                <a:ea typeface="Tahoma"/>
                <a:cs typeface="Tahoma"/>
              </a:rPr>
              <a:t>Kustannusten tukikelpoisuudesta ja tuen ulkopuolelle jäävistä kustannuksista säädetään erityisesti tukikelpoisuusasetuksessa.</a:t>
            </a:r>
            <a:endParaRPr lang="fi-FI">
              <a:ea typeface="Tahoma"/>
              <a:cs typeface="Tahoma"/>
            </a:endParaRPr>
          </a:p>
          <a:p>
            <a:pPr marL="342900" indent="-342900"/>
            <a:r>
              <a:rPr lang="fi-FI" sz="2000">
                <a:ea typeface="Tahoma"/>
                <a:cs typeface="Tahoma"/>
              </a:rPr>
              <a:t>Kustannusten on oltava hankepäätöksessä hyväksyttyjen kustannuslajien ja kustannusmallien mukaisia. Hyväksyttyjä kustannusmalleja ei voi muuttaa hankkeen toteuttamisaikana.</a:t>
            </a:r>
            <a:endParaRPr lang="fi-FI">
              <a:ea typeface="Tahoma"/>
              <a:cs typeface="Tahoma"/>
            </a:endParaRPr>
          </a:p>
          <a:p>
            <a:pPr marL="342900" indent="-342900"/>
            <a:r>
              <a:rPr lang="fi-FI" sz="2000">
                <a:ea typeface="Tahoma"/>
                <a:cs typeface="Tahoma"/>
              </a:rPr>
              <a:t>Ainoastaan hankkeesta aiheutuvat, sen toteuttamiseksi tarpeelliset ja määrältään kohtuulliset kustannukset ovat tukikelpoisia. </a:t>
            </a:r>
            <a:endParaRPr lang="fi-FI">
              <a:ea typeface="Tahoma"/>
              <a:cs typeface="Tahoma"/>
            </a:endParaRPr>
          </a:p>
          <a:p>
            <a:pPr marL="342900" indent="-342900"/>
            <a:r>
              <a:rPr lang="fi-FI" sz="2000">
                <a:ea typeface="Tahoma"/>
                <a:cs typeface="Tahoma"/>
              </a:rPr>
              <a:t>Kustannusten on oltava aiheutuneita rahoituspäätöksessä hyväksyttynä hankkeen toteuttamisaikana. </a:t>
            </a:r>
            <a:endParaRPr lang="fi-FI">
              <a:ea typeface="Tahoma"/>
              <a:cs typeface="Tahoma"/>
            </a:endParaRPr>
          </a:p>
          <a:p>
            <a:pPr marL="342900" indent="-342900"/>
            <a:r>
              <a:rPr lang="fi-FI" sz="2000">
                <a:ea typeface="Tahoma"/>
                <a:cs typeface="Tahoma"/>
              </a:rPr>
              <a:t>Tukikelpoisista kustannuksista vähennetään hankkeen toteuttamisaikana tuottamat ja viimeistään viimeisen maksatushakemuksen jättämiseen mennessä saadut tulot. </a:t>
            </a:r>
            <a:endParaRPr lang="fi-FI">
              <a:ea typeface="Tahoma"/>
              <a:cs typeface="Tahoma"/>
            </a:endParaRPr>
          </a:p>
          <a:p>
            <a:endParaRPr lang="fi-FI" sz="2000">
              <a:ea typeface="Tahoma"/>
              <a:cs typeface="Tahoma"/>
            </a:endParaRPr>
          </a:p>
        </p:txBody>
      </p:sp>
    </p:spTree>
    <p:extLst>
      <p:ext uri="{BB962C8B-B14F-4D97-AF65-F5344CB8AC3E}">
        <p14:creationId xmlns:p14="http://schemas.microsoft.com/office/powerpoint/2010/main" val="303011047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408BBC4-E95B-4B48-CAEC-BDAEB919328D}"/>
              </a:ext>
            </a:extLst>
          </p:cNvPr>
          <p:cNvSpPr>
            <a:spLocks noGrp="1"/>
          </p:cNvSpPr>
          <p:nvPr>
            <p:ph type="title"/>
          </p:nvPr>
        </p:nvSpPr>
        <p:spPr>
          <a:xfrm>
            <a:off x="838200" y="365126"/>
            <a:ext cx="10515600" cy="734210"/>
          </a:xfrm>
        </p:spPr>
        <p:txBody>
          <a:bodyPr/>
          <a:lstStyle/>
          <a:p>
            <a:r>
              <a:rPr lang="fi-FI" sz="3600">
                <a:ea typeface="Tahoma"/>
                <a:cs typeface="Tahoma"/>
              </a:rPr>
              <a:t>Kustannusten tukikelpoisuus (2/2)</a:t>
            </a:r>
            <a:endParaRPr lang="fi-FI"/>
          </a:p>
        </p:txBody>
      </p:sp>
      <p:sp>
        <p:nvSpPr>
          <p:cNvPr id="3" name="Sisällön paikkamerkki 2">
            <a:extLst>
              <a:ext uri="{FF2B5EF4-FFF2-40B4-BE49-F238E27FC236}">
                <a16:creationId xmlns:a16="http://schemas.microsoft.com/office/drawing/2014/main" id="{971EE827-0564-E9C3-5228-ECB17F60006A}"/>
              </a:ext>
            </a:extLst>
          </p:cNvPr>
          <p:cNvSpPr>
            <a:spLocks noGrp="1"/>
          </p:cNvSpPr>
          <p:nvPr>
            <p:ph idx="1"/>
          </p:nvPr>
        </p:nvSpPr>
        <p:spPr>
          <a:xfrm>
            <a:off x="838200" y="1325367"/>
            <a:ext cx="10515600" cy="4206754"/>
          </a:xfrm>
        </p:spPr>
        <p:txBody>
          <a:bodyPr vert="horz" lIns="0" tIns="0" rIns="0" bIns="0" rtlCol="0" anchor="t">
            <a:noAutofit/>
          </a:bodyPr>
          <a:lstStyle/>
          <a:p>
            <a:pPr marL="0" indent="0">
              <a:buNone/>
            </a:pPr>
            <a:r>
              <a:rPr lang="fi-FI" b="1">
                <a:ea typeface="Tahoma"/>
                <a:cs typeface="Tahoma"/>
              </a:rPr>
              <a:t>Valtioneuvoston asetus Euroopan unionin alue- ja rakennepolitiikan rahastoista rahoitettavien kustannusten tukikelpoisuudesta 3 §: </a:t>
            </a:r>
            <a:endParaRPr lang="fi-FI">
              <a:ea typeface="Tahoma"/>
              <a:cs typeface="Tahoma"/>
            </a:endParaRPr>
          </a:p>
          <a:p>
            <a:pPr marL="0" indent="0">
              <a:buNone/>
            </a:pPr>
            <a:r>
              <a:rPr lang="fi-FI">
                <a:ea typeface="Tahoma"/>
                <a:cs typeface="Tahoma"/>
              </a:rPr>
              <a:t>Hankkeesta aiheutuvat, sen toteuttamiseksi tarpeelliset ja määrältään kohtuulliset kustannukset ovat tukikelpoisia, jos ne ovat: </a:t>
            </a:r>
          </a:p>
          <a:p>
            <a:pPr marL="457200" indent="-457200">
              <a:buAutoNum type="arabicParenR"/>
            </a:pPr>
            <a:r>
              <a:rPr lang="fi-FI">
                <a:ea typeface="Tahoma"/>
                <a:cs typeface="Tahoma"/>
              </a:rPr>
              <a:t>Euroopan unionin alue- ja rakennepolitiikan ohjelman mukaisia; </a:t>
            </a:r>
          </a:p>
          <a:p>
            <a:pPr marL="457200" indent="-457200">
              <a:buAutoNum type="arabicParenR"/>
            </a:pPr>
            <a:r>
              <a:rPr lang="fi-FI">
                <a:ea typeface="Tahoma"/>
                <a:cs typeface="Tahoma"/>
              </a:rPr>
              <a:t>hanketta koskevan tukipäätöksen mukaisia; </a:t>
            </a:r>
          </a:p>
          <a:p>
            <a:pPr marL="457200" indent="-457200">
              <a:buAutoNum type="arabicParenR"/>
            </a:pPr>
            <a:r>
              <a:rPr lang="fi-FI">
                <a:ea typeface="Tahoma"/>
                <a:cs typeface="Tahoma"/>
              </a:rPr>
              <a:t>aiheutuneet sen jälkeen, kun tukihakemus on tullut vireille </a:t>
            </a:r>
          </a:p>
          <a:p>
            <a:pPr marL="457200" indent="-457200">
              <a:buAutoNum type="arabicParenR"/>
            </a:pPr>
            <a:r>
              <a:rPr lang="fi-FI">
                <a:ea typeface="Tahoma"/>
                <a:cs typeface="Tahoma"/>
              </a:rPr>
              <a:t>aiheutuneet hanketta koskevan tukipäätöksen mukaisena hankkeen toteuttamisaikana.</a:t>
            </a:r>
          </a:p>
        </p:txBody>
      </p:sp>
    </p:spTree>
    <p:extLst>
      <p:ext uri="{BB962C8B-B14F-4D97-AF65-F5344CB8AC3E}">
        <p14:creationId xmlns:p14="http://schemas.microsoft.com/office/powerpoint/2010/main" val="151648437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54DC0DA-E06F-FBB9-ECB6-F8AC35D7B9A6}"/>
              </a:ext>
            </a:extLst>
          </p:cNvPr>
          <p:cNvSpPr>
            <a:spLocks noGrp="1"/>
          </p:cNvSpPr>
          <p:nvPr>
            <p:ph type="title"/>
          </p:nvPr>
        </p:nvSpPr>
        <p:spPr/>
        <p:txBody>
          <a:bodyPr/>
          <a:lstStyle/>
          <a:p>
            <a:r>
              <a:rPr lang="fi-FI">
                <a:ea typeface="Tahoma"/>
                <a:cs typeface="Tahoma"/>
              </a:rPr>
              <a:t>Hankintamenettelyt</a:t>
            </a:r>
            <a:endParaRPr lang="fi-FI"/>
          </a:p>
        </p:txBody>
      </p:sp>
      <p:sp>
        <p:nvSpPr>
          <p:cNvPr id="3" name="Sisällön paikkamerkki 2">
            <a:extLst>
              <a:ext uri="{FF2B5EF4-FFF2-40B4-BE49-F238E27FC236}">
                <a16:creationId xmlns:a16="http://schemas.microsoft.com/office/drawing/2014/main" id="{2CABEB01-C801-A203-E0D0-6A46879AB3F3}"/>
              </a:ext>
            </a:extLst>
          </p:cNvPr>
          <p:cNvSpPr>
            <a:spLocks noGrp="1"/>
          </p:cNvSpPr>
          <p:nvPr>
            <p:ph idx="1"/>
          </p:nvPr>
        </p:nvSpPr>
        <p:spPr>
          <a:xfrm>
            <a:off x="838200" y="1579044"/>
            <a:ext cx="10515600" cy="3953076"/>
          </a:xfrm>
        </p:spPr>
        <p:txBody>
          <a:bodyPr vert="horz" lIns="0" tIns="0" rIns="0" bIns="0" rtlCol="0" anchor="t">
            <a:noAutofit/>
          </a:bodyPr>
          <a:lstStyle/>
          <a:p>
            <a:r>
              <a:rPr lang="fi-FI">
                <a:ea typeface="Tahoma"/>
                <a:cs typeface="Tahoma"/>
              </a:rPr>
              <a:t>Hankinnasta aiheutuvat kustannukset ovat tukikelpoisia, jos hankintamenettelyssä on noudatettu julkisista hankinnoista ja käyttöoikeussopimuksista annettua lakia (1397/2016).</a:t>
            </a:r>
          </a:p>
          <a:p>
            <a:r>
              <a:rPr lang="fi-FI" err="1">
                <a:ea typeface="Tahoma"/>
                <a:cs typeface="Tahoma"/>
              </a:rPr>
              <a:t>Flat</a:t>
            </a:r>
            <a:r>
              <a:rPr lang="fi-FI">
                <a:ea typeface="Tahoma"/>
                <a:cs typeface="Tahoma"/>
              </a:rPr>
              <a:t> </a:t>
            </a:r>
            <a:r>
              <a:rPr lang="fi-FI" err="1">
                <a:ea typeface="Tahoma"/>
                <a:cs typeface="Tahoma"/>
              </a:rPr>
              <a:t>rate</a:t>
            </a:r>
            <a:r>
              <a:rPr lang="fi-FI">
                <a:ea typeface="Tahoma"/>
                <a:cs typeface="Tahoma"/>
              </a:rPr>
              <a:t> 40 % -kustannusmallissa rahoittava viranomainen ei tarkista hankintamenettelyjä, koska hankinnat katetaan </a:t>
            </a:r>
            <a:r>
              <a:rPr lang="fi-FI" err="1">
                <a:ea typeface="Tahoma"/>
                <a:cs typeface="Tahoma"/>
              </a:rPr>
              <a:t>flat</a:t>
            </a:r>
            <a:r>
              <a:rPr lang="fi-FI">
                <a:ea typeface="Tahoma"/>
                <a:cs typeface="Tahoma"/>
              </a:rPr>
              <a:t> </a:t>
            </a:r>
            <a:r>
              <a:rPr lang="fi-FI" err="1">
                <a:ea typeface="Tahoma"/>
                <a:cs typeface="Tahoma"/>
              </a:rPr>
              <a:t>rate</a:t>
            </a:r>
            <a:r>
              <a:rPr lang="fi-FI">
                <a:ea typeface="Tahoma"/>
                <a:cs typeface="Tahoma"/>
              </a:rPr>
              <a:t> -osuudella. Tuen saaja vastaa siitä, että lakia julkista hankinnoista noudatetaan. </a:t>
            </a:r>
          </a:p>
          <a:p>
            <a:endParaRPr lang="fi-FI"/>
          </a:p>
          <a:p>
            <a:endParaRPr lang="fi-FI">
              <a:ea typeface="Tahoma"/>
              <a:cs typeface="Tahoma"/>
            </a:endParaRPr>
          </a:p>
        </p:txBody>
      </p:sp>
    </p:spTree>
    <p:extLst>
      <p:ext uri="{BB962C8B-B14F-4D97-AF65-F5344CB8AC3E}">
        <p14:creationId xmlns:p14="http://schemas.microsoft.com/office/powerpoint/2010/main" val="96741561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408BBC4-E95B-4B48-CAEC-BDAEB919328D}"/>
              </a:ext>
            </a:extLst>
          </p:cNvPr>
          <p:cNvSpPr>
            <a:spLocks noGrp="1"/>
          </p:cNvSpPr>
          <p:nvPr>
            <p:ph type="title"/>
          </p:nvPr>
        </p:nvSpPr>
        <p:spPr>
          <a:xfrm>
            <a:off x="838200" y="365126"/>
            <a:ext cx="10515600" cy="734210"/>
          </a:xfrm>
        </p:spPr>
        <p:txBody>
          <a:bodyPr/>
          <a:lstStyle/>
          <a:p>
            <a:r>
              <a:rPr lang="fi-FI">
                <a:ea typeface="Tahoma"/>
                <a:cs typeface="Tahoma"/>
              </a:rPr>
              <a:t>Tuen maksamisen hakeminen </a:t>
            </a:r>
            <a:endParaRPr lang="fi-FI"/>
          </a:p>
        </p:txBody>
      </p:sp>
      <p:sp>
        <p:nvSpPr>
          <p:cNvPr id="3" name="Sisällön paikkamerkki 2">
            <a:extLst>
              <a:ext uri="{FF2B5EF4-FFF2-40B4-BE49-F238E27FC236}">
                <a16:creationId xmlns:a16="http://schemas.microsoft.com/office/drawing/2014/main" id="{971EE827-0564-E9C3-5228-ECB17F60006A}"/>
              </a:ext>
            </a:extLst>
          </p:cNvPr>
          <p:cNvSpPr>
            <a:spLocks noGrp="1"/>
          </p:cNvSpPr>
          <p:nvPr>
            <p:ph idx="1"/>
          </p:nvPr>
        </p:nvSpPr>
        <p:spPr>
          <a:xfrm>
            <a:off x="838200" y="1325367"/>
            <a:ext cx="10515600" cy="4206754"/>
          </a:xfrm>
        </p:spPr>
        <p:txBody>
          <a:bodyPr vert="horz" lIns="0" tIns="0" rIns="0" bIns="0" rtlCol="0" anchor="t">
            <a:noAutofit/>
          </a:bodyPr>
          <a:lstStyle/>
          <a:p>
            <a:r>
              <a:rPr lang="fi-FI" sz="2000">
                <a:ea typeface="+mn-lt"/>
                <a:cs typeface="+mn-lt"/>
              </a:rPr>
              <a:t>Tuen saaja hakee tuen maksamista sähköisesti EURA 2021 –järjestelmässä. Hakemuksen laatimisessa on noudatettava EURA 2021 -järjestelmässä olevia ohjeita.</a:t>
            </a:r>
            <a:endParaRPr lang="fi-FI">
              <a:ea typeface="+mn-lt"/>
              <a:cs typeface="+mn-lt"/>
            </a:endParaRPr>
          </a:p>
          <a:p>
            <a:r>
              <a:rPr lang="fi-FI" sz="2000">
                <a:ea typeface="+mn-lt"/>
                <a:cs typeface="+mn-lt"/>
              </a:rPr>
              <a:t>Maksatushakemuksen laaditaan hankepäätöksen ehtojen ja hankkeessaan sovellettavien kustannusmallien mukaisesti sekä liitetään mukaan tarvittavat liitteet. </a:t>
            </a:r>
            <a:endParaRPr lang="fi-FI">
              <a:solidFill>
                <a:srgbClr val="000000"/>
              </a:solidFill>
              <a:ea typeface="+mn-lt"/>
              <a:cs typeface="+mn-lt"/>
            </a:endParaRPr>
          </a:p>
          <a:p>
            <a:r>
              <a:rPr lang="fi-FI" sz="2000">
                <a:solidFill>
                  <a:srgbClr val="0070C0"/>
                </a:solidFill>
                <a:ea typeface="+mn-lt"/>
                <a:cs typeface="+mn-lt"/>
              </a:rPr>
              <a:t>Maksatuskaudet ja palautuspäivät määritelty hankepäätöksessä tai niistä on muutoin sovittu (esim. aloituspalaverissa)?</a:t>
            </a:r>
            <a:r>
              <a:rPr lang="fi-FI" sz="2000">
                <a:ea typeface="+mn-lt"/>
                <a:cs typeface="+mn-lt"/>
              </a:rPr>
              <a:t> Viimeinen maksatushakemus on jätettävä 4 kuukauden kuluessa hankkeen päättymisestä.</a:t>
            </a:r>
            <a:endParaRPr lang="fi-FI">
              <a:ea typeface="+mn-lt"/>
              <a:cs typeface="+mn-lt"/>
            </a:endParaRPr>
          </a:p>
          <a:p>
            <a:r>
              <a:rPr lang="fi-FI" sz="2000">
                <a:ea typeface="+mn-lt"/>
                <a:cs typeface="+mn-lt"/>
              </a:rPr>
              <a:t>Ryhmähankkeissa kukin osatoteuttaja laatii oman maksatushakemuksensa EURA2021 –järjestelmässä.</a:t>
            </a:r>
            <a:endParaRPr lang="fi-FI">
              <a:ea typeface="+mn-lt"/>
              <a:cs typeface="+mn-lt"/>
            </a:endParaRPr>
          </a:p>
          <a:p>
            <a:r>
              <a:rPr lang="fi-FI" sz="2000">
                <a:ea typeface="+mn-lt"/>
                <a:cs typeface="+mn-lt"/>
              </a:rPr>
              <a:t>Päätoteuttaja jättää kaikkien osatoteuttajien maksatushakemukset viranomaiskäsittelyyn.</a:t>
            </a:r>
            <a:endParaRPr lang="fi-FI">
              <a:ea typeface="+mn-lt"/>
              <a:cs typeface="+mn-lt"/>
            </a:endParaRPr>
          </a:p>
          <a:p>
            <a:r>
              <a:rPr lang="fi-FI" sz="2000">
                <a:ea typeface="+mn-lt"/>
                <a:cs typeface="+mn-lt"/>
              </a:rPr>
              <a:t>Erilliset maksatuspäätökset tuen maksamisesta </a:t>
            </a:r>
            <a:r>
              <a:rPr lang="fi-FI" sz="2000">
                <a:ea typeface="+mn-lt"/>
                <a:cs typeface="+mn-lt"/>
                <a:sym typeface="Wingdings" panose="05000000000000000000" pitchFamily="2" charset="2"/>
              </a:rPr>
              <a:t></a:t>
            </a:r>
            <a:r>
              <a:rPr lang="fi-FI" sz="2000">
                <a:ea typeface="+mn-lt"/>
                <a:cs typeface="+mn-lt"/>
              </a:rPr>
              <a:t> maksu suoraan kullekin tuen saajalle. </a:t>
            </a:r>
            <a:endParaRPr lang="fi-FI">
              <a:ea typeface="Tahoma"/>
              <a:cs typeface="Tahoma"/>
            </a:endParaRPr>
          </a:p>
          <a:p>
            <a:pPr>
              <a:buNone/>
            </a:pPr>
            <a:endParaRPr lang="fi-FI" sz="2000">
              <a:ea typeface="Tahoma"/>
              <a:cs typeface="Tahoma"/>
            </a:endParaRPr>
          </a:p>
          <a:p>
            <a:pPr marL="342900" indent="-342900"/>
            <a:endParaRPr lang="fi-FI" sz="2000">
              <a:ea typeface="+mn-lt"/>
              <a:cs typeface="+mn-lt"/>
            </a:endParaRPr>
          </a:p>
          <a:p>
            <a:pPr marL="342900" indent="-342900"/>
            <a:endParaRPr lang="fi-FI" sz="2000">
              <a:ea typeface="Tahoma"/>
              <a:cs typeface="Tahoma"/>
            </a:endParaRPr>
          </a:p>
          <a:p>
            <a:pPr marL="0" indent="0">
              <a:buNone/>
            </a:pPr>
            <a:endParaRPr lang="fi-FI" sz="2000">
              <a:ea typeface="Tahoma"/>
              <a:cs typeface="Tahoma"/>
            </a:endParaRPr>
          </a:p>
        </p:txBody>
      </p:sp>
    </p:spTree>
    <p:extLst>
      <p:ext uri="{BB962C8B-B14F-4D97-AF65-F5344CB8AC3E}">
        <p14:creationId xmlns:p14="http://schemas.microsoft.com/office/powerpoint/2010/main" val="196039423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408BBC4-E95B-4B48-CAEC-BDAEB919328D}"/>
              </a:ext>
            </a:extLst>
          </p:cNvPr>
          <p:cNvSpPr>
            <a:spLocks noGrp="1"/>
          </p:cNvSpPr>
          <p:nvPr>
            <p:ph type="title"/>
          </p:nvPr>
        </p:nvSpPr>
        <p:spPr>
          <a:xfrm>
            <a:off x="254494" y="240839"/>
            <a:ext cx="11683012" cy="734210"/>
          </a:xfrm>
        </p:spPr>
        <p:txBody>
          <a:bodyPr/>
          <a:lstStyle/>
          <a:p>
            <a:r>
              <a:rPr lang="fi-FI" sz="3600">
                <a:ea typeface="Tahoma"/>
                <a:cs typeface="Tahoma"/>
              </a:rPr>
              <a:t>Maksatushakemuksessa ilmoitettavat tiedot (1/3) </a:t>
            </a:r>
          </a:p>
        </p:txBody>
      </p:sp>
      <p:sp>
        <p:nvSpPr>
          <p:cNvPr id="3" name="Sisällön paikkamerkki 2">
            <a:extLst>
              <a:ext uri="{FF2B5EF4-FFF2-40B4-BE49-F238E27FC236}">
                <a16:creationId xmlns:a16="http://schemas.microsoft.com/office/drawing/2014/main" id="{971EE827-0564-E9C3-5228-ECB17F60006A}"/>
              </a:ext>
            </a:extLst>
          </p:cNvPr>
          <p:cNvSpPr>
            <a:spLocks noGrp="1"/>
          </p:cNvSpPr>
          <p:nvPr>
            <p:ph idx="1"/>
          </p:nvPr>
        </p:nvSpPr>
        <p:spPr>
          <a:xfrm>
            <a:off x="585925" y="1325367"/>
            <a:ext cx="10955045" cy="4206754"/>
          </a:xfrm>
        </p:spPr>
        <p:txBody>
          <a:bodyPr vert="horz" lIns="0" tIns="0" rIns="0" bIns="0" rtlCol="0" anchor="t">
            <a:noAutofit/>
          </a:bodyPr>
          <a:lstStyle/>
          <a:p>
            <a:pPr marL="0" indent="0">
              <a:buNone/>
            </a:pPr>
            <a:r>
              <a:rPr lang="fi-FI" sz="2000" b="1">
                <a:ea typeface="Tahoma"/>
                <a:cs typeface="Tahoma"/>
              </a:rPr>
              <a:t>Tulot</a:t>
            </a:r>
            <a:endParaRPr lang="fi-FI" sz="2000">
              <a:ea typeface="Tahoma"/>
              <a:cs typeface="Tahoma"/>
            </a:endParaRPr>
          </a:p>
          <a:p>
            <a:r>
              <a:rPr lang="fi-FI" sz="2000">
                <a:ea typeface="Tahoma"/>
                <a:cs typeface="Tahoma"/>
              </a:rPr>
              <a:t>Tuen saajan on ilmoitettava hankkeen toteuttamisaikana tuottamat ja viimeistään viimeisen </a:t>
            </a:r>
            <a:r>
              <a:rPr lang="fi-FI" sz="2000">
                <a:ea typeface="+mn-lt"/>
                <a:cs typeface="+mn-lt"/>
              </a:rPr>
              <a:t>maksatushakemuksen</a:t>
            </a:r>
            <a:r>
              <a:rPr lang="fi-FI" sz="2000">
                <a:ea typeface="Tahoma"/>
                <a:cs typeface="Tahoma"/>
              </a:rPr>
              <a:t> jättämiseen mennessä saadut tulot. </a:t>
            </a:r>
            <a:endParaRPr lang="fi-FI">
              <a:ea typeface="+mn-lt"/>
              <a:cs typeface="+mn-lt"/>
            </a:endParaRPr>
          </a:p>
          <a:p>
            <a:r>
              <a:rPr lang="fi-FI" sz="2000">
                <a:ea typeface="+mn-lt"/>
                <a:cs typeface="+mn-lt"/>
              </a:rPr>
              <a:t>Hankkeen tuloja ovat mm.</a:t>
            </a:r>
          </a:p>
          <a:p>
            <a:pPr lvl="1">
              <a:spcBef>
                <a:spcPts val="600"/>
              </a:spcBef>
            </a:pPr>
            <a:r>
              <a:rPr lang="fi-FI" sz="1800">
                <a:ea typeface="+mn-lt"/>
                <a:cs typeface="+mn-lt"/>
              </a:rPr>
              <a:t>hankkeeseen myönnetyllä tuella hankittujen tai hankkeessa syntyvien ja markkinoille siirtyvien tuotteiden ja palvelujen myynnistä saatavat tulot;</a:t>
            </a:r>
          </a:p>
          <a:p>
            <a:pPr lvl="1">
              <a:spcBef>
                <a:spcPts val="600"/>
              </a:spcBef>
            </a:pPr>
            <a:r>
              <a:rPr lang="fi-FI" sz="1800">
                <a:ea typeface="+mn-lt"/>
                <a:cs typeface="+mn-lt"/>
              </a:rPr>
              <a:t>hankkeessa järjestetystä maksullisesta seminaarista tai muusta tilaisuudesta saadut osallistumismaksut.</a:t>
            </a:r>
            <a:endParaRPr lang="fi-FI" sz="1800">
              <a:ea typeface="Tahoma"/>
              <a:cs typeface="Tahoma"/>
            </a:endParaRPr>
          </a:p>
          <a:p>
            <a:pPr>
              <a:spcBef>
                <a:spcPts val="1200"/>
              </a:spcBef>
            </a:pPr>
            <a:r>
              <a:rPr lang="fi-FI" sz="2000">
                <a:ea typeface="+mn-lt"/>
                <a:cs typeface="+mn-lt"/>
              </a:rPr>
              <a:t>Tulot tulee esittää hankkeen kirjanpidosta saatavalla kirjanpidon otteella. Hankkeen kirjanpito tulee erottaa organisaation muusta kirjanpidosta omalla kustannuspaikalla, laskentakohteella tai vastaavalla.</a:t>
            </a:r>
          </a:p>
          <a:p>
            <a:endParaRPr lang="fi-FI" sz="2000">
              <a:ea typeface="Tahoma"/>
              <a:cs typeface="Tahoma"/>
            </a:endParaRPr>
          </a:p>
          <a:p>
            <a:pPr marL="342900" indent="-342900"/>
            <a:endParaRPr lang="fi-FI" sz="2000">
              <a:ea typeface="Tahoma"/>
              <a:cs typeface="Tahoma"/>
            </a:endParaRPr>
          </a:p>
          <a:p>
            <a:pPr marL="0" indent="0">
              <a:buNone/>
            </a:pPr>
            <a:endParaRPr lang="fi-FI" sz="2000">
              <a:ea typeface="Tahoma"/>
              <a:cs typeface="Tahoma"/>
            </a:endParaRPr>
          </a:p>
        </p:txBody>
      </p:sp>
    </p:spTree>
    <p:extLst>
      <p:ext uri="{BB962C8B-B14F-4D97-AF65-F5344CB8AC3E}">
        <p14:creationId xmlns:p14="http://schemas.microsoft.com/office/powerpoint/2010/main" val="60524076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408BBC4-E95B-4B48-CAEC-BDAEB919328D}"/>
              </a:ext>
            </a:extLst>
          </p:cNvPr>
          <p:cNvSpPr>
            <a:spLocks noGrp="1"/>
          </p:cNvSpPr>
          <p:nvPr>
            <p:ph type="title"/>
          </p:nvPr>
        </p:nvSpPr>
        <p:spPr>
          <a:xfrm>
            <a:off x="263370" y="294104"/>
            <a:ext cx="11665259" cy="734210"/>
          </a:xfrm>
        </p:spPr>
        <p:txBody>
          <a:bodyPr/>
          <a:lstStyle/>
          <a:p>
            <a:r>
              <a:rPr lang="fi-FI" sz="3600">
                <a:ea typeface="Tahoma"/>
                <a:cs typeface="Tahoma"/>
              </a:rPr>
              <a:t>Maksatushakemuksessa ilmoitettavat tiedot (2/3)</a:t>
            </a:r>
          </a:p>
        </p:txBody>
      </p:sp>
      <p:sp>
        <p:nvSpPr>
          <p:cNvPr id="3" name="Sisällön paikkamerkki 2">
            <a:extLst>
              <a:ext uri="{FF2B5EF4-FFF2-40B4-BE49-F238E27FC236}">
                <a16:creationId xmlns:a16="http://schemas.microsoft.com/office/drawing/2014/main" id="{971EE827-0564-E9C3-5228-ECB17F60006A}"/>
              </a:ext>
            </a:extLst>
          </p:cNvPr>
          <p:cNvSpPr>
            <a:spLocks noGrp="1"/>
          </p:cNvSpPr>
          <p:nvPr>
            <p:ph idx="1"/>
          </p:nvPr>
        </p:nvSpPr>
        <p:spPr>
          <a:xfrm>
            <a:off x="838200" y="1325367"/>
            <a:ext cx="10515600" cy="4206754"/>
          </a:xfrm>
        </p:spPr>
        <p:txBody>
          <a:bodyPr vert="horz" lIns="0" tIns="0" rIns="0" bIns="0" rtlCol="0" anchor="t">
            <a:noAutofit/>
          </a:bodyPr>
          <a:lstStyle/>
          <a:p>
            <a:pPr marL="0" indent="0">
              <a:buNone/>
            </a:pPr>
            <a:r>
              <a:rPr lang="fi-FI" sz="2000" b="1">
                <a:ea typeface="Tahoma"/>
                <a:cs typeface="Tahoma"/>
              </a:rPr>
              <a:t>Rahoitus</a:t>
            </a:r>
            <a:endParaRPr lang="fi-FI">
              <a:ea typeface="Tahoma"/>
              <a:cs typeface="Tahoma"/>
            </a:endParaRPr>
          </a:p>
          <a:p>
            <a:r>
              <a:rPr lang="fi-FI" sz="2000">
                <a:ea typeface="Tahoma"/>
                <a:cs typeface="Tahoma"/>
              </a:rPr>
              <a:t>Tuen saajan on ilmoitettava maksukaudella toteutunut kunta-, muu julkinen ja yksityinen rahoitusosuus, myös hankesuunnitelmassa mainitsemattomat tulo- ja rahoituslähteet on ilmoitettava. </a:t>
            </a:r>
            <a:endParaRPr lang="fi-FI">
              <a:ea typeface="Tahoma"/>
              <a:cs typeface="Tahoma"/>
            </a:endParaRPr>
          </a:p>
          <a:p>
            <a:r>
              <a:rPr lang="fi-FI" sz="2000">
                <a:ea typeface="Tahoma"/>
                <a:cs typeface="Tahoma"/>
              </a:rPr>
              <a:t>Rahoitukseen lasketaan myös: </a:t>
            </a:r>
          </a:p>
          <a:p>
            <a:pPr lvl="1"/>
            <a:r>
              <a:rPr lang="fi-FI" sz="1800">
                <a:ea typeface="Tahoma"/>
                <a:cs typeface="Tahoma"/>
              </a:rPr>
              <a:t>yritysten ja muiden yksityisoikeudellisten hanketoiminnan kohderyhmien tai toimintaan osallistuvien organisaatioiden osuus hankkeen rahoituksesta; </a:t>
            </a:r>
          </a:p>
          <a:p>
            <a:pPr lvl="1"/>
            <a:r>
              <a:rPr lang="fi-FI" sz="1800">
                <a:ea typeface="Tahoma"/>
                <a:cs typeface="Tahoma"/>
              </a:rPr>
              <a:t>osallistuvien organisaatioiden maksuosuudet osallistumisesta hyödynsaajana hankkeen toimenpiteeseen, jossa tuki on kohdennettu vähämerkityksisenä tukena taloudellista toimintaa harjoittavalle yksikölle.</a:t>
            </a:r>
          </a:p>
          <a:p>
            <a:r>
              <a:rPr lang="fi-FI" sz="2000">
                <a:ea typeface="Tahoma"/>
                <a:cs typeface="Tahoma"/>
              </a:rPr>
              <a:t>Ulkopuoliset rahoituserät suoritettava maksuna tuen saajan tilille ja raportoidaan maksatushakemuksessa, kun maksettu tuen saajalle. </a:t>
            </a:r>
            <a:r>
              <a:rPr lang="fi-FI" sz="2000">
                <a:solidFill>
                  <a:srgbClr val="0070C0"/>
                </a:solidFill>
                <a:ea typeface="Tahoma"/>
                <a:cs typeface="Tahoma"/>
              </a:rPr>
              <a:t>Ei jaksoteta vaan EURA2021 hoitaa jaksotuksen? </a:t>
            </a:r>
            <a:r>
              <a:rPr lang="fi-FI" sz="2000">
                <a:ea typeface="Tahoma"/>
                <a:cs typeface="Tahoma"/>
              </a:rPr>
              <a:t>Ulkopuoliset rahoituserät tulee esittää hankkeen kirjanpidossa.</a:t>
            </a:r>
          </a:p>
          <a:p>
            <a:endParaRPr lang="fi-FI" sz="2000">
              <a:ea typeface="Tahoma"/>
              <a:cs typeface="Tahoma"/>
            </a:endParaRPr>
          </a:p>
          <a:p>
            <a:endParaRPr lang="fi-FI" sz="2000">
              <a:ea typeface="Tahoma"/>
              <a:cs typeface="Tahoma"/>
            </a:endParaRPr>
          </a:p>
          <a:p>
            <a:pPr marL="0" indent="0">
              <a:buNone/>
            </a:pPr>
            <a:endParaRPr lang="fi-FI" sz="2000">
              <a:ea typeface="Tahoma"/>
              <a:cs typeface="Tahoma"/>
            </a:endParaRPr>
          </a:p>
          <a:p>
            <a:endParaRPr lang="fi-FI" sz="2000">
              <a:ea typeface="Tahoma"/>
              <a:cs typeface="Tahoma"/>
            </a:endParaRPr>
          </a:p>
          <a:p>
            <a:endParaRPr lang="fi-FI">
              <a:ea typeface="Tahoma"/>
              <a:cs typeface="Tahoma"/>
            </a:endParaRPr>
          </a:p>
        </p:txBody>
      </p:sp>
    </p:spTree>
    <p:extLst>
      <p:ext uri="{BB962C8B-B14F-4D97-AF65-F5344CB8AC3E}">
        <p14:creationId xmlns:p14="http://schemas.microsoft.com/office/powerpoint/2010/main" val="111535410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408BBC4-E95B-4B48-CAEC-BDAEB919328D}"/>
              </a:ext>
            </a:extLst>
          </p:cNvPr>
          <p:cNvSpPr>
            <a:spLocks noGrp="1"/>
          </p:cNvSpPr>
          <p:nvPr>
            <p:ph type="title"/>
          </p:nvPr>
        </p:nvSpPr>
        <p:spPr>
          <a:xfrm>
            <a:off x="346229" y="267472"/>
            <a:ext cx="11736280" cy="734210"/>
          </a:xfrm>
        </p:spPr>
        <p:txBody>
          <a:bodyPr/>
          <a:lstStyle/>
          <a:p>
            <a:r>
              <a:rPr lang="fi-FI" sz="3600">
                <a:ea typeface="Tahoma"/>
                <a:cs typeface="Tahoma"/>
              </a:rPr>
              <a:t>Maksatushakemuksessa ilmoitettavat tiedot (3/3) </a:t>
            </a:r>
          </a:p>
        </p:txBody>
      </p:sp>
      <p:sp>
        <p:nvSpPr>
          <p:cNvPr id="3" name="Sisällön paikkamerkki 2">
            <a:extLst>
              <a:ext uri="{FF2B5EF4-FFF2-40B4-BE49-F238E27FC236}">
                <a16:creationId xmlns:a16="http://schemas.microsoft.com/office/drawing/2014/main" id="{971EE827-0564-E9C3-5228-ECB17F60006A}"/>
              </a:ext>
            </a:extLst>
          </p:cNvPr>
          <p:cNvSpPr>
            <a:spLocks noGrp="1"/>
          </p:cNvSpPr>
          <p:nvPr>
            <p:ph idx="1"/>
          </p:nvPr>
        </p:nvSpPr>
        <p:spPr>
          <a:xfrm>
            <a:off x="838200" y="1405267"/>
            <a:ext cx="10515600" cy="4206754"/>
          </a:xfrm>
        </p:spPr>
        <p:txBody>
          <a:bodyPr vert="horz" lIns="0" tIns="0" rIns="0" bIns="0" rtlCol="0" anchor="t">
            <a:noAutofit/>
          </a:bodyPr>
          <a:lstStyle/>
          <a:p>
            <a:r>
              <a:rPr lang="fi-FI" sz="2200">
                <a:ea typeface="Tahoma"/>
                <a:cs typeface="Tahoma"/>
              </a:rPr>
              <a:t>EURA 2021 laskee automaattisesti </a:t>
            </a:r>
            <a:r>
              <a:rPr lang="fi-FI" sz="2200" err="1">
                <a:ea typeface="Tahoma"/>
                <a:cs typeface="Tahoma"/>
              </a:rPr>
              <a:t>flat</a:t>
            </a:r>
            <a:r>
              <a:rPr lang="fi-FI" sz="2200">
                <a:ea typeface="Tahoma"/>
                <a:cs typeface="Tahoma"/>
              </a:rPr>
              <a:t> </a:t>
            </a:r>
            <a:r>
              <a:rPr lang="fi-FI" sz="2200" err="1">
                <a:ea typeface="Tahoma"/>
                <a:cs typeface="Tahoma"/>
              </a:rPr>
              <a:t>rate</a:t>
            </a:r>
            <a:r>
              <a:rPr lang="fi-FI" sz="2200">
                <a:ea typeface="Tahoma"/>
                <a:cs typeface="Tahoma"/>
              </a:rPr>
              <a:t> –osuuden maksatushakemukselle.</a:t>
            </a:r>
          </a:p>
          <a:p>
            <a:r>
              <a:rPr lang="fi-FI" sz="2200">
                <a:ea typeface="+mn-lt"/>
                <a:cs typeface="+mn-lt"/>
              </a:rPr>
              <a:t>Tuen saajan omarahoitusta ei ilmoiteta. EURA2021 laskee omarahoitusosuuden.</a:t>
            </a:r>
            <a:endParaRPr lang="fi-FI" sz="2200">
              <a:ea typeface="Tahoma"/>
              <a:cs typeface="Tahoma"/>
            </a:endParaRPr>
          </a:p>
          <a:p>
            <a:r>
              <a:rPr lang="fi-FI" sz="2200">
                <a:ea typeface="Tahoma"/>
                <a:cs typeface="Tahoma"/>
              </a:rPr>
              <a:t>Pääkirjanote hankkeen kustannuspaikalta kaikesta muusta paitsi tuen saajan omarahoitusosuudesta.</a:t>
            </a:r>
          </a:p>
          <a:p>
            <a:r>
              <a:rPr lang="fi-FI" sz="2200">
                <a:ea typeface="Tahoma"/>
                <a:cs typeface="Tahoma"/>
              </a:rPr>
              <a:t>Jokaisen maksatushakemuksen yhteydessä toimitetaan hankkeen seurantaraportti, jossa raportoidaan hankkeen toteutuksesta ja saavutetuista tuloksista kustannusten tukikelpoisuuden arvioimiseksi. </a:t>
            </a:r>
          </a:p>
          <a:p>
            <a:r>
              <a:rPr lang="fi-FI" sz="2200">
                <a:ea typeface="Tahoma"/>
                <a:cs typeface="Tahoma"/>
              </a:rPr>
              <a:t>Tuen viimeisen erän maksamisen edellytyksenä on hyväksyttävän loppuraportin toimittaminen viimeisen tuen maksamista koskevan hakemuksen kanssa.</a:t>
            </a:r>
            <a:r>
              <a:rPr lang="fi-FI">
                <a:ea typeface="Tahoma"/>
                <a:cs typeface="Tahoma"/>
              </a:rPr>
              <a:t>  </a:t>
            </a:r>
            <a:endParaRPr lang="fi-FI"/>
          </a:p>
          <a:p>
            <a:endParaRPr lang="fi-FI" sz="2000">
              <a:ea typeface="Tahoma"/>
              <a:cs typeface="Tahoma"/>
            </a:endParaRPr>
          </a:p>
          <a:p>
            <a:endParaRPr lang="fi-FI" sz="2000">
              <a:ea typeface="Tahoma"/>
              <a:cs typeface="Tahoma"/>
            </a:endParaRPr>
          </a:p>
          <a:p>
            <a:endParaRPr lang="fi-FI">
              <a:ea typeface="Tahoma"/>
              <a:cs typeface="Tahoma"/>
            </a:endParaRPr>
          </a:p>
        </p:txBody>
      </p:sp>
    </p:spTree>
    <p:extLst>
      <p:ext uri="{BB962C8B-B14F-4D97-AF65-F5344CB8AC3E}">
        <p14:creationId xmlns:p14="http://schemas.microsoft.com/office/powerpoint/2010/main" val="2267764026"/>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408BBC4-E95B-4B48-CAEC-BDAEB919328D}"/>
              </a:ext>
            </a:extLst>
          </p:cNvPr>
          <p:cNvSpPr>
            <a:spLocks noGrp="1"/>
          </p:cNvSpPr>
          <p:nvPr>
            <p:ph type="title"/>
          </p:nvPr>
        </p:nvSpPr>
        <p:spPr>
          <a:xfrm>
            <a:off x="838200" y="276349"/>
            <a:ext cx="10515600" cy="734210"/>
          </a:xfrm>
        </p:spPr>
        <p:txBody>
          <a:bodyPr/>
          <a:lstStyle/>
          <a:p>
            <a:r>
              <a:rPr lang="fi-FI">
                <a:ea typeface="Tahoma"/>
                <a:cs typeface="Tahoma"/>
              </a:rPr>
              <a:t>Tuen maksaminen (1/2)</a:t>
            </a:r>
          </a:p>
        </p:txBody>
      </p:sp>
      <p:sp>
        <p:nvSpPr>
          <p:cNvPr id="3" name="Sisällön paikkamerkki 2">
            <a:extLst>
              <a:ext uri="{FF2B5EF4-FFF2-40B4-BE49-F238E27FC236}">
                <a16:creationId xmlns:a16="http://schemas.microsoft.com/office/drawing/2014/main" id="{971EE827-0564-E9C3-5228-ECB17F60006A}"/>
              </a:ext>
            </a:extLst>
          </p:cNvPr>
          <p:cNvSpPr>
            <a:spLocks noGrp="1"/>
          </p:cNvSpPr>
          <p:nvPr>
            <p:ph idx="1"/>
          </p:nvPr>
        </p:nvSpPr>
        <p:spPr>
          <a:xfrm>
            <a:off x="838200" y="1325367"/>
            <a:ext cx="10515600" cy="4338586"/>
          </a:xfrm>
        </p:spPr>
        <p:txBody>
          <a:bodyPr vert="horz" lIns="0" tIns="0" rIns="0" bIns="0" rtlCol="0" anchor="t">
            <a:noAutofit/>
          </a:bodyPr>
          <a:lstStyle/>
          <a:p>
            <a:pPr>
              <a:buFont typeface="Arial"/>
            </a:pPr>
            <a:r>
              <a:rPr lang="fi-FI" sz="2000">
                <a:solidFill>
                  <a:srgbClr val="000000"/>
                </a:solidFill>
                <a:ea typeface="Tahoma"/>
                <a:cs typeface="Tahoma"/>
              </a:rPr>
              <a:t>Tuki voidaan maksaa vain, mikäli tuen myöntämisen perusteena olleet edellytykset ovat tuen maksamisvaiheessa edelleen voimassa. Lisäksi tuen käytölle ja tuen maksamisen hakemiselle asetettujen ehtojen on täytyttävä. </a:t>
            </a:r>
            <a:endParaRPr lang="fi-FI">
              <a:solidFill>
                <a:srgbClr val="000000"/>
              </a:solidFill>
              <a:ea typeface="Tahoma"/>
              <a:cs typeface="Tahoma"/>
            </a:endParaRPr>
          </a:p>
          <a:p>
            <a:pPr>
              <a:buFont typeface="Arial"/>
            </a:pPr>
            <a:r>
              <a:rPr lang="fi-FI" sz="2000">
                <a:solidFill>
                  <a:srgbClr val="000000"/>
                </a:solidFill>
                <a:ea typeface="Tahoma"/>
                <a:cs typeface="Tahoma"/>
              </a:rPr>
              <a:t>Tukea ei makseta, jos vaadittua seurantaraporttia, loppuraporttia, rahoittavan viranomaisen edellyttämiä liitteitä tai muita lisäselvityksiä ei ole toimitettu.</a:t>
            </a:r>
          </a:p>
          <a:p>
            <a:pPr>
              <a:buFont typeface="Arial"/>
            </a:pPr>
            <a:r>
              <a:rPr lang="fi-FI" sz="2000">
                <a:solidFill>
                  <a:srgbClr val="000000"/>
                </a:solidFill>
                <a:ea typeface="Tahoma"/>
                <a:cs typeface="Tahoma"/>
              </a:rPr>
              <a:t>Tuen maksamisen esteet rahoituslaki 30 §: Tukea ei makseta, jos:</a:t>
            </a:r>
            <a:endParaRPr lang="fi-FI">
              <a:solidFill>
                <a:srgbClr val="000000"/>
              </a:solidFill>
              <a:ea typeface="Tahoma"/>
              <a:cs typeface="Tahoma"/>
            </a:endParaRPr>
          </a:p>
          <a:p>
            <a:pPr marL="800100" lvl="1" indent="-342900">
              <a:buAutoNum type="arabicParenR"/>
            </a:pPr>
            <a:r>
              <a:rPr lang="fi-FI" sz="1800">
                <a:solidFill>
                  <a:srgbClr val="000000"/>
                </a:solidFill>
                <a:ea typeface="Tahoma"/>
                <a:cs typeface="Tahoma"/>
              </a:rPr>
              <a:t>tuen saaja ei ole todentanut sellaisen hankkeen tuloksia, tuotoksia tai toimenpiteitä, johon on myönnetty tukea toiminnan tulosten tai tuotosten saavuttamista tai määrättyjen toimenpiteiden toteuttamista koskevana kertakorvauksena taikka muulla tulokseen tai tuotokseen perustuvalla kustannusmallilla tai rahoitusmuodolla;</a:t>
            </a:r>
          </a:p>
          <a:p>
            <a:pPr marL="800100" lvl="1" indent="-342900">
              <a:buAutoNum type="arabicParenR"/>
            </a:pPr>
            <a:r>
              <a:rPr lang="fi-FI" sz="1800">
                <a:solidFill>
                  <a:srgbClr val="000000"/>
                </a:solidFill>
                <a:ea typeface="Tahoma"/>
                <a:cs typeface="Tahoma"/>
              </a:rPr>
              <a:t>tuen saaja ei ole esittänyt tuen maksamista varten tarvittavaa hyväksyttävää selvitystä maksamista koskevassa hakemuksessa eikä toimivaltaisen viranomaisen täydennyspyynnössään asettamassa kohtuullisessa määräajassa.</a:t>
            </a:r>
          </a:p>
          <a:p>
            <a:pPr marL="457200" lvl="1" indent="0">
              <a:buNone/>
            </a:pPr>
            <a:r>
              <a:rPr lang="fi-FI" sz="1800">
                <a:solidFill>
                  <a:srgbClr val="000000"/>
                </a:solidFill>
                <a:ea typeface="Tahoma"/>
                <a:cs typeface="Tahoma"/>
              </a:rPr>
              <a:t>Pykälässä säädettyä sovelletaan sen tukiosuuden maksamiseen, johon esteet kohdistuvat.</a:t>
            </a:r>
            <a:endParaRPr lang="fi-FI" sz="1800">
              <a:ea typeface="Tahoma"/>
              <a:cs typeface="Tahoma"/>
            </a:endParaRPr>
          </a:p>
          <a:p>
            <a:pPr>
              <a:buFont typeface="Arial"/>
            </a:pPr>
            <a:endParaRPr lang="fi-FI" sz="2000">
              <a:solidFill>
                <a:srgbClr val="000000"/>
              </a:solidFill>
              <a:ea typeface="Tahoma"/>
              <a:cs typeface="Tahoma"/>
            </a:endParaRPr>
          </a:p>
          <a:p>
            <a:endParaRPr lang="fi-FI">
              <a:solidFill>
                <a:srgbClr val="000000"/>
              </a:solidFill>
              <a:ea typeface="Tahoma"/>
              <a:cs typeface="Tahoma"/>
            </a:endParaRPr>
          </a:p>
        </p:txBody>
      </p:sp>
    </p:spTree>
    <p:extLst>
      <p:ext uri="{BB962C8B-B14F-4D97-AF65-F5344CB8AC3E}">
        <p14:creationId xmlns:p14="http://schemas.microsoft.com/office/powerpoint/2010/main" val="213522246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408BBC4-E95B-4B48-CAEC-BDAEB919328D}"/>
              </a:ext>
            </a:extLst>
          </p:cNvPr>
          <p:cNvSpPr>
            <a:spLocks noGrp="1"/>
          </p:cNvSpPr>
          <p:nvPr>
            <p:ph type="title"/>
          </p:nvPr>
        </p:nvSpPr>
        <p:spPr>
          <a:xfrm>
            <a:off x="838200" y="223083"/>
            <a:ext cx="10515600" cy="734210"/>
          </a:xfrm>
        </p:spPr>
        <p:txBody>
          <a:bodyPr/>
          <a:lstStyle/>
          <a:p>
            <a:r>
              <a:rPr lang="fi-FI">
                <a:ea typeface="Tahoma"/>
                <a:cs typeface="Tahoma"/>
              </a:rPr>
              <a:t>Tuen maksaminen (2/2)</a:t>
            </a:r>
          </a:p>
        </p:txBody>
      </p:sp>
      <p:sp>
        <p:nvSpPr>
          <p:cNvPr id="3" name="Sisällön paikkamerkki 2">
            <a:extLst>
              <a:ext uri="{FF2B5EF4-FFF2-40B4-BE49-F238E27FC236}">
                <a16:creationId xmlns:a16="http://schemas.microsoft.com/office/drawing/2014/main" id="{971EE827-0564-E9C3-5228-ECB17F60006A}"/>
              </a:ext>
            </a:extLst>
          </p:cNvPr>
          <p:cNvSpPr>
            <a:spLocks noGrp="1"/>
          </p:cNvSpPr>
          <p:nvPr>
            <p:ph idx="1"/>
          </p:nvPr>
        </p:nvSpPr>
        <p:spPr>
          <a:xfrm>
            <a:off x="838200" y="1325367"/>
            <a:ext cx="10515600" cy="4206754"/>
          </a:xfrm>
        </p:spPr>
        <p:txBody>
          <a:bodyPr vert="horz" lIns="0" tIns="0" rIns="0" bIns="0" rtlCol="0" anchor="t">
            <a:noAutofit/>
          </a:bodyPr>
          <a:lstStyle/>
          <a:p>
            <a:pPr>
              <a:buFont typeface="Arial"/>
            </a:pPr>
            <a:r>
              <a:rPr lang="fi-FI" sz="2000">
                <a:solidFill>
                  <a:srgbClr val="000000"/>
                </a:solidFill>
                <a:ea typeface="Tahoma"/>
                <a:cs typeface="Tahoma"/>
              </a:rPr>
              <a:t>Toimivaltainen viranomainen vähentää hankkeen tukikelpoisista kustannuksista hankkeen toteuttamisaikana tuottamat ja viimeistään hankkeen viimeisen tuen maksamista koskevan hakemuksen jättämiseen mennessä saadut tulot.</a:t>
            </a:r>
          </a:p>
          <a:p>
            <a:pPr>
              <a:buFont typeface="Arial"/>
            </a:pPr>
            <a:r>
              <a:rPr lang="fi-FI" sz="2000">
                <a:solidFill>
                  <a:srgbClr val="000000"/>
                </a:solidFill>
                <a:ea typeface="Tahoma"/>
                <a:cs typeface="Tahoma"/>
              </a:rPr>
              <a:t>Jos tuen saaja ei noudata rahoituspäätöksen mukaisia tiedotusta ja viestintää koskevia velvollisuuksiaan, rahoittava viranomainen määrää tuen maksamista koskevassa päätöksessä velvollisuuksien rikkomiseen suhteutetun vähennyksen hankkeelle maksettavasta tuesta.</a:t>
            </a:r>
            <a:endParaRPr lang="fi-FI"/>
          </a:p>
          <a:p>
            <a:pPr>
              <a:buFont typeface="Arial"/>
            </a:pPr>
            <a:r>
              <a:rPr lang="fi-FI" sz="2000">
                <a:solidFill>
                  <a:srgbClr val="000000"/>
                </a:solidFill>
                <a:ea typeface="Tahoma"/>
                <a:cs typeface="Tahoma"/>
              </a:rPr>
              <a:t>EURA 2021 vähentää automaattisesti maksatuserästä tuen saajalle maksetun ennakon (30 % maksettavasta tuesta/maksuerä). Tuen saaja voi pyytää kuittaamaan isomman määrän.</a:t>
            </a:r>
            <a:endParaRPr lang="fi-FI">
              <a:solidFill>
                <a:srgbClr val="000000"/>
              </a:solidFill>
              <a:ea typeface="Tahoma"/>
              <a:cs typeface="Tahoma"/>
            </a:endParaRPr>
          </a:p>
          <a:p>
            <a:pPr>
              <a:buFont typeface="Arial"/>
            </a:pPr>
            <a:r>
              <a:rPr lang="fi-FI" sz="2000">
                <a:solidFill>
                  <a:srgbClr val="000000"/>
                </a:solidFill>
                <a:ea typeface="Tahoma"/>
                <a:cs typeface="Tahoma"/>
              </a:rPr>
              <a:t>Jos maksettua ennakkoa on jäljellä siinä vaiheessa, kun hankkeen viimeistä maksatushakemusta käsitellään, jäljellä oleva osuus maksetusta ennakosta kuitataan kokonaisuudessaan tuen viimeisen erän määrästä.</a:t>
            </a:r>
            <a:endParaRPr lang="fi-FI">
              <a:ea typeface="Tahoma"/>
              <a:cs typeface="Tahoma"/>
            </a:endParaRPr>
          </a:p>
          <a:p>
            <a:pPr>
              <a:buFont typeface="Arial"/>
            </a:pPr>
            <a:endParaRPr lang="fi-FI" sz="2000">
              <a:solidFill>
                <a:srgbClr val="000000"/>
              </a:solidFill>
              <a:ea typeface="Tahoma"/>
              <a:cs typeface="Tahoma"/>
            </a:endParaRPr>
          </a:p>
          <a:p>
            <a:endParaRPr lang="fi-FI">
              <a:solidFill>
                <a:srgbClr val="000000"/>
              </a:solidFill>
              <a:ea typeface="Tahoma"/>
              <a:cs typeface="Tahoma"/>
            </a:endParaRPr>
          </a:p>
        </p:txBody>
      </p:sp>
    </p:spTree>
    <p:extLst>
      <p:ext uri="{BB962C8B-B14F-4D97-AF65-F5344CB8AC3E}">
        <p14:creationId xmlns:p14="http://schemas.microsoft.com/office/powerpoint/2010/main" val="3139916252"/>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6863047-8849-B25F-4D63-E4C497B9A72A}"/>
              </a:ext>
            </a:extLst>
          </p:cNvPr>
          <p:cNvSpPr>
            <a:spLocks noGrp="1"/>
          </p:cNvSpPr>
          <p:nvPr>
            <p:ph type="title"/>
          </p:nvPr>
        </p:nvSpPr>
        <p:spPr>
          <a:xfrm>
            <a:off x="654862" y="3277784"/>
            <a:ext cx="10663428" cy="2528719"/>
          </a:xfrm>
        </p:spPr>
        <p:txBody>
          <a:bodyPr/>
          <a:lstStyle/>
          <a:p>
            <a:r>
              <a:rPr lang="fi-FI" b="1">
                <a:solidFill>
                  <a:schemeClr val="tx2"/>
                </a:solidFill>
                <a:ea typeface="Tahoma"/>
                <a:cs typeface="Tahoma"/>
              </a:rPr>
              <a:t>Valvonta ja tarkastus</a:t>
            </a:r>
            <a:br>
              <a:rPr lang="fi-FI" b="1">
                <a:solidFill>
                  <a:schemeClr val="tx2"/>
                </a:solidFill>
                <a:ea typeface="Tahoma"/>
                <a:cs typeface="Tahoma"/>
              </a:rPr>
            </a:br>
            <a:r>
              <a:rPr lang="fi-FI" b="1">
                <a:solidFill>
                  <a:schemeClr val="tx2"/>
                </a:solidFill>
                <a:ea typeface="Tahoma"/>
                <a:cs typeface="Tahoma"/>
              </a:rPr>
              <a:t>Tuen palauttaminen</a:t>
            </a:r>
            <a:br>
              <a:rPr lang="fi-FI" b="1">
                <a:ea typeface="Tahoma"/>
                <a:cs typeface="Tahoma"/>
              </a:rPr>
            </a:br>
            <a:r>
              <a:rPr lang="fi-FI" b="1">
                <a:solidFill>
                  <a:schemeClr val="tx2"/>
                </a:solidFill>
                <a:ea typeface="Tahoma"/>
                <a:cs typeface="Tahoma"/>
              </a:rPr>
              <a:t>Tuen maksamisen keskeyttäminen, maksamisen lopettaminen ja takaisinperintä</a:t>
            </a:r>
            <a:endParaRPr lang="fi-FI">
              <a:solidFill>
                <a:schemeClr val="tx2"/>
              </a:solidFill>
              <a:ea typeface="+mj-lt"/>
              <a:cs typeface="+mj-lt"/>
            </a:endParaRPr>
          </a:p>
          <a:p>
            <a:endParaRPr lang="fi-FI" b="1">
              <a:ea typeface="Tahoma"/>
              <a:cs typeface="Tahoma"/>
            </a:endParaRPr>
          </a:p>
        </p:txBody>
      </p:sp>
    </p:spTree>
    <p:extLst>
      <p:ext uri="{BB962C8B-B14F-4D97-AF65-F5344CB8AC3E}">
        <p14:creationId xmlns:p14="http://schemas.microsoft.com/office/powerpoint/2010/main" val="3190846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1894C54-1028-9226-A4EE-90C596157442}"/>
              </a:ext>
            </a:extLst>
          </p:cNvPr>
          <p:cNvSpPr>
            <a:spLocks noGrp="1"/>
          </p:cNvSpPr>
          <p:nvPr>
            <p:ph type="title"/>
          </p:nvPr>
        </p:nvSpPr>
        <p:spPr>
          <a:xfrm>
            <a:off x="838200" y="365125"/>
            <a:ext cx="10515600" cy="707336"/>
          </a:xfrm>
        </p:spPr>
        <p:txBody>
          <a:bodyPr/>
          <a:lstStyle/>
          <a:p>
            <a:r>
              <a:rPr lang="fi-FI">
                <a:ea typeface="Tahoma"/>
                <a:cs typeface="Tahoma"/>
              </a:rPr>
              <a:t>De </a:t>
            </a:r>
            <a:r>
              <a:rPr lang="fi-FI" err="1">
                <a:ea typeface="Tahoma"/>
                <a:cs typeface="Tahoma"/>
              </a:rPr>
              <a:t>minimis</a:t>
            </a:r>
            <a:r>
              <a:rPr lang="fi-FI">
                <a:ea typeface="Tahoma"/>
                <a:cs typeface="Tahoma"/>
              </a:rPr>
              <a:t> (1/4)</a:t>
            </a:r>
            <a:endParaRPr lang="fi-FI"/>
          </a:p>
        </p:txBody>
      </p:sp>
      <p:sp>
        <p:nvSpPr>
          <p:cNvPr id="3" name="Sisällön paikkamerkki 2">
            <a:extLst>
              <a:ext uri="{FF2B5EF4-FFF2-40B4-BE49-F238E27FC236}">
                <a16:creationId xmlns:a16="http://schemas.microsoft.com/office/drawing/2014/main" id="{A671A313-53EA-8B41-6644-CEA83E6D785A}"/>
              </a:ext>
            </a:extLst>
          </p:cNvPr>
          <p:cNvSpPr>
            <a:spLocks noGrp="1"/>
          </p:cNvSpPr>
          <p:nvPr>
            <p:ph idx="1"/>
          </p:nvPr>
        </p:nvSpPr>
        <p:spPr>
          <a:xfrm>
            <a:off x="838200" y="1502737"/>
            <a:ext cx="10515600" cy="4152339"/>
          </a:xfrm>
        </p:spPr>
        <p:txBody>
          <a:bodyPr vert="horz" lIns="0" tIns="0" rIns="0" bIns="0" rtlCol="0" anchor="t">
            <a:noAutofit/>
          </a:bodyPr>
          <a:lstStyle/>
          <a:p>
            <a:r>
              <a:rPr lang="fi-FI">
                <a:ea typeface="+mn-lt"/>
                <a:cs typeface="+mn-lt"/>
              </a:rPr>
              <a:t>Rahoituspäätöksessä todetaan sekä hakijaorganisaatioon että hankkeen toimenpiteisiin osallistuviin yrityksiin kohdistuva de </a:t>
            </a:r>
            <a:r>
              <a:rPr lang="fi-FI" err="1">
                <a:ea typeface="+mn-lt"/>
                <a:cs typeface="+mn-lt"/>
              </a:rPr>
              <a:t>minimis</a:t>
            </a:r>
            <a:r>
              <a:rPr lang="fi-FI">
                <a:ea typeface="+mn-lt"/>
                <a:cs typeface="+mn-lt"/>
              </a:rPr>
              <a:t> -tuki.</a:t>
            </a:r>
            <a:endParaRPr lang="en-US">
              <a:ea typeface="+mn-lt"/>
              <a:cs typeface="+mn-lt"/>
            </a:endParaRPr>
          </a:p>
          <a:p>
            <a:r>
              <a:rPr lang="fi-FI">
                <a:ea typeface="Tahoma"/>
                <a:cs typeface="Tahoma"/>
              </a:rPr>
              <a:t>Milloin kyseessä on de </a:t>
            </a:r>
            <a:r>
              <a:rPr lang="fi-FI" err="1">
                <a:ea typeface="Tahoma"/>
                <a:cs typeface="Tahoma"/>
              </a:rPr>
              <a:t>minimis</a:t>
            </a:r>
            <a:r>
              <a:rPr lang="fi-FI">
                <a:ea typeface="Tahoma"/>
                <a:cs typeface="Tahoma"/>
              </a:rPr>
              <a:t>?</a:t>
            </a:r>
            <a:endParaRPr lang="en-US">
              <a:ea typeface="+mn-lt"/>
              <a:cs typeface="+mn-lt"/>
            </a:endParaRPr>
          </a:p>
          <a:p>
            <a:pPr lvl="1"/>
            <a:r>
              <a:rPr lang="fi-FI">
                <a:ea typeface="Tahoma"/>
                <a:cs typeface="Tahoma"/>
              </a:rPr>
              <a:t>Kun osallistuva yritys saa rahanarvoisen edun hankkeeseen osallistumisesta. Kyseessä ei ole osallistuvalle yritykselle maksettava rahasuoritus, vaan ilmainen tai alihinnoiteltu palvelu tai muu vastaava hyöty, jolle on mahdollista määrittää markkinahinta.</a:t>
            </a:r>
            <a:endParaRPr lang="fi-FI">
              <a:ea typeface="+mn-lt"/>
              <a:cs typeface="+mn-lt"/>
            </a:endParaRPr>
          </a:p>
          <a:p>
            <a:r>
              <a:rPr lang="fi-FI">
                <a:ea typeface="+mn-lt"/>
                <a:cs typeface="+mn-lt"/>
              </a:rPr>
              <a:t>De </a:t>
            </a:r>
            <a:r>
              <a:rPr lang="fi-FI" err="1">
                <a:ea typeface="+mn-lt"/>
                <a:cs typeface="+mn-lt"/>
              </a:rPr>
              <a:t>minimis</a:t>
            </a:r>
            <a:r>
              <a:rPr lang="fi-FI">
                <a:ea typeface="+mn-lt"/>
                <a:cs typeface="+mn-lt"/>
              </a:rPr>
              <a:t> -tuen osalta yrityksiksi katsotaan niiden oikeudellisesta muodosta riippumatta kaikki yksiköt, jotka harjoittavat taloudellista toimintaa. Taloudellista toimintaa on kaikki toiminta, jossa tavaroita tai palveluja tarjotaan markkinoilla.</a:t>
            </a:r>
            <a:endParaRPr lang="en-US">
              <a:ea typeface="+mn-lt"/>
              <a:cs typeface="+mn-lt"/>
            </a:endParaRPr>
          </a:p>
          <a:p>
            <a:endParaRPr lang="fi-FI">
              <a:ea typeface="Tahoma"/>
              <a:cs typeface="Tahoma"/>
            </a:endParaRPr>
          </a:p>
        </p:txBody>
      </p:sp>
    </p:spTree>
    <p:extLst>
      <p:ext uri="{BB962C8B-B14F-4D97-AF65-F5344CB8AC3E}">
        <p14:creationId xmlns:p14="http://schemas.microsoft.com/office/powerpoint/2010/main" val="3961447998"/>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408BBC4-E95B-4B48-CAEC-BDAEB919328D}"/>
              </a:ext>
            </a:extLst>
          </p:cNvPr>
          <p:cNvSpPr>
            <a:spLocks noGrp="1"/>
          </p:cNvSpPr>
          <p:nvPr>
            <p:ph type="title"/>
          </p:nvPr>
        </p:nvSpPr>
        <p:spPr>
          <a:xfrm>
            <a:off x="838200" y="365126"/>
            <a:ext cx="10515600" cy="734210"/>
          </a:xfrm>
        </p:spPr>
        <p:txBody>
          <a:bodyPr/>
          <a:lstStyle/>
          <a:p>
            <a:r>
              <a:rPr lang="fi-FI" sz="3600"/>
              <a:t>Hankkeen valvonta ja tarkastus</a:t>
            </a:r>
            <a:endParaRPr lang="fi-FI">
              <a:ea typeface="Tahoma"/>
              <a:cs typeface="Tahoma"/>
            </a:endParaRPr>
          </a:p>
        </p:txBody>
      </p:sp>
      <p:sp>
        <p:nvSpPr>
          <p:cNvPr id="3" name="Sisällön paikkamerkki 2">
            <a:extLst>
              <a:ext uri="{FF2B5EF4-FFF2-40B4-BE49-F238E27FC236}">
                <a16:creationId xmlns:a16="http://schemas.microsoft.com/office/drawing/2014/main" id="{971EE827-0564-E9C3-5228-ECB17F60006A}"/>
              </a:ext>
            </a:extLst>
          </p:cNvPr>
          <p:cNvSpPr>
            <a:spLocks noGrp="1"/>
          </p:cNvSpPr>
          <p:nvPr>
            <p:ph idx="1"/>
          </p:nvPr>
        </p:nvSpPr>
        <p:spPr>
          <a:xfrm>
            <a:off x="838200" y="1325367"/>
            <a:ext cx="10515600" cy="4206754"/>
          </a:xfrm>
        </p:spPr>
        <p:txBody>
          <a:bodyPr vert="horz" lIns="0" tIns="0" rIns="0" bIns="0" rtlCol="0" anchor="t">
            <a:noAutofit/>
          </a:bodyPr>
          <a:lstStyle/>
          <a:p>
            <a:r>
              <a:rPr lang="fi-FI" sz="1800">
                <a:ea typeface="Tahoma"/>
                <a:cs typeface="Tahoma"/>
              </a:rPr>
              <a:t>EU:n alue- ja rakennepolitiikan ohjelman hallintoviranomaisella, välittävällä toimielimellä ja tarkastusviranomaisella sekä Euroopan komissiolla ja tilintarkastustuomioistuimella on oikeus suorittaa EU:n alue- ja rakennepolitiikan ohjelman varojen käyttöön liittyviä tuen saajaan kohdistuvia tarkastuksia. </a:t>
            </a:r>
          </a:p>
          <a:p>
            <a:r>
              <a:rPr lang="fi-FI" sz="1800">
                <a:ea typeface="Tahoma"/>
                <a:cs typeface="Tahoma"/>
              </a:rPr>
              <a:t>ELY-keskuksella on oikeus suorittaa tuen saajaan kohdistuvia paikan päällä tehtäviä varmennuksia, joilla tarkistetaan tuen kohteena olevien tuotteiden ja palveluiden toimittaminen ja että hanke on sovellettavan lainsäädännön, ohjelman ja hankkeelle asetettujen tukiedellytysten mukainen. </a:t>
            </a:r>
          </a:p>
          <a:p>
            <a:r>
              <a:rPr lang="fi-FI" sz="1800">
                <a:ea typeface="Tahoma"/>
                <a:cs typeface="Tahoma"/>
              </a:rPr>
              <a:t>Kun hankkeen kustannukset korvataan yksinkertaistetuilla kustannusmalleilla, toimivaltaisilla viranomaisilla on oikeus tarkastaa myös, että sovellettavan lainsäädännön ja rahoituspäätöksen mukaiset tuen maksamisen edellytykset ovat täyttyneet. </a:t>
            </a:r>
          </a:p>
          <a:p>
            <a:r>
              <a:rPr lang="fi-FI" sz="1800">
                <a:ea typeface="Tahoma"/>
                <a:cs typeface="Tahoma"/>
              </a:rPr>
              <a:t>Tuen saajan on korvauksetta annettava tarkastusta tekevälle taholle kaikki tarkastuksen kannalta tarpeelliset tiedot, selvitykset, asiakirjat, pääsy tietojärjestelmiin, tallenteet ja muu aineisto ja sekä muutoinkin avustettava tarkastuksessa. </a:t>
            </a:r>
            <a:endParaRPr lang="fi-FI" sz="1800">
              <a:ea typeface="+mn-lt"/>
              <a:cs typeface="+mn-lt"/>
            </a:endParaRPr>
          </a:p>
          <a:p>
            <a:endParaRPr lang="fi-FI" sz="1800">
              <a:ea typeface="Tahoma"/>
              <a:cs typeface="Tahoma"/>
            </a:endParaRPr>
          </a:p>
          <a:p>
            <a:endParaRPr lang="fi-FI" sz="2000">
              <a:ea typeface="Tahoma"/>
              <a:cs typeface="Tahoma"/>
            </a:endParaRPr>
          </a:p>
        </p:txBody>
      </p:sp>
    </p:spTree>
    <p:extLst>
      <p:ext uri="{BB962C8B-B14F-4D97-AF65-F5344CB8AC3E}">
        <p14:creationId xmlns:p14="http://schemas.microsoft.com/office/powerpoint/2010/main" val="112524976"/>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408BBC4-E95B-4B48-CAEC-BDAEB919328D}"/>
              </a:ext>
            </a:extLst>
          </p:cNvPr>
          <p:cNvSpPr>
            <a:spLocks noGrp="1"/>
          </p:cNvSpPr>
          <p:nvPr>
            <p:ph type="title"/>
          </p:nvPr>
        </p:nvSpPr>
        <p:spPr>
          <a:xfrm>
            <a:off x="227860" y="187573"/>
            <a:ext cx="11736280" cy="734210"/>
          </a:xfrm>
        </p:spPr>
        <p:txBody>
          <a:bodyPr/>
          <a:lstStyle/>
          <a:p>
            <a:r>
              <a:rPr lang="fi-FI" sz="3600"/>
              <a:t>Tuen palauttaminen ja maksamisen lopettaminen </a:t>
            </a:r>
            <a:endParaRPr lang="fi-FI" sz="3600">
              <a:ea typeface="Tahoma"/>
              <a:cs typeface="Tahoma"/>
            </a:endParaRPr>
          </a:p>
        </p:txBody>
      </p:sp>
      <p:sp>
        <p:nvSpPr>
          <p:cNvPr id="3" name="Sisällön paikkamerkki 2">
            <a:extLst>
              <a:ext uri="{FF2B5EF4-FFF2-40B4-BE49-F238E27FC236}">
                <a16:creationId xmlns:a16="http://schemas.microsoft.com/office/drawing/2014/main" id="{971EE827-0564-E9C3-5228-ECB17F60006A}"/>
              </a:ext>
            </a:extLst>
          </p:cNvPr>
          <p:cNvSpPr>
            <a:spLocks noGrp="1"/>
          </p:cNvSpPr>
          <p:nvPr>
            <p:ph idx="1"/>
          </p:nvPr>
        </p:nvSpPr>
        <p:spPr>
          <a:xfrm>
            <a:off x="614038" y="1347021"/>
            <a:ext cx="10963923" cy="4245912"/>
          </a:xfrm>
        </p:spPr>
        <p:txBody>
          <a:bodyPr vert="horz" lIns="0" tIns="0" rIns="0" bIns="0" rtlCol="0" anchor="t">
            <a:noAutofit/>
          </a:bodyPr>
          <a:lstStyle/>
          <a:p>
            <a:r>
              <a:rPr lang="fi-FI" sz="2000">
                <a:ea typeface="+mn-lt"/>
                <a:cs typeface="+mn-lt"/>
              </a:rPr>
              <a:t>Tuen saajan on viipymättä palautettava virheellisesti, liikaa tai ilmeisen perusteettomasti saamansa tuki tai sen osa. </a:t>
            </a:r>
            <a:endParaRPr lang="fi-FI" sz="2000">
              <a:ea typeface="Tahoma"/>
              <a:cs typeface="Tahoma"/>
            </a:endParaRPr>
          </a:p>
          <a:p>
            <a:r>
              <a:rPr lang="fi-FI" sz="2000">
                <a:ea typeface="+mn-lt"/>
                <a:cs typeface="+mn-lt"/>
              </a:rPr>
              <a:t>Toimivaltaisen viranomaisen on päätöksellään määrättävä tuen maksaminen lopetettavaksi sekä jo maksettu tuki takaisin perittäväksi, jos tuen saaja on:</a:t>
            </a:r>
            <a:endParaRPr lang="fi-FI" sz="2000">
              <a:ea typeface="Tahoma"/>
              <a:cs typeface="Tahoma"/>
            </a:endParaRPr>
          </a:p>
          <a:p>
            <a:pPr lvl="1"/>
            <a:r>
              <a:rPr lang="fi-FI" sz="1800">
                <a:ea typeface="+mn-lt"/>
                <a:cs typeface="+mn-lt"/>
              </a:rPr>
              <a:t>jättänyt palauttamatta sellaisen tuen, joka on palautettava;</a:t>
            </a:r>
            <a:endParaRPr lang="fi-FI" sz="1800">
              <a:ea typeface="Tahoma"/>
              <a:cs typeface="Tahoma"/>
            </a:endParaRPr>
          </a:p>
          <a:p>
            <a:pPr lvl="1"/>
            <a:r>
              <a:rPr lang="fi-FI" sz="1800">
                <a:ea typeface="+mn-lt"/>
                <a:cs typeface="+mn-lt"/>
              </a:rPr>
              <a:t>käyttänyt tuen olennaisesti muuhun tarkoitukseen kuin se on myönnetty;</a:t>
            </a:r>
            <a:endParaRPr lang="fi-FI" sz="1800">
              <a:ea typeface="Tahoma"/>
              <a:cs typeface="Tahoma"/>
            </a:endParaRPr>
          </a:p>
          <a:p>
            <a:pPr lvl="1"/>
            <a:r>
              <a:rPr lang="fi-FI" sz="1800">
                <a:ea typeface="+mn-lt"/>
                <a:cs typeface="+mn-lt"/>
              </a:rPr>
              <a:t>antanut rahoittavalle viranomaiselle väärän tai harhaanjohtavan tiedon seikasta, joka on ollut omiaan olennaisesti vaikuttamaan tuen saantiin, määrään tai ehtoihin taikka salannut sellaisen seikan;</a:t>
            </a:r>
            <a:endParaRPr lang="fi-FI" sz="1800">
              <a:ea typeface="Tahoma"/>
              <a:cs typeface="Tahoma"/>
            </a:endParaRPr>
          </a:p>
          <a:p>
            <a:pPr lvl="1"/>
            <a:r>
              <a:rPr lang="fi-FI" sz="1800">
                <a:ea typeface="+mn-lt"/>
                <a:cs typeface="+mn-lt"/>
              </a:rPr>
              <a:t>tuen myöntämisen jälkeen on käynyt ilmi, että myöntämisen edellytykset eivät täyty;</a:t>
            </a:r>
            <a:endParaRPr lang="fi-FI" sz="1800">
              <a:ea typeface="Tahoma"/>
              <a:cs typeface="Tahoma"/>
            </a:endParaRPr>
          </a:p>
          <a:p>
            <a:pPr lvl="1"/>
            <a:r>
              <a:rPr lang="fi-FI" sz="1800">
                <a:ea typeface="+mn-lt"/>
                <a:cs typeface="+mn-lt"/>
              </a:rPr>
              <a:t>tuen saaja on kieltäytynyt antamasta tuen maksamista, valvontaa tai tarkastusta varten tarpeellisia tietoja, asiakirjoja tai muuta aineistoa taikka muutoin avustamasta tarkastuksessa;</a:t>
            </a:r>
            <a:endParaRPr lang="fi-FI" sz="1800">
              <a:ea typeface="Tahoma"/>
              <a:cs typeface="Tahoma"/>
            </a:endParaRPr>
          </a:p>
          <a:p>
            <a:pPr lvl="1"/>
            <a:r>
              <a:rPr lang="fi-FI" sz="1800">
                <a:ea typeface="+mn-lt"/>
                <a:cs typeface="+mn-lt"/>
              </a:rPr>
              <a:t>tuen saaja on muutoin olennaisesti rikkonut tuen käyttöä koskevia säännöksiä tai tukipäätöksen ehtoja.</a:t>
            </a:r>
            <a:endParaRPr lang="fi-FI" sz="1800">
              <a:ea typeface="Tahoma"/>
              <a:cs typeface="Tahoma"/>
            </a:endParaRPr>
          </a:p>
          <a:p>
            <a:endParaRPr lang="fi-FI" sz="1800">
              <a:ea typeface="Tahoma"/>
              <a:cs typeface="Tahoma"/>
            </a:endParaRPr>
          </a:p>
          <a:p>
            <a:endParaRPr lang="fi-FI" sz="2000">
              <a:ea typeface="Tahoma"/>
              <a:cs typeface="Tahoma"/>
            </a:endParaRPr>
          </a:p>
        </p:txBody>
      </p:sp>
    </p:spTree>
    <p:extLst>
      <p:ext uri="{BB962C8B-B14F-4D97-AF65-F5344CB8AC3E}">
        <p14:creationId xmlns:p14="http://schemas.microsoft.com/office/powerpoint/2010/main" val="2780653742"/>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408BBC4-E95B-4B48-CAEC-BDAEB919328D}"/>
              </a:ext>
            </a:extLst>
          </p:cNvPr>
          <p:cNvSpPr>
            <a:spLocks noGrp="1"/>
          </p:cNvSpPr>
          <p:nvPr>
            <p:ph type="title"/>
          </p:nvPr>
        </p:nvSpPr>
        <p:spPr>
          <a:xfrm>
            <a:off x="838200" y="303596"/>
            <a:ext cx="10515600" cy="734210"/>
          </a:xfrm>
        </p:spPr>
        <p:txBody>
          <a:bodyPr/>
          <a:lstStyle/>
          <a:p>
            <a:r>
              <a:rPr lang="fi-FI" sz="3600"/>
              <a:t>Tuen maksun keskeytys ja takaisin perintä</a:t>
            </a:r>
            <a:endParaRPr lang="fi-FI" sz="3600">
              <a:ea typeface="Tahoma"/>
              <a:cs typeface="Tahoma"/>
            </a:endParaRPr>
          </a:p>
        </p:txBody>
      </p:sp>
      <p:sp>
        <p:nvSpPr>
          <p:cNvPr id="3" name="Sisällön paikkamerkki 2">
            <a:extLst>
              <a:ext uri="{FF2B5EF4-FFF2-40B4-BE49-F238E27FC236}">
                <a16:creationId xmlns:a16="http://schemas.microsoft.com/office/drawing/2014/main" id="{971EE827-0564-E9C3-5228-ECB17F60006A}"/>
              </a:ext>
            </a:extLst>
          </p:cNvPr>
          <p:cNvSpPr>
            <a:spLocks noGrp="1"/>
          </p:cNvSpPr>
          <p:nvPr>
            <p:ph idx="1"/>
          </p:nvPr>
        </p:nvSpPr>
        <p:spPr>
          <a:xfrm>
            <a:off x="745723" y="1213855"/>
            <a:ext cx="10697593" cy="4606339"/>
          </a:xfrm>
        </p:spPr>
        <p:txBody>
          <a:bodyPr vert="horz" lIns="0" tIns="0" rIns="0" bIns="0" rtlCol="0" anchor="t">
            <a:noAutofit/>
          </a:bodyPr>
          <a:lstStyle/>
          <a:p>
            <a:r>
              <a:rPr lang="fi-FI" sz="2000">
                <a:ea typeface="+mn-lt"/>
                <a:cs typeface="+mn-lt"/>
              </a:rPr>
              <a:t>Toimivaltainen viranomainen voi päätöksellään määrätä tuen maksamisen lopetettavaksi sekä jo maksetun tuen tai sen osan takaisin perittäväksi, jos</a:t>
            </a:r>
          </a:p>
          <a:p>
            <a:pPr lvl="1"/>
            <a:r>
              <a:rPr lang="fi-FI" sz="1800">
                <a:ea typeface="+mn-lt"/>
                <a:cs typeface="+mn-lt"/>
              </a:rPr>
              <a:t>tuen saaja on käyttänyt avustusta muuhun kuin tukipäätöksen mukaiseen tarkoitukseen tai jättänyt ilmoittamatta viipymättä tuen myöntäneelle viranomaiselle tuen käyttötarkoituksen toteutumiseen vaikuttavasta muutoksesta tai muusta tuen käyttöön vaikuttavasta muutoksesta; </a:t>
            </a:r>
            <a:endParaRPr lang="fi-FI" sz="1800">
              <a:ea typeface="Tahoma"/>
              <a:cs typeface="Tahoma"/>
            </a:endParaRPr>
          </a:p>
          <a:p>
            <a:pPr lvl="1"/>
            <a:r>
              <a:rPr lang="fi-FI" sz="1800">
                <a:ea typeface="+mn-lt"/>
                <a:cs typeface="+mn-lt"/>
              </a:rPr>
              <a:t>tuen saaja on lopettanut tuen kohteena olleen toiminnan, supistanut sitä olennaisesti tai luovuttanut sen toiselle; </a:t>
            </a:r>
            <a:endParaRPr lang="fi-FI" sz="1800">
              <a:ea typeface="Tahoma"/>
              <a:cs typeface="Tahoma"/>
            </a:endParaRPr>
          </a:p>
          <a:p>
            <a:pPr lvl="1"/>
            <a:r>
              <a:rPr lang="fi-FI" sz="1800">
                <a:ea typeface="+mn-lt"/>
                <a:cs typeface="+mn-lt"/>
              </a:rPr>
              <a:t>Euroopan yhteisön lainsäädännössä sitä edellytetään;</a:t>
            </a:r>
            <a:endParaRPr lang="fi-FI" sz="1800">
              <a:ea typeface="Tahoma"/>
              <a:cs typeface="Tahoma"/>
            </a:endParaRPr>
          </a:p>
          <a:p>
            <a:pPr lvl="1"/>
            <a:r>
              <a:rPr lang="fi-FI" sz="1800">
                <a:ea typeface="+mn-lt"/>
                <a:cs typeface="+mn-lt"/>
              </a:rPr>
              <a:t>tuen saaja on joutunut ulosottotoimenpiteen kohteeksi, selvitystilaan, konkurssiin taikka  saneerausmenettelyn tai yksityishenkilön velkajärjestelyn kohteeksi;</a:t>
            </a:r>
            <a:endParaRPr lang="fi-FI" sz="1800">
              <a:ea typeface="Tahoma"/>
              <a:cs typeface="Tahoma"/>
            </a:endParaRPr>
          </a:p>
          <a:p>
            <a:pPr lvl="1"/>
            <a:r>
              <a:rPr lang="fi-FI" sz="1800">
                <a:ea typeface="+mn-lt"/>
                <a:cs typeface="+mn-lt"/>
              </a:rPr>
              <a:t>tuen saaja on jättänyt esittämättä tukipäätöksessä edellytetyllä tavalla selvityksen hankkeen toteuttamisesta seurantaa varten;</a:t>
            </a:r>
            <a:endParaRPr lang="fi-FI" sz="1800">
              <a:ea typeface="Tahoma"/>
              <a:cs typeface="Tahoma"/>
            </a:endParaRPr>
          </a:p>
          <a:p>
            <a:pPr lvl="1"/>
            <a:r>
              <a:rPr lang="fi-FI" sz="1800">
                <a:ea typeface="+mn-lt"/>
                <a:cs typeface="+mn-lt"/>
              </a:rPr>
              <a:t>tuen saaja on tosiasiallisesti menetellyt valtionavustuslain 22 §:ssä tai rahoituslain 33 §:ssä tarkoitettuun rinnastettavalla tavalla antamalla tuen myöntämiseen, maksamiseen tai käyttämiseen liittyvälle seikalle muun kuin asian todellista luonnetta tai tarkoitusta vastaavan oikeudellisen muodon.</a:t>
            </a:r>
            <a:endParaRPr lang="fi-FI" sz="1800">
              <a:ea typeface="Tahoma"/>
              <a:cs typeface="Tahoma"/>
            </a:endParaRPr>
          </a:p>
          <a:p>
            <a:endParaRPr lang="fi-FI" sz="1800">
              <a:ea typeface="Tahoma"/>
              <a:cs typeface="Tahoma"/>
            </a:endParaRPr>
          </a:p>
        </p:txBody>
      </p:sp>
    </p:spTree>
    <p:extLst>
      <p:ext uri="{BB962C8B-B14F-4D97-AF65-F5344CB8AC3E}">
        <p14:creationId xmlns:p14="http://schemas.microsoft.com/office/powerpoint/2010/main" val="1487986472"/>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A664772-8961-87F2-277D-285297E34990}"/>
              </a:ext>
            </a:extLst>
          </p:cNvPr>
          <p:cNvSpPr>
            <a:spLocks noGrp="1"/>
          </p:cNvSpPr>
          <p:nvPr>
            <p:ph type="title"/>
          </p:nvPr>
        </p:nvSpPr>
        <p:spPr>
          <a:xfrm>
            <a:off x="690372" y="3155389"/>
            <a:ext cx="10663428" cy="660617"/>
          </a:xfrm>
        </p:spPr>
        <p:txBody>
          <a:bodyPr/>
          <a:lstStyle/>
          <a:p>
            <a:r>
              <a:rPr lang="fi-FI" b="1">
                <a:solidFill>
                  <a:schemeClr val="tx2"/>
                </a:solidFill>
                <a:ea typeface="Tahoma"/>
                <a:cs typeface="Tahoma"/>
              </a:rPr>
              <a:t>Kiitos osallistumisesta!</a:t>
            </a:r>
          </a:p>
        </p:txBody>
      </p:sp>
    </p:spTree>
    <p:extLst>
      <p:ext uri="{BB962C8B-B14F-4D97-AF65-F5344CB8AC3E}">
        <p14:creationId xmlns:p14="http://schemas.microsoft.com/office/powerpoint/2010/main" val="9402181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22029EBD-B44A-370C-DCDD-816D76104C68}"/>
              </a:ext>
            </a:extLst>
          </p:cNvPr>
          <p:cNvSpPr>
            <a:spLocks noGrp="1"/>
          </p:cNvSpPr>
          <p:nvPr>
            <p:ph type="title"/>
          </p:nvPr>
        </p:nvSpPr>
        <p:spPr>
          <a:xfrm>
            <a:off x="763479" y="365125"/>
            <a:ext cx="10590321" cy="722391"/>
          </a:xfrm>
        </p:spPr>
        <p:txBody>
          <a:bodyPr/>
          <a:lstStyle/>
          <a:p>
            <a:r>
              <a:rPr lang="fi-FI">
                <a:ea typeface="Tahoma"/>
                <a:cs typeface="Tahoma"/>
              </a:rPr>
              <a:t>De </a:t>
            </a:r>
            <a:r>
              <a:rPr lang="fi-FI" err="1">
                <a:ea typeface="Tahoma"/>
                <a:cs typeface="Tahoma"/>
              </a:rPr>
              <a:t>minimis</a:t>
            </a:r>
            <a:r>
              <a:rPr lang="fi-FI">
                <a:ea typeface="Tahoma"/>
                <a:cs typeface="Tahoma"/>
              </a:rPr>
              <a:t> (2/4)</a:t>
            </a:r>
            <a:endParaRPr lang="fi-FI"/>
          </a:p>
        </p:txBody>
      </p:sp>
      <p:sp>
        <p:nvSpPr>
          <p:cNvPr id="3" name="Sisällön paikkamerkki 2">
            <a:extLst>
              <a:ext uri="{FF2B5EF4-FFF2-40B4-BE49-F238E27FC236}">
                <a16:creationId xmlns:a16="http://schemas.microsoft.com/office/drawing/2014/main" id="{DB25DCFE-2875-C895-8A91-F8048283D699}"/>
              </a:ext>
            </a:extLst>
          </p:cNvPr>
          <p:cNvSpPr>
            <a:spLocks noGrp="1"/>
          </p:cNvSpPr>
          <p:nvPr>
            <p:ph idx="1"/>
          </p:nvPr>
        </p:nvSpPr>
        <p:spPr>
          <a:xfrm>
            <a:off x="763479" y="1582088"/>
            <a:ext cx="10786369" cy="3877677"/>
          </a:xfrm>
        </p:spPr>
        <p:txBody>
          <a:bodyPr vert="horz" lIns="0" tIns="0" rIns="0" bIns="0" rtlCol="0" anchor="t">
            <a:noAutofit/>
          </a:bodyPr>
          <a:lstStyle/>
          <a:p>
            <a:r>
              <a:rPr lang="fi-FI">
                <a:ea typeface="+mn-lt"/>
                <a:cs typeface="+mn-lt"/>
              </a:rPr>
              <a:t>Kaudella 2021</a:t>
            </a:r>
            <a:r>
              <a:rPr lang="fi-FI" sz="1800">
                <a:effectLst/>
                <a:latin typeface="Calibri" panose="020F0502020204030204" pitchFamily="34" charset="0"/>
                <a:ea typeface="Calibri" panose="020F0502020204030204" pitchFamily="34" charset="0"/>
                <a:cs typeface="Times New Roman" panose="02020603050405020304" pitchFamily="18" charset="0"/>
              </a:rPr>
              <a:t>–</a:t>
            </a:r>
            <a:r>
              <a:rPr lang="fi-FI">
                <a:ea typeface="+mn-lt"/>
                <a:cs typeface="+mn-lt"/>
              </a:rPr>
              <a:t>2027 osallistuvan organisaation maksuosuus hankkeen de </a:t>
            </a:r>
            <a:r>
              <a:rPr lang="fi-FI" err="1">
                <a:ea typeface="+mn-lt"/>
                <a:cs typeface="+mn-lt"/>
              </a:rPr>
              <a:t>minimis</a:t>
            </a:r>
            <a:r>
              <a:rPr lang="fi-FI">
                <a:ea typeface="+mn-lt"/>
                <a:cs typeface="+mn-lt"/>
              </a:rPr>
              <a:t> -toimenpiteisiin on rahoitusta.</a:t>
            </a:r>
            <a:endParaRPr lang="en-US">
              <a:ea typeface="+mn-lt"/>
              <a:cs typeface="+mn-lt"/>
            </a:endParaRPr>
          </a:p>
          <a:p>
            <a:pPr lvl="1">
              <a:buFont typeface="Tahoma,Sans-Serif" panose="020B0604020202020204" pitchFamily="34" charset="0"/>
              <a:buChar char="‑"/>
            </a:pPr>
            <a:r>
              <a:rPr lang="fi-FI">
                <a:ea typeface="+mn-lt"/>
                <a:cs typeface="+mn-lt"/>
              </a:rPr>
              <a:t>Kaudella 2014</a:t>
            </a:r>
            <a:r>
              <a:rPr lang="fi-FI" sz="1800">
                <a:effectLst/>
                <a:latin typeface="Calibri" panose="020F0502020204030204" pitchFamily="34" charset="0"/>
                <a:ea typeface="Calibri" panose="020F0502020204030204" pitchFamily="34" charset="0"/>
                <a:cs typeface="Times New Roman" panose="02020603050405020304" pitchFamily="18" charset="0"/>
              </a:rPr>
              <a:t>–</a:t>
            </a:r>
            <a:r>
              <a:rPr lang="fi-FI">
                <a:ea typeface="+mn-lt"/>
                <a:cs typeface="+mn-lt"/>
              </a:rPr>
              <a:t>2020 osallistuvan organisaation maksuosuus de </a:t>
            </a:r>
            <a:r>
              <a:rPr lang="fi-FI" err="1">
                <a:ea typeface="+mn-lt"/>
                <a:cs typeface="+mn-lt"/>
              </a:rPr>
              <a:t>minimis</a:t>
            </a:r>
            <a:r>
              <a:rPr lang="fi-FI">
                <a:ea typeface="+mn-lt"/>
                <a:cs typeface="+mn-lt"/>
              </a:rPr>
              <a:t> -toimenpiteistä on ollut tuloa, joka vähentää maksettavaa tukea.</a:t>
            </a:r>
          </a:p>
          <a:p>
            <a:r>
              <a:rPr lang="fi-FI">
                <a:ea typeface="+mn-lt"/>
                <a:cs typeface="+mn-lt"/>
              </a:rPr>
              <a:t>Hankkeen aikana mukaan tulevat yritykset täydennetään muutoshakemuksella ja -päätöksellä. Tuen saaja sopii hankekohtaisesti rahoittajan yhteyshenkilön kanssa, kuinka usein muutokset haetaan.</a:t>
            </a:r>
            <a:endParaRPr lang="en-US">
              <a:ea typeface="+mn-lt"/>
              <a:cs typeface="+mn-lt"/>
            </a:endParaRPr>
          </a:p>
          <a:p>
            <a:r>
              <a:rPr lang="fi-FI">
                <a:ea typeface="+mn-lt"/>
                <a:cs typeface="+mn-lt"/>
              </a:rPr>
              <a:t>Hankepäätöksen/muutospäätöksen jälkeen tuen saaja toimittaa osallistuville yrityksille tiedoksiannot päätöksellä myönnetystä de </a:t>
            </a:r>
            <a:r>
              <a:rPr lang="fi-FI" err="1">
                <a:ea typeface="+mn-lt"/>
                <a:cs typeface="+mn-lt"/>
              </a:rPr>
              <a:t>minimis</a:t>
            </a:r>
            <a:r>
              <a:rPr lang="fi-FI">
                <a:ea typeface="+mn-lt"/>
                <a:cs typeface="+mn-lt"/>
              </a:rPr>
              <a:t> -tuesta (dokumentoitava).</a:t>
            </a:r>
            <a:endParaRPr lang="en-US">
              <a:ea typeface="+mn-lt"/>
              <a:cs typeface="+mn-lt"/>
            </a:endParaRPr>
          </a:p>
          <a:p>
            <a:pPr lvl="1">
              <a:buFont typeface="Tahoma,Sans-Serif" panose="020B0604020202020204" pitchFamily="34" charset="0"/>
              <a:buChar char="‑"/>
            </a:pPr>
            <a:endParaRPr lang="fi-FI">
              <a:ea typeface="+mn-lt"/>
              <a:cs typeface="+mn-lt"/>
            </a:endParaRPr>
          </a:p>
          <a:p>
            <a:pPr marL="457200" lvl="1" indent="0">
              <a:buNone/>
            </a:pPr>
            <a:endParaRPr lang="fi-FI">
              <a:ea typeface="+mn-lt"/>
              <a:cs typeface="+mn-lt"/>
            </a:endParaRPr>
          </a:p>
          <a:p>
            <a:endParaRPr lang="fi-FI">
              <a:ea typeface="Tahoma"/>
              <a:cs typeface="Tahoma"/>
            </a:endParaRPr>
          </a:p>
        </p:txBody>
      </p:sp>
    </p:spTree>
    <p:extLst>
      <p:ext uri="{BB962C8B-B14F-4D97-AF65-F5344CB8AC3E}">
        <p14:creationId xmlns:p14="http://schemas.microsoft.com/office/powerpoint/2010/main" val="27303106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210B2D9C-425F-D1D3-F756-7B8E2F9E58E9}"/>
              </a:ext>
            </a:extLst>
          </p:cNvPr>
          <p:cNvSpPr>
            <a:spLocks noGrp="1"/>
          </p:cNvSpPr>
          <p:nvPr>
            <p:ph type="title"/>
          </p:nvPr>
        </p:nvSpPr>
        <p:spPr>
          <a:xfrm>
            <a:off x="838200" y="560433"/>
            <a:ext cx="10515600" cy="655807"/>
          </a:xfrm>
        </p:spPr>
        <p:txBody>
          <a:bodyPr/>
          <a:lstStyle/>
          <a:p>
            <a:r>
              <a:rPr lang="fi-FI">
                <a:ea typeface="Tahoma"/>
                <a:cs typeface="Tahoma"/>
              </a:rPr>
              <a:t>De </a:t>
            </a:r>
            <a:r>
              <a:rPr lang="fi-FI" err="1">
                <a:ea typeface="Tahoma"/>
                <a:cs typeface="Tahoma"/>
              </a:rPr>
              <a:t>minimis</a:t>
            </a:r>
            <a:r>
              <a:rPr lang="fi-FI">
                <a:ea typeface="Tahoma"/>
                <a:cs typeface="Tahoma"/>
              </a:rPr>
              <a:t> (3/4)</a:t>
            </a:r>
            <a:endParaRPr lang="fi-FI"/>
          </a:p>
        </p:txBody>
      </p:sp>
      <p:sp>
        <p:nvSpPr>
          <p:cNvPr id="3" name="Sisällön paikkamerkki 2">
            <a:extLst>
              <a:ext uri="{FF2B5EF4-FFF2-40B4-BE49-F238E27FC236}">
                <a16:creationId xmlns:a16="http://schemas.microsoft.com/office/drawing/2014/main" id="{B029ADD7-688C-9DB5-1FAE-9669EB1CA04D}"/>
              </a:ext>
            </a:extLst>
          </p:cNvPr>
          <p:cNvSpPr>
            <a:spLocks noGrp="1"/>
          </p:cNvSpPr>
          <p:nvPr>
            <p:ph idx="1"/>
          </p:nvPr>
        </p:nvSpPr>
        <p:spPr>
          <a:xfrm>
            <a:off x="838200" y="1786276"/>
            <a:ext cx="10515600" cy="3531448"/>
          </a:xfrm>
        </p:spPr>
        <p:txBody>
          <a:bodyPr vert="horz" lIns="0" tIns="0" rIns="0" bIns="0" rtlCol="0" anchor="t">
            <a:noAutofit/>
          </a:bodyPr>
          <a:lstStyle/>
          <a:p>
            <a:r>
              <a:rPr lang="fi-FI">
                <a:ea typeface="+mn-lt"/>
                <a:cs typeface="+mn-lt"/>
              </a:rPr>
              <a:t>Maksatushakemuksessa tuen saaja vahvistaa allekirjoituksellaan, että on toimittanut tiedoksiannot osallistuville yrityksille. </a:t>
            </a:r>
          </a:p>
          <a:p>
            <a:r>
              <a:rPr lang="fi-FI">
                <a:ea typeface="+mn-lt"/>
                <a:cs typeface="+mn-lt"/>
              </a:rPr>
              <a:t>Tiedoksiantojen toimittaminen on pystyttävä jälkikäteen todentamaan, esim. sähköposti tai muu vastaava dokumentti.</a:t>
            </a:r>
            <a:endParaRPr lang="en-US">
              <a:ea typeface="+mn-lt"/>
              <a:cs typeface="+mn-lt"/>
            </a:endParaRPr>
          </a:p>
          <a:p>
            <a:r>
              <a:rPr lang="fi-FI">
                <a:ea typeface="+mn-lt"/>
                <a:cs typeface="+mn-lt"/>
              </a:rPr>
              <a:t>Maksatushakemuskäsittelyssä voidaan riskiperusteisesti pyytää tuen saajaa toimittamaan dokumentteja tiedoksiantojen toimittamisesta.</a:t>
            </a:r>
            <a:endParaRPr lang="en-US">
              <a:ea typeface="+mn-lt"/>
              <a:cs typeface="+mn-lt"/>
            </a:endParaRPr>
          </a:p>
          <a:p>
            <a:r>
              <a:rPr lang="fi-FI">
                <a:ea typeface="+mn-lt"/>
                <a:cs typeface="+mn-lt"/>
              </a:rPr>
              <a:t>Paikan päällä tehtävässä varmennuksessa voidaan tarkastaa tiedoksiantojen toimittamiseen liittyvää prosessia ja toteutusta.</a:t>
            </a:r>
            <a:endParaRPr lang="en-US">
              <a:ea typeface="+mn-lt"/>
              <a:cs typeface="+mn-lt"/>
            </a:endParaRPr>
          </a:p>
          <a:p>
            <a:endParaRPr lang="fi-FI">
              <a:ea typeface="Tahoma"/>
              <a:cs typeface="Tahoma"/>
            </a:endParaRPr>
          </a:p>
        </p:txBody>
      </p:sp>
    </p:spTree>
    <p:extLst>
      <p:ext uri="{BB962C8B-B14F-4D97-AF65-F5344CB8AC3E}">
        <p14:creationId xmlns:p14="http://schemas.microsoft.com/office/powerpoint/2010/main" val="2520058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2DD74C30-A4BE-8BC3-9331-E336884A13DA}"/>
              </a:ext>
            </a:extLst>
          </p:cNvPr>
          <p:cNvSpPr>
            <a:spLocks noGrp="1"/>
          </p:cNvSpPr>
          <p:nvPr>
            <p:ph type="title"/>
          </p:nvPr>
        </p:nvSpPr>
        <p:spPr>
          <a:xfrm>
            <a:off x="838200" y="781235"/>
            <a:ext cx="10515600" cy="617797"/>
          </a:xfrm>
        </p:spPr>
        <p:txBody>
          <a:bodyPr/>
          <a:lstStyle/>
          <a:p>
            <a:r>
              <a:rPr lang="fi-FI">
                <a:ea typeface="Tahoma"/>
                <a:cs typeface="Tahoma"/>
              </a:rPr>
              <a:t>De </a:t>
            </a:r>
            <a:r>
              <a:rPr lang="fi-FI" err="1">
                <a:ea typeface="Tahoma"/>
                <a:cs typeface="Tahoma"/>
              </a:rPr>
              <a:t>minimis</a:t>
            </a:r>
            <a:r>
              <a:rPr lang="fi-FI">
                <a:ea typeface="Tahoma"/>
                <a:cs typeface="Tahoma"/>
              </a:rPr>
              <a:t> (4/4)</a:t>
            </a:r>
            <a:endParaRPr lang="fi-FI"/>
          </a:p>
        </p:txBody>
      </p:sp>
      <p:sp>
        <p:nvSpPr>
          <p:cNvPr id="3" name="Sisällön paikkamerkki 2">
            <a:extLst>
              <a:ext uri="{FF2B5EF4-FFF2-40B4-BE49-F238E27FC236}">
                <a16:creationId xmlns:a16="http://schemas.microsoft.com/office/drawing/2014/main" id="{19BCFD95-F24D-4DCD-F1E5-1800A58E1A5C}"/>
              </a:ext>
            </a:extLst>
          </p:cNvPr>
          <p:cNvSpPr>
            <a:spLocks noGrp="1"/>
          </p:cNvSpPr>
          <p:nvPr>
            <p:ph idx="1"/>
          </p:nvPr>
        </p:nvSpPr>
        <p:spPr>
          <a:xfrm>
            <a:off x="838200" y="1866175"/>
            <a:ext cx="10515600" cy="3639312"/>
          </a:xfrm>
        </p:spPr>
        <p:txBody>
          <a:bodyPr vert="horz" lIns="0" tIns="0" rIns="0" bIns="0" rtlCol="0" anchor="t">
            <a:noAutofit/>
          </a:bodyPr>
          <a:lstStyle/>
          <a:p>
            <a:r>
              <a:rPr lang="fi-FI">
                <a:ea typeface="Tahoma"/>
                <a:cs typeface="Tahoma"/>
              </a:rPr>
              <a:t>Tuen saajan on säilytettävä kaikki selvitykset, ilmoitukset, laskelmat ja muut näihin rinnastettavat asiakirjat niistä perusteista, joiden mukaan de minimis-asetuksen edellytykset yksittäisen yrityksen osalta ovat täyttyneet. </a:t>
            </a:r>
            <a:endParaRPr lang="en-US">
              <a:ea typeface="+mn-lt"/>
              <a:cs typeface="+mn-lt"/>
            </a:endParaRPr>
          </a:p>
          <a:p>
            <a:pPr marL="0" indent="0">
              <a:buNone/>
            </a:pPr>
            <a:endParaRPr lang="fi-FI">
              <a:ea typeface="+mn-lt"/>
              <a:cs typeface="+mn-lt"/>
            </a:endParaRPr>
          </a:p>
          <a:p>
            <a:pPr marL="0" indent="0">
              <a:buNone/>
            </a:pPr>
            <a:r>
              <a:rPr lang="fi-FI">
                <a:ea typeface="+mn-lt"/>
                <a:cs typeface="+mn-lt"/>
              </a:rPr>
              <a:t>Lisätietoja:</a:t>
            </a:r>
          </a:p>
          <a:p>
            <a:r>
              <a:rPr lang="fi-FI">
                <a:ea typeface="+mn-lt"/>
                <a:cs typeface="+mn-lt"/>
                <a:hlinkClick r:id="rId2"/>
              </a:rPr>
              <a:t>TEM Valtiontuet de </a:t>
            </a:r>
            <a:r>
              <a:rPr lang="fi-FI" err="1">
                <a:ea typeface="+mn-lt"/>
                <a:cs typeface="+mn-lt"/>
                <a:hlinkClick r:id="rId2"/>
              </a:rPr>
              <a:t>minimis</a:t>
            </a:r>
            <a:endParaRPr lang="fi-FI">
              <a:ea typeface="+mn-lt"/>
              <a:cs typeface="+mn-lt"/>
            </a:endParaRPr>
          </a:p>
          <a:p>
            <a:r>
              <a:rPr lang="fi-FI">
                <a:ea typeface="+mn-lt"/>
                <a:cs typeface="+mn-lt"/>
              </a:rPr>
              <a:t>Hakemuksen täyttöohjeet</a:t>
            </a:r>
            <a:endParaRPr lang="fi-FI"/>
          </a:p>
        </p:txBody>
      </p:sp>
    </p:spTree>
    <p:extLst>
      <p:ext uri="{BB962C8B-B14F-4D97-AF65-F5344CB8AC3E}">
        <p14:creationId xmlns:p14="http://schemas.microsoft.com/office/powerpoint/2010/main" val="3037238536"/>
      </p:ext>
    </p:extLst>
  </p:cSld>
  <p:clrMapOvr>
    <a:masterClrMapping/>
  </p:clrMapOvr>
</p:sld>
</file>

<file path=ppt/theme/theme1.xml><?xml version="1.0" encoding="utf-8"?>
<a:theme xmlns:a="http://schemas.openxmlformats.org/drawingml/2006/main" name="Office-teema">
  <a:themeElements>
    <a:clrScheme name="EUrahastot TEM 3">
      <a:dk1>
        <a:sysClr val="windowText" lastClr="000000"/>
      </a:dk1>
      <a:lt1>
        <a:sysClr val="window" lastClr="FFFFFF"/>
      </a:lt1>
      <a:dk2>
        <a:srgbClr val="195C98"/>
      </a:dk2>
      <a:lt2>
        <a:srgbClr val="E7E6E6"/>
      </a:lt2>
      <a:accent1>
        <a:srgbClr val="31E1E9"/>
      </a:accent1>
      <a:accent2>
        <a:srgbClr val="195C98"/>
      </a:accent2>
      <a:accent3>
        <a:srgbClr val="767171"/>
      </a:accent3>
      <a:accent4>
        <a:srgbClr val="BFBFBF"/>
      </a:accent4>
      <a:accent5>
        <a:srgbClr val="98F0F4"/>
      </a:accent5>
      <a:accent6>
        <a:srgbClr val="8CADCC"/>
      </a:accent6>
      <a:hlink>
        <a:srgbClr val="0563C1"/>
      </a:hlink>
      <a:folHlink>
        <a:srgbClr val="954F72"/>
      </a:folHlink>
    </a:clrScheme>
    <a:fontScheme name="Tahoma">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12700"/>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lgn="l">
          <a:defRPr sz="2000" dirty="0" err="1" smtClean="0"/>
        </a:defPPr>
      </a:lstStyle>
    </a:txDef>
  </a:objectDefaults>
  <a:extraClrSchemeLst/>
  <a:extLst>
    <a:ext uri="{05A4C25C-085E-4340-85A3-A5531E510DB2}">
      <thm15:themeFamily xmlns:thm15="http://schemas.microsoft.com/office/thememl/2012/main" name="FI_EU-rahastot_TEM_v3.potx" id="{4B58601C-E1EE-4C7B-B989-F830FB58B81A}" vid="{542255A8-A6CA-4B1F-AF97-6F4A50E424DB}"/>
    </a:ext>
  </a:extLst>
</a:theme>
</file>

<file path=ppt/theme/theme2.xml><?xml version="1.0" encoding="utf-8"?>
<a:theme xmlns:a="http://schemas.openxmlformats.org/drawingml/2006/main" name="Office-teema">
  <a:themeElements>
    <a:clrScheme name="TEM 1 cyan 2 sininen">
      <a:dk1>
        <a:srgbClr val="000000"/>
      </a:dk1>
      <a:lt1>
        <a:srgbClr val="FFFFFF"/>
      </a:lt1>
      <a:dk2>
        <a:srgbClr val="195C98"/>
      </a:dk2>
      <a:lt2>
        <a:srgbClr val="E7E6E6"/>
      </a:lt2>
      <a:accent1>
        <a:srgbClr val="31E1E9"/>
      </a:accent1>
      <a:accent2>
        <a:srgbClr val="195C98"/>
      </a:accent2>
      <a:accent3>
        <a:srgbClr val="767171"/>
      </a:accent3>
      <a:accent4>
        <a:srgbClr val="BFBFBF"/>
      </a:accent4>
      <a:accent5>
        <a:srgbClr val="98F0F4"/>
      </a:accent5>
      <a:accent6>
        <a:srgbClr val="8CADCC"/>
      </a:accent6>
      <a:hlink>
        <a:srgbClr val="0563C1"/>
      </a:hlink>
      <a:folHlink>
        <a:srgbClr val="954F72"/>
      </a:folHlink>
    </a:clrScheme>
    <a:fontScheme name="Tahoma">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12700"/>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lgn="l">
          <a:defRPr sz="2000" dirty="0" err="1" smtClean="0"/>
        </a:defPPr>
      </a:lstStyle>
    </a:txDef>
  </a:objectDefaults>
  <a:extraClrSchemeLst/>
  <a:extLst>
    <a:ext uri="{05A4C25C-085E-4340-85A3-A5531E510DB2}">
      <thm15:themeFamily xmlns:thm15="http://schemas.microsoft.com/office/thememl/2012/main" name="FI_EU-rahastot_TEM_v3_ilman-nimea" id="{B4D9193C-D0A6-6E47-9C4F-6A7A51A866C4}" vid="{1397B635-4418-DA4C-88CA-B1FCBC81F8E2}"/>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ha41659fa04643d0ac27d4c98155f03c xmlns="a90a8554-5475-4609-9feb-2f024996965b">
      <Terms xmlns="http://schemas.microsoft.com/office/infopath/2007/PartnerControls"/>
    </ha41659fa04643d0ac27d4c98155f03c>
    <Dokumentin_x0020_tila xmlns="a90a8554-5475-4609-9feb-2f024996965b" xsi:nil="true"/>
    <Diaarinumero xmlns="a90a8554-5475-4609-9feb-2f024996965b" xsi:nil="true"/>
    <Dokumenttityyppi xmlns="a90a8554-5475-4609-9feb-2f024996965b" xsi:nil="true"/>
    <TaxCatchAll xmlns="a90a8554-5475-4609-9feb-2f024996965b" xsi:nil="true"/>
    <KEHALaatija xmlns="a90a8554-5475-4609-9feb-2f024996965b" xsi:nil="true"/>
    <h5218b789dcc4879ac7e2471126f729c xmlns="a90a8554-5475-4609-9feb-2f024996965b">
      <Terms xmlns="http://schemas.microsoft.com/office/infopath/2007/PartnerControls"/>
    </h5218b789dcc4879ac7e2471126f729c>
    <ic4bbedd957942e9b7ae9016b7d801af xmlns="a90a8554-5475-4609-9feb-2f024996965b">
      <Terms xmlns="http://schemas.microsoft.com/office/infopath/2007/PartnerControls"/>
    </ic4bbedd957942e9b7ae9016b7d801af>
    <Päiväys xmlns="a90a8554-5475-4609-9feb-2f024996965b" xsi:nil="true"/>
    <cdf3ae8bf76741b5a3048f7f7f6eee61 xmlns="a90a8554-5475-4609-9feb-2f024996965b">
      <Terms xmlns="http://schemas.microsoft.com/office/infopath/2007/PartnerControls"/>
    </cdf3ae8bf76741b5a3048f7f7f6eee61>
    <Projekti xmlns="a90a8554-5475-4609-9feb-2f024996965b" xsi:nil="true"/>
    <Lisatieto xmlns="a90a8554-5475-4609-9feb-2f024996965b" xsi:nil="true"/>
  </documentManagement>
</p:properties>
</file>

<file path=customXml/item2.xml><?xml version="1.0" encoding="utf-8"?>
<ct:contentTypeSchema xmlns:ct="http://schemas.microsoft.com/office/2006/metadata/contentType" xmlns:ma="http://schemas.microsoft.com/office/2006/metadata/properties/metaAttributes" ct:_="" ma:_="" ma:contentTypeName="TAIMI Työtiladokumentti" ma:contentTypeID="0x01010040485BB5EA91409BADF540D1B0254D3304001D35126CEFD87548821FB022E92CCDDE" ma:contentTypeVersion="23941" ma:contentTypeDescription="Taimin työtiloissa käytettävä sisältötyyppi. Pohjautuu TAIMI Yleisdokumentti-sisältötyyppiin, josta on siivottu mm. joitakin viestinnällisen intran metatietoja pois ja järjestetty metatiedot eri järjestykseen." ma:contentTypeScope="" ma:versionID="2d3360f36714c52169950bd4a84bf21a">
  <xsd:schema xmlns:xsd="http://www.w3.org/2001/XMLSchema" xmlns:xs="http://www.w3.org/2001/XMLSchema" xmlns:p="http://schemas.microsoft.com/office/2006/metadata/properties" xmlns:ns2="a90a8554-5475-4609-9feb-2f024996965b" targetNamespace="http://schemas.microsoft.com/office/2006/metadata/properties" ma:root="true" ma:fieldsID="aee0c0c27243c2c2e4b54e0a3e910d87" ns2:_="">
    <xsd:import namespace="a90a8554-5475-4609-9feb-2f024996965b"/>
    <xsd:element name="properties">
      <xsd:complexType>
        <xsd:sequence>
          <xsd:element name="documentManagement">
            <xsd:complexType>
              <xsd:all>
                <xsd:element ref="ns2:Päiväys" minOccurs="0"/>
                <xsd:element ref="ns2:Dokumenttityyppi" minOccurs="0"/>
                <xsd:element ref="ns2:Dokumentin_x0020_tila" minOccurs="0"/>
                <xsd:element ref="ns2:KEHALaatija" minOccurs="0"/>
                <xsd:element ref="ns2:Lisatieto" minOccurs="0"/>
                <xsd:element ref="ns2:Diaarinumero" minOccurs="0"/>
                <xsd:element ref="ns2:h5218b789dcc4879ac7e2471126f729c" minOccurs="0"/>
                <xsd:element ref="ns2:cdf3ae8bf76741b5a3048f7f7f6eee61" minOccurs="0"/>
                <xsd:element ref="ns2:TaxCatchAll" minOccurs="0"/>
                <xsd:element ref="ns2:ic4bbedd957942e9b7ae9016b7d801af" minOccurs="0"/>
                <xsd:element ref="ns2:ha41659fa04643d0ac27d4c98155f03c" minOccurs="0"/>
                <xsd:element ref="ns2:TaxCatchAllLabel" minOccurs="0"/>
                <xsd:element ref="ns2:Projekti"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90a8554-5475-4609-9feb-2f024996965b" elementFormDefault="qualified">
    <xsd:import namespace="http://schemas.microsoft.com/office/2006/documentManagement/types"/>
    <xsd:import namespace="http://schemas.microsoft.com/office/infopath/2007/PartnerControls"/>
    <xsd:element name="Päiväys" ma:index="2" nillable="true" ma:displayName="Päiväys" ma:description="Päivämäärä muodossa pp.kk.vvvv   HUOM! Ei ole sama kuin Muokkauspäivä, joka muuttuu aina kun dokumentin sisältöä tai ominaisuuksia muutetaan" ma:format="DateOnly" ma:internalName="P_x00e4_iv_x00e4_ys">
      <xsd:simpleType>
        <xsd:restriction base="dms:DateTime"/>
      </xsd:simpleType>
    </xsd:element>
    <xsd:element name="Dokumenttityyppi" ma:index="3" nillable="true" ma:displayName="Dokumenttityyppi" ma:description="Valitse dokumentin sisältöä ja käyttötarkoitusta kuvaava dokumenttityyppi. Käytä yleistyyppejä eli esim. Henkilöstösuunnitelma ja Taloussuunnitelma ovat molemmat Suunnitelma-tyyppisiä. Tarkenna tyyppiä tarvittaessa esim. dokumentin nimessä." ma:format="Dropdown" ma:internalName="Dokumenttityyppi">
      <xsd:simpleType>
        <xsd:restriction base="dms:Choice">
          <xsd:enumeration value="TUNTEMATON"/>
          <xsd:enumeration value="Muu dokumenttityyppi"/>
          <xsd:enumeration value="Aloite"/>
          <xsd:enumeration value="Analyysi"/>
          <xsd:enumeration value="Ansioluettelo"/>
          <xsd:enumeration value="Arvio"/>
          <xsd:enumeration value="Arviointi"/>
          <xsd:enumeration value="Asettamispäätös"/>
          <xsd:enumeration value="Asetus"/>
          <xsd:enumeration value="Asiakirjamalli"/>
          <xsd:enumeration value="Asialista"/>
          <xsd:enumeration value="Ehdotus"/>
          <xsd:enumeration value="Esite"/>
          <xsd:enumeration value="Esittely"/>
          <xsd:enumeration value="Esitys"/>
          <xsd:enumeration value="Esityslista"/>
          <xsd:enumeration value="Haaste"/>
          <xsd:enumeration value="Hakemus"/>
          <xsd:enumeration value="Hankekortti"/>
          <xsd:enumeration value="Hinnasto"/>
          <xsd:enumeration value="Huomautus"/>
          <xsd:enumeration value="Hyvitys"/>
          <xsd:enumeration value="Hyväksyminen"/>
          <xsd:enumeration value="Ilmoitus"/>
          <xsd:enumeration value="Jälkiarviointi"/>
          <xsd:enumeration value="Kannanotto"/>
          <xsd:enumeration value="Kartta"/>
          <xsd:enumeration value="Kehittämisehdotus"/>
          <xsd:enumeration value="Kirje"/>
          <xsd:enumeration value="Kokouskutsu"/>
          <xsd:enumeration value="Korvaus"/>
          <xsd:enumeration value="Kuittauspyyntö"/>
          <xsd:enumeration value="Kuitti"/>
          <xsd:enumeration value="Kustannusarvio"/>
          <xsd:enumeration value="Kutsu"/>
          <xsd:enumeration value="Kuuleminen"/>
          <xsd:enumeration value="Kuulutus"/>
          <xsd:enumeration value="Kuvaus"/>
          <xsd:enumeration value="Laskelma"/>
          <xsd:enumeration value="Lasku"/>
          <xsd:enumeration value="Lausunto"/>
          <xsd:enumeration value="Lausuntopyyntö"/>
          <xsd:enumeration value="Liite"/>
          <xsd:enumeration value="Linkki"/>
          <xsd:enumeration value="Lista"/>
          <xsd:enumeration value="Lomake"/>
          <xsd:enumeration value="Loppuraportti"/>
          <xsd:enumeration value="Luettelo"/>
          <xsd:enumeration value="Lupa"/>
          <xsd:enumeration value="Lupaehdot"/>
          <xsd:enumeration value="Lähete"/>
          <xsd:enumeration value="Määrittely"/>
          <xsd:enumeration value="Määritys"/>
          <xsd:enumeration value="Määrärahakirje"/>
          <xsd:enumeration value="Muistio"/>
          <xsd:enumeration value="Muutosilmoitus"/>
          <xsd:enumeration value="Nimitys"/>
          <xsd:enumeration value="Ohje"/>
          <xsd:enumeration value="Ohjelma"/>
          <xsd:enumeration value="Oikaisupäätös"/>
          <xsd:enumeration value="Oikaisuohje"/>
          <xsd:enumeration value="Palautuspyyntö"/>
          <xsd:enumeration value="Palvelukuvaus"/>
          <xsd:enumeration value="Pelastussuunnitelma"/>
          <xsd:enumeration value="Perustelumuistio"/>
          <xsd:enumeration value="Perusteltu päätelmä"/>
          <xsd:enumeration value="Politiikka"/>
          <xsd:enumeration value="Posteri"/>
          <xsd:enumeration value="Projektiehdotus"/>
          <xsd:enumeration value="Projektisuunnitelma"/>
          <xsd:enumeration value="Prosessikuvaus"/>
          <xsd:enumeration value="Pyyntö"/>
          <xsd:enumeration value="Päätös"/>
          <xsd:enumeration value="Pöytäkirja"/>
          <xsd:enumeration value="Raportti"/>
          <xsd:enumeration value="Ratkaisu"/>
          <xsd:enumeration value="Rekisteriseloste"/>
          <xsd:enumeration value="Reklamaatio"/>
          <xsd:enumeration value="Resurssivaraus"/>
          <xsd:enumeration value="Saate"/>
          <xsd:enumeration value="Selvitys"/>
          <xsd:enumeration value="Selvityspyyntö"/>
          <xsd:enumeration value="Sitoumus"/>
          <xsd:enumeration value="Sivusto"/>
          <xsd:enumeration value="Sopimus"/>
          <xsd:enumeration value="Strategia"/>
          <xsd:enumeration value="Suunnitelma"/>
          <xsd:enumeration value="Sähköpostiviesti"/>
          <xsd:enumeration value="Tarjous"/>
          <xsd:enumeration value="Tarjouspyyntö"/>
          <xsd:enumeration value="Tarkastus"/>
          <xsd:enumeration value="Tehtävänkuva"/>
          <xsd:enumeration value="Tiedote"/>
          <xsd:enumeration value="Tietojärjestelmäseloste"/>
          <xsd:enumeration value="Tietosuojaseloste"/>
          <xsd:enumeration value="Tilaus"/>
          <xsd:enumeration value="Tilausvahvistus"/>
          <xsd:enumeration value="Todistus"/>
          <xsd:enumeration value="Toimeksianto"/>
          <xsd:enumeration value="Tosite"/>
          <xsd:enumeration value="Työjärjestys"/>
          <xsd:enumeration value="Urakkaohjelma"/>
          <xsd:enumeration value="Uutiskirje"/>
          <xsd:enumeration value="Vaatimus"/>
          <xsd:enumeration value="Valitus"/>
          <xsd:enumeration value="Valitusosoitus"/>
          <xsd:enumeration value="Vastaus"/>
          <xsd:enumeration value="Vastine"/>
          <xsd:enumeration value="Video"/>
          <xsd:enumeration value="Yhteenveto"/>
          <xsd:enumeration value="Äänitiedosto"/>
          <xsd:enumeration value="Palvelusopimus"/>
          <xsd:enumeration value="Toimeksiantosopimus"/>
          <xsd:enumeration value="Toimitussopimus"/>
          <xsd:enumeration value="Toimittajasopimus"/>
          <xsd:enumeration value="Tietoturvallisuussopimus"/>
          <xsd:enumeration value="Tutkintapyyntö"/>
          <xsd:enumeration value="Työmääräarvio"/>
          <xsd:enumeration value="Vaatimusmäärittely"/>
        </xsd:restriction>
      </xsd:simpleType>
    </xsd:element>
    <xsd:element name="Dokumentin_x0020_tila" ma:index="4" nillable="true" ma:displayName="Dokumentin tila" ma:description="Valitse dokumentin tila" ma:format="Dropdown" ma:internalName="Dokumentin_x0020_tila">
      <xsd:simpleType>
        <xsd:restriction base="dms:Choice">
          <xsd:enumeration value="Luonnos"/>
          <xsd:enumeration value="Lausunnolla"/>
          <xsd:enumeration value="Katselmoitavana"/>
          <xsd:enumeration value="Kommentoitavana"/>
          <xsd:enumeration value="Valmis"/>
          <xsd:enumeration value="Hyväksytty"/>
          <xsd:enumeration value="Allekirjoitettu"/>
          <xsd:enumeration value="Arkistoitu"/>
          <xsd:enumeration value="Toimitettu allekirjoitettavaksi"/>
        </xsd:restriction>
      </xsd:simpleType>
    </xsd:element>
    <xsd:element name="KEHALaatija" ma:index="5" nillable="true" ma:displayName="Laatija" ma:description="Dokumentin laatija(t)/kirjoittaja(t)/valmistelija(t). Kirjoita muodossa Sukunimi Etunimi ja useampi nimi pilkulla erotettuina. Laatijaorganisaatio on omana tietonaan. HUOM! Ei ole sama kuin Muokkaaja, joka päivittyy aina automaattisesti!" ma:internalName="KEHALaatija">
      <xsd:simpleType>
        <xsd:restriction base="dms:Text">
          <xsd:maxLength value="255"/>
        </xsd:restriction>
      </xsd:simpleType>
    </xsd:element>
    <xsd:element name="Lisatieto" ma:index="7" nillable="true" ma:displayName="Lisatieto" ma:description="Dokumenttiin liittyvä vapaamuotoinen lisätieto" ma:internalName="Lisatieto">
      <xsd:simpleType>
        <xsd:restriction base="dms:Text">
          <xsd:maxLength value="255"/>
        </xsd:restriction>
      </xsd:simpleType>
    </xsd:element>
    <xsd:element name="Diaarinumero" ma:index="8" nillable="true" ma:displayName="Diaarinumero" ma:description="Arkistoitavat dokumentit pitää toimittaa viraston asiankäsittelyjärjestelmään (esim. USPA), josta saadaan dokumentille diaarinumero/asian tunnus. Dokumentin tallentaminen työtilaan ei vastaa arkistointia vaan on lähinnä työkappale tai kopio! Kirjoita tähän asiankäsittelyjärjestelmästä saatu diaarinumero. Jos tässä diaarinumerokentässä on tieto, silloin alkuperäinen dokumentti on löydettävissä asiankäsittelyjärjestelmästä samalla diaarinumerolla." ma:indexed="true" ma:internalName="Diaarinumero">
      <xsd:simpleType>
        <xsd:restriction base="dms:Text">
          <xsd:maxLength value="255"/>
        </xsd:restriction>
      </xsd:simpleType>
    </xsd:element>
    <xsd:element name="h5218b789dcc4879ac7e2471126f729c" ma:index="18" nillable="true" ma:taxonomy="true" ma:internalName="h5218b789dcc4879ac7e2471126f729c" ma:taxonomyFieldName="Laatijaorganisaatio" ma:displayName="Laatijaorganisaatio" ma:default="" ma:fieldId="{15218b78-9dcc-4879-ac7e-2471126f729c}" ma:sspId="d2c86073-d20c-4242-97f1-555d65605501" ma:termSetId="3048278a-efee-4f89-97d2-3a09c7261644" ma:anchorId="00000000-0000-0000-0000-000000000000" ma:open="true" ma:isKeyword="false">
      <xsd:complexType>
        <xsd:sequence>
          <xsd:element ref="pc:Terms" minOccurs="0" maxOccurs="1"/>
        </xsd:sequence>
      </xsd:complexType>
    </xsd:element>
    <xsd:element name="cdf3ae8bf76741b5a3048f7f7f6eee61" ma:index="20" nillable="true" ma:taxonomy="true" ma:internalName="cdf3ae8bf76741b5a3048f7f7f6eee61" ma:taxonomyFieldName="Kohdevirastot" ma:displayName="Kohdevirastot" ma:default="" ma:fieldId="{cdf3ae8b-f767-41b5-a304-8f7f7f6eee61}" ma:taxonomyMulti="true" ma:sspId="d2c86073-d20c-4242-97f1-555d65605501" ma:termSetId="63820ef9-0d8b-440d-bb2a-a34f31636611" ma:anchorId="00000000-0000-0000-0000-000000000000" ma:open="false" ma:isKeyword="false">
      <xsd:complexType>
        <xsd:sequence>
          <xsd:element ref="pc:Terms" minOccurs="0" maxOccurs="1"/>
        </xsd:sequence>
      </xsd:complexType>
    </xsd:element>
    <xsd:element name="TaxCatchAll" ma:index="21" nillable="true" ma:displayName="Taxonomy Catch All Column" ma:hidden="true" ma:list="{82cdd2f2-290b-4248-98ce-8660527d5bf4}" ma:internalName="TaxCatchAll" ma:showField="CatchAllData" ma:web="8a640c05-48ea-4462-ae88-44cd5fd043dc">
      <xsd:complexType>
        <xsd:complexContent>
          <xsd:extension base="dms:MultiChoiceLookup">
            <xsd:sequence>
              <xsd:element name="Value" type="dms:Lookup" maxOccurs="unbounded" minOccurs="0" nillable="true"/>
            </xsd:sequence>
          </xsd:extension>
        </xsd:complexContent>
      </xsd:complexType>
    </xsd:element>
    <xsd:element name="ic4bbedd957942e9b7ae9016b7d801af" ma:index="22" nillable="true" ma:taxonomy="true" ma:internalName="ic4bbedd957942e9b7ae9016b7d801af" ma:taxonomyFieldName="Kohdepaikkakunnat" ma:displayName="Kohdepaikkakunnat" ma:default="" ma:fieldId="{2c4bbedd-9579-42e9-b7ae-9016b7d801af}" ma:taxonomyMulti="true" ma:sspId="d2c86073-d20c-4242-97f1-555d65605501" ma:termSetId="0dc2f29c-0234-492f-8714-dea2e1be5dcc" ma:anchorId="00000000-0000-0000-0000-000000000000" ma:open="false" ma:isKeyword="false">
      <xsd:complexType>
        <xsd:sequence>
          <xsd:element ref="pc:Terms" minOccurs="0" maxOccurs="1"/>
        </xsd:sequence>
      </xsd:complexType>
    </xsd:element>
    <xsd:element name="ha41659fa04643d0ac27d4c98155f03c" ma:index="23" nillable="true" ma:taxonomy="true" ma:internalName="ha41659fa04643d0ac27d4c98155f03c" ma:taxonomyFieldName="Sis_x00e4_lt_x00f6_aihe" ma:displayName="Sisältöaihe" ma:default="" ma:fieldId="{1a41659f-a046-43d0-ac27-d4c98155f03c}" ma:sspId="d2c86073-d20c-4242-97f1-555d65605501" ma:termSetId="908b95f9-7a2e-4422-b2f4-f82e2c0341e9" ma:anchorId="00000000-0000-0000-0000-000000000000" ma:open="false" ma:isKeyword="false">
      <xsd:complexType>
        <xsd:sequence>
          <xsd:element ref="pc:Terms" minOccurs="0" maxOccurs="1"/>
        </xsd:sequence>
      </xsd:complexType>
    </xsd:element>
    <xsd:element name="TaxCatchAllLabel" ma:index="24" nillable="true" ma:displayName="Taxonomy Catch All Column1" ma:hidden="true" ma:list="{82cdd2f2-290b-4248-98ce-8660527d5bf4}" ma:internalName="TaxCatchAllLabel" ma:readOnly="true" ma:showField="CatchAllDataLabel" ma:web="8a640c05-48ea-4462-ae88-44cd5fd043dc">
      <xsd:complexType>
        <xsd:complexContent>
          <xsd:extension base="dms:MultiChoiceLookup">
            <xsd:sequence>
              <xsd:element name="Value" type="dms:Lookup" maxOccurs="unbounded" minOccurs="0" nillable="true"/>
            </xsd:sequence>
          </xsd:extension>
        </xsd:complexContent>
      </xsd:complexType>
    </xsd:element>
    <xsd:element name="Projekti" ma:index="25" nillable="true" ma:displayName="Projekti" ma:description="Projektin nimi, lyhenne tai tunniste (esim. projektinumero). Jos käytetään projektin nimeä, kiinnitä huomiota oikeinkirjoitukseen, jotta Projekti-metatiedolla voidaan helposti hakea yhteen tietytyn projektiin liittyvät dokumentit." ma:internalName="Projekti">
      <xsd:simpleType>
        <xsd:restriction base="dms:Text">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4" ma:displayName="Sisältölaji"/>
        <xsd:element ref="dc:title" minOccurs="0" maxOccurs="1" ma:index="1"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mso-contentType ?>
<SharedContentType xmlns="Microsoft.SharePoint.Taxonomy.ContentTypeSync" SourceId="d2c86073-d20c-4242-97f1-555d65605501" ContentTypeId="0x01010040485BB5EA91409BADF540D1B0254D3304" PreviousValue="true"/>
</file>

<file path=customXml/itemProps1.xml><?xml version="1.0" encoding="utf-8"?>
<ds:datastoreItem xmlns:ds="http://schemas.openxmlformats.org/officeDocument/2006/customXml" ds:itemID="{F491F5F7-618A-4823-A395-6A68F27C4266}">
  <ds:schemaRefs>
    <ds:schemaRef ds:uri="http://schemas.microsoft.com/office/2006/documentManagement/types"/>
    <ds:schemaRef ds:uri="http://www.w3.org/XML/1998/namespace"/>
    <ds:schemaRef ds:uri="a90a8554-5475-4609-9feb-2f024996965b"/>
    <ds:schemaRef ds:uri="http://purl.org/dc/elements/1.1/"/>
    <ds:schemaRef ds:uri="http://schemas.openxmlformats.org/package/2006/metadata/core-properties"/>
    <ds:schemaRef ds:uri="http://purl.org/dc/dcmitype/"/>
    <ds:schemaRef ds:uri="http://purl.org/dc/terms/"/>
    <ds:schemaRef ds:uri="http://schemas.microsoft.com/office/infopath/2007/PartnerControls"/>
    <ds:schemaRef ds:uri="http://schemas.microsoft.com/office/2006/metadata/properties"/>
  </ds:schemaRefs>
</ds:datastoreItem>
</file>

<file path=customXml/itemProps2.xml><?xml version="1.0" encoding="utf-8"?>
<ds:datastoreItem xmlns:ds="http://schemas.openxmlformats.org/officeDocument/2006/customXml" ds:itemID="{99FF3FB2-C7AC-4D7F-85EC-B6902B4AE208}">
  <ds:schemaRefs>
    <ds:schemaRef ds:uri="a90a8554-5475-4609-9feb-2f024996965b"/>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6AA43E87-3BBA-4B86-9B5C-89BE63A73FAF}">
  <ds:schemaRefs>
    <ds:schemaRef ds:uri="http://schemas.microsoft.com/sharepoint/v3/contenttype/forms"/>
  </ds:schemaRefs>
</ds:datastoreItem>
</file>

<file path=customXml/itemProps4.xml><?xml version="1.0" encoding="utf-8"?>
<ds:datastoreItem xmlns:ds="http://schemas.openxmlformats.org/officeDocument/2006/customXml" ds:itemID="{1C15C636-56BD-47E9-8E1D-2FFA96F5297E}">
  <ds:schemaRefs>
    <ds:schemaRef ds:uri="Microsoft.SharePoint.Taxonomy.ContentTypeSync"/>
  </ds:schemaRefs>
</ds:datastoreItem>
</file>

<file path=docMetadata/LabelInfo.xml><?xml version="1.0" encoding="utf-8"?>
<clbl:labelList xmlns:clbl="http://schemas.microsoft.com/office/2020/mipLabelMetadata">
  <clbl:label id="{d95951a6-dfd3-4a74-9abb-f2b2cb89d671}" enabled="0" method="" siteId="{d95951a6-dfd3-4a74-9abb-f2b2cb89d671}" removed="1"/>
</clbl:labelList>
</file>

<file path=docProps/app.xml><?xml version="1.0" encoding="utf-8"?>
<Properties xmlns="http://schemas.openxmlformats.org/officeDocument/2006/extended-properties" xmlns:vt="http://schemas.openxmlformats.org/officeDocument/2006/docPropsVTypes">
  <Template>Pohjan väri sininen ohjelman nimellä</Template>
  <TotalTime>0</TotalTime>
  <Words>4236</Words>
  <Application>Microsoft Office PowerPoint</Application>
  <PresentationFormat>Laajakuva</PresentationFormat>
  <Paragraphs>321</Paragraphs>
  <Slides>63</Slides>
  <Notes>1</Notes>
  <HiddenSlides>0</HiddenSlides>
  <MMClips>0</MMClips>
  <ScaleCrop>false</ScaleCrop>
  <HeadingPairs>
    <vt:vector size="6" baseType="variant">
      <vt:variant>
        <vt:lpstr>Käytetyt fontit</vt:lpstr>
      </vt:variant>
      <vt:variant>
        <vt:i4>6</vt:i4>
      </vt:variant>
      <vt:variant>
        <vt:lpstr>Teema</vt:lpstr>
      </vt:variant>
      <vt:variant>
        <vt:i4>2</vt:i4>
      </vt:variant>
      <vt:variant>
        <vt:lpstr>Dian otsikot</vt:lpstr>
      </vt:variant>
      <vt:variant>
        <vt:i4>63</vt:i4>
      </vt:variant>
    </vt:vector>
  </HeadingPairs>
  <TitlesOfParts>
    <vt:vector size="71" baseType="lpstr">
      <vt:lpstr>Arial</vt:lpstr>
      <vt:lpstr>Calibri</vt:lpstr>
      <vt:lpstr>Courier New</vt:lpstr>
      <vt:lpstr>System Font Regular</vt:lpstr>
      <vt:lpstr>Tahoma</vt:lpstr>
      <vt:lpstr>Tahoma,Sans-Serif</vt:lpstr>
      <vt:lpstr>Office-teema</vt:lpstr>
      <vt:lpstr>Office-teema</vt:lpstr>
      <vt:lpstr>Rakennerahastohankkeiden aloituskoulutus 29.3.2023 13.4.2023</vt:lpstr>
      <vt:lpstr>Koulutuksen sisältö on laadittu vastaamaan Hämeen ELY-keskuksen vuonna 2022 avoinna olleiden erityistavoitteiden 4.1, 4.2 ja 4.3 hakujen mukaisia hankkeita eikä sitä välttämättä voi kaikilta osin soveltaa myöhemmin avoinna olleiden hakujen toteutuksessa.</vt:lpstr>
      <vt:lpstr>Perustiedot päätöksestä</vt:lpstr>
      <vt:lpstr>Päätöksen juridinen luonne</vt:lpstr>
      <vt:lpstr>Rahoituksen myöntäminen hankkeelle</vt:lpstr>
      <vt:lpstr>De minimis (1/4)</vt:lpstr>
      <vt:lpstr>De minimis (2/4)</vt:lpstr>
      <vt:lpstr>De minimis (3/4)</vt:lpstr>
      <vt:lpstr>De minimis (4/4)</vt:lpstr>
      <vt:lpstr>Tuen käytön ehdot</vt:lpstr>
      <vt:lpstr>Hankesuunnitelman muuttaminen (1/3)</vt:lpstr>
      <vt:lpstr>Hankesuunnitelman muuttaminen (2/3)</vt:lpstr>
      <vt:lpstr>Hankesuunnitelman muuttaminen (3/3)</vt:lpstr>
      <vt:lpstr>Viestintä ESR+ hankkeessa</vt:lpstr>
      <vt:lpstr>EU:lta saadun rahoituksen esiin tuominen</vt:lpstr>
      <vt:lpstr>Logot</vt:lpstr>
      <vt:lpstr>Pysyvä tiedotuskyltti</vt:lpstr>
      <vt:lpstr>Juliste tai elektroninen näyttö</vt:lpstr>
      <vt:lpstr>Hankkeiden tuloksellisuus ja vaikuttavuus </vt:lpstr>
      <vt:lpstr>Raportointi</vt:lpstr>
      <vt:lpstr>Seurantaraportti</vt:lpstr>
      <vt:lpstr>Loppuraportti</vt:lpstr>
      <vt:lpstr>Horisontaaliset periaatteet 1/2</vt:lpstr>
      <vt:lpstr>Horisontaaliset periaatteet 2/2</vt:lpstr>
      <vt:lpstr>Lisätietoja horisontaalisista periaatteista</vt:lpstr>
      <vt:lpstr>Henkilöosallistuja</vt:lpstr>
      <vt:lpstr>Henkilöosallistujaseuranta (1/2)</vt:lpstr>
      <vt:lpstr>Henkilöosallistujaseuranta (2/2)</vt:lpstr>
      <vt:lpstr>Osallistujaseuranta  EURA 2021-järjestelmässä (alustava)  </vt:lpstr>
      <vt:lpstr>Henkilötietojen suoja </vt:lpstr>
      <vt:lpstr>Osallistuvat yritykset </vt:lpstr>
      <vt:lpstr>Julkisen palvelun laatu </vt:lpstr>
      <vt:lpstr>Ohjausryhmä</vt:lpstr>
      <vt:lpstr>Ohjausryhmä </vt:lpstr>
      <vt:lpstr>Ohjausryhmän rooli </vt:lpstr>
      <vt:lpstr>Aineiston säilytys</vt:lpstr>
      <vt:lpstr>Hankkeen aineiston säilytys  (1/2)</vt:lpstr>
      <vt:lpstr>Hankkeen aineiston säilytys  (2/2)</vt:lpstr>
      <vt:lpstr>Hankkeen kustannusmalli</vt:lpstr>
      <vt:lpstr>Flat rate 40 % -kustannusmalli</vt:lpstr>
      <vt:lpstr>Palkkakustannusten yksikkökustannusmalli (tuntitaksa) (1/3)</vt:lpstr>
      <vt:lpstr>Palkkakustannusten yksikkökustannusmalli (tuntitaksa) (2/3)</vt:lpstr>
      <vt:lpstr>Palkkakustannusten yksikkökustannusmalli (tuntitaksa) (3/3)</vt:lpstr>
      <vt:lpstr>Tuen maksaminen</vt:lpstr>
      <vt:lpstr>Palkkakustannusten yksikkökustannusmalli /maksatus (1/5)</vt:lpstr>
      <vt:lpstr>Palkkakustannusten yksikkökustannusmalli /maksatus (2/5)</vt:lpstr>
      <vt:lpstr>Palkkakustannusten yksikkökustannusmalli /maksatus (3/5)</vt:lpstr>
      <vt:lpstr>Palkkakustannusten yksikkökustannusmalli /maksatus (4/5)</vt:lpstr>
      <vt:lpstr>Palkkakustannusten yksikkökustannusmalli /maksatus (5/5)</vt:lpstr>
      <vt:lpstr>Kustannusten tukikelpoisuus (1/2) </vt:lpstr>
      <vt:lpstr>Kustannusten tukikelpoisuus (2/2)</vt:lpstr>
      <vt:lpstr>Hankintamenettelyt</vt:lpstr>
      <vt:lpstr>Tuen maksamisen hakeminen </vt:lpstr>
      <vt:lpstr>Maksatushakemuksessa ilmoitettavat tiedot (1/3) </vt:lpstr>
      <vt:lpstr>Maksatushakemuksessa ilmoitettavat tiedot (2/3)</vt:lpstr>
      <vt:lpstr>Maksatushakemuksessa ilmoitettavat tiedot (3/3) </vt:lpstr>
      <vt:lpstr>Tuen maksaminen (1/2)</vt:lpstr>
      <vt:lpstr>Tuen maksaminen (2/2)</vt:lpstr>
      <vt:lpstr>Valvonta ja tarkastus Tuen palauttaminen Tuen maksamisen keskeyttäminen, maksamisen lopettaminen ja takaisinperintä </vt:lpstr>
      <vt:lpstr>Hankkeen valvonta ja tarkastus</vt:lpstr>
      <vt:lpstr>Tuen palauttaminen ja maksamisen lopettaminen </vt:lpstr>
      <vt:lpstr>Tuen maksun keskeytys ja takaisin perintä</vt:lpstr>
      <vt:lpstr>Kiitos osallistumisesta!</vt:lpstr>
    </vt:vector>
  </TitlesOfParts>
  <Company>EU-rahastot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Lorem ipsum</dc:title>
  <dc:creator>Rautava Suvi (ELY)</dc:creator>
  <cp:lastModifiedBy>Karppanen Jani (ELY)</cp:lastModifiedBy>
  <cp:revision>2</cp:revision>
  <dcterms:created xsi:type="dcterms:W3CDTF">2021-11-11T06:14:53Z</dcterms:created>
  <dcterms:modified xsi:type="dcterms:W3CDTF">2023-04-21T11:48:20Z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0x01010040485BB5EA91409BADF540D1B0254D3304001D35126CEFD87548821FB022E92CCDDE</vt:lpwstr>
  </property>
  <property fmtid="{D5CDD505-2E9C-101B-9397-08002B2CF9AE}" pid="3" name="Kohdepaikkakunnat">
    <vt:lpwstr/>
  </property>
  <property fmtid="{D5CDD505-2E9C-101B-9397-08002B2CF9AE}" pid="4" name="Laatijaorganisaatio">
    <vt:lpwstr/>
  </property>
  <property fmtid="{D5CDD505-2E9C-101B-9397-08002B2CF9AE}" pid="5" name="Sisältöaihe">
    <vt:lpwstr/>
  </property>
  <property fmtid="{D5CDD505-2E9C-101B-9397-08002B2CF9AE}" pid="6" name="Kohdevirastot">
    <vt:lpwstr/>
  </property>
</Properties>
</file>