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354" r:id="rId2"/>
    <p:sldId id="355" r:id="rId3"/>
    <p:sldId id="295" r:id="rId4"/>
    <p:sldId id="353" r:id="rId5"/>
    <p:sldId id="300" r:id="rId6"/>
    <p:sldId id="358" r:id="rId7"/>
    <p:sldId id="365" r:id="rId8"/>
    <p:sldId id="333" r:id="rId9"/>
    <p:sldId id="313" r:id="rId10"/>
    <p:sldId id="366" r:id="rId11"/>
    <p:sldId id="317" r:id="rId12"/>
    <p:sldId id="364" r:id="rId13"/>
    <p:sldId id="359" r:id="rId14"/>
    <p:sldId id="336" r:id="rId15"/>
    <p:sldId id="339" r:id="rId16"/>
    <p:sldId id="318" r:id="rId17"/>
    <p:sldId id="283" r:id="rId18"/>
    <p:sldId id="288" r:id="rId19"/>
    <p:sldId id="326" r:id="rId20"/>
    <p:sldId id="291" r:id="rId21"/>
    <p:sldId id="293" r:id="rId22"/>
    <p:sldId id="363" r:id="rId23"/>
    <p:sldId id="328" r:id="rId24"/>
    <p:sldId id="352" r:id="rId25"/>
    <p:sldId id="331" r:id="rId26"/>
    <p:sldId id="348" r:id="rId27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3B1"/>
    <a:srgbClr val="D1E371"/>
    <a:srgbClr val="00A4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92" autoAdjust="0"/>
    <p:restoredTop sz="94674" autoAdjust="0"/>
  </p:normalViewPr>
  <p:slideViewPr>
    <p:cSldViewPr snapToGrid="0">
      <p:cViewPr varScale="1">
        <p:scale>
          <a:sx n="107" d="100"/>
          <a:sy n="107" d="100"/>
        </p:scale>
        <p:origin x="648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402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4B766C-D144-4860-8378-C8AED84E14A7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4FF52D-3802-4A03-8323-AE312A03D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960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8548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87B0AB-96A8-5C7E-C972-B322594DD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F5A1247A-9FC4-E92D-B088-FC0B1E828F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F9A3E100-37A2-90A8-F4F2-985F07F816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42BB0B8-1FBB-4D3E-8C42-A6179CD598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1094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6146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7721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8416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6582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77622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44170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5529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0780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9235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48481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7138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5247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6137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48365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89559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95392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718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298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52533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6840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420688" y="1254125"/>
            <a:ext cx="5956300" cy="3349625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9028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B06554-2CFA-27DD-EB25-C71BCF8F97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E7635FE6-D111-100D-48A7-FFC8ECFDB4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0688" y="1254125"/>
            <a:ext cx="5956300" cy="3349625"/>
          </a:xfrm>
        </p:spPr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8CC07778-E703-01E9-9520-56C32120BC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486904C-24BE-624B-A74E-7384E8E032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6356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2703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04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92595"/>
            <a:ext cx="9144000" cy="238760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fi-FI" noProof="0"/>
              <a:t>Muokkaa ots. perustyyl. napsautt.</a:t>
            </a:r>
          </a:p>
        </p:txBody>
      </p:sp>
      <p:sp>
        <p:nvSpPr>
          <p:cNvPr id="4" name="Tekstin paikkamerkki 2">
            <a:extLst>
              <a:ext uri="{FF2B5EF4-FFF2-40B4-BE49-F238E27FC236}">
                <a16:creationId xmlns:a16="http://schemas.microsoft.com/office/drawing/2014/main" id="{F5D100CF-BE2E-9D42-9DFA-07F68F907EA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3517107" y="4402697"/>
            <a:ext cx="5157787" cy="823912"/>
          </a:xfrm>
        </p:spPr>
        <p:txBody>
          <a:bodyPr lIns="0" tIns="0" rIns="0" bIns="0" anchor="t" anchorCtr="0">
            <a:norm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Alaotsikko 2">
            <a:extLst>
              <a:ext uri="{FF2B5EF4-FFF2-40B4-BE49-F238E27FC236}">
                <a16:creationId xmlns:a16="http://schemas.microsoft.com/office/drawing/2014/main" id="{E5FF0748-A3B1-8241-ADBD-A3017D48D4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78207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2985769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013A0638-FECF-4E12-8249-5A24119A476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12191999" cy="5892304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731102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013A0638-FECF-4E12-8249-5A24119A476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9165" y="164591"/>
            <a:ext cx="5806440" cy="5536693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/>
              <a:t>Lisää kuva napsauttamalla kuvaketta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4A4925B0-A7C3-443B-83E9-526A2BE64B7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04205" y="164591"/>
            <a:ext cx="5806440" cy="5536693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117073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DC208-0BC6-4780-8569-0CCC5C8B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744" y="758762"/>
            <a:ext cx="9431782" cy="2852737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fi-FI" noProof="0"/>
              <a:t>Muokkaa ots. perustyyl. napsautt.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CBEED2-7281-4966-AB72-5E594107A5D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89536" y="4191846"/>
            <a:ext cx="9431782" cy="360000"/>
          </a:xfrm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noProof="0"/>
              <a:t>Click to edit Master text styles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BF2496A5-3E1B-4BA1-B42F-6D9B3BBB98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1389536" y="4560256"/>
            <a:ext cx="9431782" cy="360000"/>
          </a:xfrm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4827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5B7F3-1215-4921-A314-96E4FC2B1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372" y="365125"/>
            <a:ext cx="10663428" cy="626999"/>
          </a:xfrm>
        </p:spPr>
        <p:txBody>
          <a:bodyPr/>
          <a:lstStyle>
            <a:lvl1pPr>
              <a:defRPr b="0"/>
            </a:lvl1pPr>
          </a:lstStyle>
          <a:p>
            <a:r>
              <a:rPr lang="fi-FI" noProof="0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058178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517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Picture Backgroun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7">
            <a:extLst>
              <a:ext uri="{FF2B5EF4-FFF2-40B4-BE49-F238E27FC236}">
                <a16:creationId xmlns:a16="http://schemas.microsoft.com/office/drawing/2014/main" id="{8C8AA788-1511-D443-BE5F-7908AB2BA881}"/>
              </a:ext>
            </a:extLst>
          </p:cNvPr>
          <p:cNvSpPr/>
          <p:nvPr userDrawn="1"/>
        </p:nvSpPr>
        <p:spPr>
          <a:xfrm>
            <a:off x="0" y="-1"/>
            <a:ext cx="12192000" cy="5936347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92595"/>
            <a:ext cx="9144000" cy="238760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fi-FI" noProof="0"/>
              <a:t>Muokkaa ots. perustyyl. napsautt.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DDA9F-DC3B-4803-9730-F564F287A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42018"/>
            <a:ext cx="9144000" cy="1655762"/>
          </a:xfrm>
        </p:spPr>
        <p:txBody>
          <a:bodyPr/>
          <a:lstStyle>
            <a:lvl1pPr marL="0" indent="0" algn="ctr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noProof="0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4180072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2000" y="692594"/>
            <a:ext cx="4694400" cy="4784662"/>
          </a:xfrm>
        </p:spPr>
        <p:txBody>
          <a:bodyPr anchor="ctr" anchorCtr="0"/>
          <a:lstStyle>
            <a:lvl1pPr algn="ctr">
              <a:defRPr sz="6000"/>
            </a:lvl1pPr>
          </a:lstStyle>
          <a:p>
            <a:r>
              <a:rPr lang="fi-FI" noProof="0"/>
              <a:t>Muokkaa ots. perustyyl. napsautt.</a:t>
            </a:r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D72FC982-DA0F-4EC6-9E18-B415AECBAB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1"/>
            <a:ext cx="6095999" cy="5892304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712017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608688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2808"/>
            <a:ext cx="9360000" cy="3639312"/>
          </a:xfrm>
        </p:spPr>
        <p:txBody>
          <a:bodyPr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540221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6786"/>
            <a:ext cx="4889066" cy="3645334"/>
          </a:xfrm>
        </p:spPr>
        <p:txBody>
          <a:bodyPr/>
          <a:lstStyle>
            <a:lvl1pPr>
              <a:lnSpc>
                <a:spcPct val="80000"/>
              </a:lnSpc>
              <a:defRPr sz="2000"/>
            </a:lvl1pPr>
            <a:lvl2pPr>
              <a:lnSpc>
                <a:spcPct val="80000"/>
              </a:lnSpc>
              <a:defRPr sz="1800"/>
            </a:lvl2pPr>
            <a:lvl3pPr>
              <a:lnSpc>
                <a:spcPct val="80000"/>
              </a:lnSpc>
              <a:defRPr sz="1800"/>
            </a:lvl3pPr>
            <a:lvl4pPr>
              <a:lnSpc>
                <a:spcPct val="80000"/>
              </a:lnSpc>
              <a:defRPr sz="1800"/>
            </a:lvl4pPr>
            <a:lvl5pPr>
              <a:lnSpc>
                <a:spcPct val="80000"/>
              </a:lnSpc>
              <a:defRPr sz="1800"/>
            </a:lvl5pPr>
          </a:lstStyle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C60B309-4C5E-46DE-A832-32BA260737F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30930" y="1886786"/>
            <a:ext cx="4889066" cy="3645334"/>
          </a:xfrm>
        </p:spPr>
        <p:txBody>
          <a:bodyPr/>
          <a:lstStyle>
            <a:lvl1pPr>
              <a:lnSpc>
                <a:spcPct val="80000"/>
              </a:lnSpc>
              <a:defRPr sz="2000"/>
            </a:lvl1pPr>
            <a:lvl2pPr>
              <a:lnSpc>
                <a:spcPct val="80000"/>
              </a:lnSpc>
              <a:defRPr sz="1800"/>
            </a:lvl2pPr>
            <a:lvl3pPr>
              <a:lnSpc>
                <a:spcPct val="80000"/>
              </a:lnSpc>
              <a:defRPr sz="1800"/>
            </a:lvl3pPr>
            <a:lvl4pPr>
              <a:lnSpc>
                <a:spcPct val="80000"/>
              </a:lnSpc>
              <a:defRPr sz="1800"/>
            </a:lvl4pPr>
            <a:lvl5pPr>
              <a:lnSpc>
                <a:spcPct val="80000"/>
              </a:lnSpc>
              <a:defRPr sz="1800"/>
            </a:lvl5pPr>
          </a:lstStyle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981874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0100"/>
            <a:ext cx="4889066" cy="3342020"/>
          </a:xfrm>
        </p:spPr>
        <p:txBody>
          <a:bodyPr/>
          <a:lstStyle>
            <a:lvl1pPr>
              <a:lnSpc>
                <a:spcPct val="80000"/>
              </a:lnSpc>
              <a:defRPr sz="2000"/>
            </a:lvl1pPr>
            <a:lvl2pPr>
              <a:lnSpc>
                <a:spcPct val="80000"/>
              </a:lnSpc>
              <a:defRPr sz="1800"/>
            </a:lvl2pPr>
            <a:lvl3pPr>
              <a:lnSpc>
                <a:spcPct val="80000"/>
              </a:lnSpc>
              <a:defRPr sz="1800"/>
            </a:lvl3pPr>
            <a:lvl4pPr>
              <a:lnSpc>
                <a:spcPct val="80000"/>
              </a:lnSpc>
              <a:defRPr sz="1800"/>
            </a:lvl4pPr>
            <a:lvl5pPr>
              <a:lnSpc>
                <a:spcPct val="80000"/>
              </a:lnSpc>
              <a:defRPr sz="1800"/>
            </a:lvl5pPr>
          </a:lstStyle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C60B309-4C5E-46DE-A832-32BA260737F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30930" y="2190100"/>
            <a:ext cx="4889066" cy="3342020"/>
          </a:xfrm>
        </p:spPr>
        <p:txBody>
          <a:bodyPr/>
          <a:lstStyle>
            <a:lvl1pPr>
              <a:lnSpc>
                <a:spcPct val="80000"/>
              </a:lnSpc>
              <a:defRPr sz="2000"/>
            </a:lvl1pPr>
            <a:lvl2pPr>
              <a:lnSpc>
                <a:spcPct val="80000"/>
              </a:lnSpc>
              <a:defRPr sz="1800"/>
            </a:lvl2pPr>
            <a:lvl3pPr>
              <a:lnSpc>
                <a:spcPct val="80000"/>
              </a:lnSpc>
              <a:defRPr sz="1800"/>
            </a:lvl3pPr>
            <a:lvl4pPr>
              <a:lnSpc>
                <a:spcPct val="80000"/>
              </a:lnSpc>
              <a:defRPr sz="1800"/>
            </a:lvl4pPr>
            <a:lvl5pPr>
              <a:lnSpc>
                <a:spcPct val="80000"/>
              </a:lnSpc>
              <a:defRPr sz="1800"/>
            </a:lvl5pPr>
          </a:lstStyle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07F3B56D-9577-4E8F-BADA-CE87085A9970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839789" y="1757429"/>
            <a:ext cx="4887478" cy="361299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Muokkaa tekstin perustyylejä napsauttamalla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8A5A6492-7F8A-40F8-A303-F85F69C9F3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30930" y="1757429"/>
            <a:ext cx="4887478" cy="361299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866744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889066" cy="1033907"/>
          </a:xfrm>
        </p:spPr>
        <p:txBody>
          <a:bodyPr/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6786"/>
            <a:ext cx="4889066" cy="3645334"/>
          </a:xfrm>
        </p:spPr>
        <p:txBody>
          <a:bodyPr/>
          <a:lstStyle>
            <a:lvl1pPr>
              <a:lnSpc>
                <a:spcPct val="80000"/>
              </a:lnSpc>
              <a:defRPr sz="2000"/>
            </a:lvl1pPr>
            <a:lvl2pPr>
              <a:lnSpc>
                <a:spcPct val="80000"/>
              </a:lnSpc>
              <a:defRPr sz="1800"/>
            </a:lvl2pPr>
            <a:lvl3pPr>
              <a:lnSpc>
                <a:spcPct val="80000"/>
              </a:lnSpc>
              <a:defRPr sz="1800"/>
            </a:lvl3pPr>
            <a:lvl4pPr>
              <a:lnSpc>
                <a:spcPct val="80000"/>
              </a:lnSpc>
              <a:defRPr sz="1800"/>
            </a:lvl4pPr>
            <a:lvl5pPr>
              <a:lnSpc>
                <a:spcPct val="80000"/>
              </a:lnSpc>
              <a:defRPr sz="1800"/>
            </a:lvl5pPr>
          </a:lstStyle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013A0638-FECF-4E12-8249-5A24119A476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1"/>
            <a:ext cx="6095999" cy="5892304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3041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889066" cy="1033907"/>
          </a:xfrm>
        </p:spPr>
        <p:txBody>
          <a:bodyPr/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6786"/>
            <a:ext cx="4889066" cy="3645334"/>
          </a:xfrm>
        </p:spPr>
        <p:txBody>
          <a:bodyPr/>
          <a:lstStyle>
            <a:lvl1pPr>
              <a:lnSpc>
                <a:spcPct val="80000"/>
              </a:lnSpc>
              <a:defRPr sz="2000"/>
            </a:lvl1pPr>
            <a:lvl2pPr>
              <a:lnSpc>
                <a:spcPct val="80000"/>
              </a:lnSpc>
              <a:defRPr sz="1800"/>
            </a:lvl2pPr>
            <a:lvl3pPr>
              <a:lnSpc>
                <a:spcPct val="80000"/>
              </a:lnSpc>
              <a:defRPr sz="1800"/>
            </a:lvl3pPr>
            <a:lvl4pPr>
              <a:lnSpc>
                <a:spcPct val="80000"/>
              </a:lnSpc>
              <a:defRPr sz="1800"/>
            </a:lvl4pPr>
            <a:lvl5pPr>
              <a:lnSpc>
                <a:spcPct val="80000"/>
              </a:lnSpc>
              <a:defRPr sz="1800"/>
            </a:lvl5pPr>
          </a:lstStyle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013A0638-FECF-4E12-8249-5A24119A476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45937" y="274319"/>
            <a:ext cx="5591556" cy="2633473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/>
              <a:t>Lisää kuva napsauttamalla kuvaketta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AE8BC2DE-23EE-4F0E-A759-42E68FCA6E7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45937" y="3054095"/>
            <a:ext cx="5591556" cy="2633473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021953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orakulmio 12">
            <a:extLst>
              <a:ext uri="{FF2B5EF4-FFF2-40B4-BE49-F238E27FC236}">
                <a16:creationId xmlns:a16="http://schemas.microsoft.com/office/drawing/2014/main" id="{D1E499DF-39A6-429A-A8B5-51C710E9F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894173"/>
            <a:ext cx="12192000" cy="96382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2BCEDC-5BF0-4641-B029-97A0073B2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390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F58EF0-5CC6-4362-996D-AE27B9C25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92808"/>
            <a:ext cx="10515600" cy="363931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DB7AEB-FC4F-44E0-8373-3FBAF0071727}"/>
              </a:ext>
            </a:extLst>
          </p:cNvPr>
          <p:cNvSpPr txBox="1"/>
          <p:nvPr userDrawn="1"/>
        </p:nvSpPr>
        <p:spPr>
          <a:xfrm>
            <a:off x="2971800" y="6240780"/>
            <a:ext cx="6249924" cy="27699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fi-FI" noProof="0"/>
              <a:t>Uudistuva ja osaava Suomi 2021–2027</a:t>
            </a:r>
          </a:p>
        </p:txBody>
      </p:sp>
      <p:pic>
        <p:nvPicPr>
          <p:cNvPr id="10" name="Kuva 8">
            <a:extLst>
              <a:ext uri="{FF2B5EF4-FFF2-40B4-BE49-F238E27FC236}">
                <a16:creationId xmlns:a16="http://schemas.microsoft.com/office/drawing/2014/main" id="{52E1622E-5A65-4724-91BA-D79AA8AD78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146219" y="6048766"/>
            <a:ext cx="3153035" cy="661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154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67" r:id="rId3"/>
    <p:sldLayoutId id="2147483650" r:id="rId4"/>
    <p:sldLayoutId id="2147483662" r:id="rId5"/>
    <p:sldLayoutId id="2147483664" r:id="rId6"/>
    <p:sldLayoutId id="2147483665" r:id="rId7"/>
    <p:sldLayoutId id="2147483666" r:id="rId8"/>
    <p:sldLayoutId id="2147483668" r:id="rId9"/>
    <p:sldLayoutId id="2147483669" r:id="rId10"/>
    <p:sldLayoutId id="2147483670" r:id="rId11"/>
    <p:sldLayoutId id="2147483651" r:id="rId12"/>
    <p:sldLayoutId id="2147483654" r:id="rId13"/>
    <p:sldLayoutId id="2147483655" r:id="rId1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System Font Regular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rakennerahastot.fi/hankkeiden-yleiset-ja-erityiset-valintaperusteet" TargetMode="External"/><Relationship Id="rId4" Type="http://schemas.openxmlformats.org/officeDocument/2006/relationships/hyperlink" Target="https://rakennerahastot.fi/documents/91635434/255204441/Yleiset_valintaperusteet_FI%2016.6.2022%20lis%C3%A4ys%20tammikuu%202026.pdf/a12a0a0c-cde4-f8dd-725a-cb97c30d7bac?t=1770707576447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julkaisut.valtioneuvosto.fi/handle/10024/164219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hyperlink" Target="https://rakennerahastot.fi/horisontaaliset-periaatteet" TargetMode="External"/><Relationship Id="rId4" Type="http://schemas.openxmlformats.org/officeDocument/2006/relationships/hyperlink" Target="https://thl.fi/aiheet/sukupuolten-tasa-arvo/tasa-arvon-edistaminen/tarkistuslista-hankkeelle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rakennerahastot.fi/horisontaaliset-periaatteet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rakennerahastot.fi/documents/91635434/101280464/Ryhm%C3%A4hankkeet+-+Johanna+Lepp%C3%A4nen.pdf/913c7450-b4c1-8fb4-7583-286637bba4d2/Ryhm%C3%A4hankkeet+-+Johanna+Lepp%C3%A4nen.pdf/Ryhm%C3%A4hankkeet+-+Johanna+Lepp%C3%A4nen.pdf/Ryhm%C3%A4hankkeet+-+Johanna+Lepp%C3%A4nen.pdf?t=1647858233971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rakennerahastot.fi/lansi-suomi/alueen-yhteiset-materiaalit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akennerahastot.fi/lansi-suomi/materiaalipankki/pirkanmaan-liitto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inlex.fi/fi/laki/ajantasa/2021/20210866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rakennerahastot.fi/palkkakustannusmallit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hyperlink" Target="https://rakennerahastot.fi/matkakustannusmallit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ura2021.fi/hakuilmoitukset/hakuilmoitus/539ae5a5-9dfb-4df2-adfa-caca52db5621/" TargetMode="External"/><Relationship Id="rId7" Type="http://schemas.openxmlformats.org/officeDocument/2006/relationships/hyperlink" Target="https://aineistopankki.pirkanmaa.fi/fi/album/4883?gallery=76937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rakennerahastot.fi/uudistuva-ja-osaava-suomi-2021-2027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rakennerahastot.fi/documents/91635434/116989123/EAKR-indikaattorit+-+P%C3%A4ivi+M%C3%A4ntym%C3%A4ki+(1).pdf/fa1c0f5d-4326-c890-1468-b485d6b343f5/EAKR-indikaattorit+-+P%C3%A4ivi+M%C3%A4ntym%C3%A4ki+(1).pdf?t=1652272644650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0DA644-2DD7-4261-8E46-743CF71E7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7723910" cy="567748"/>
          </a:xfrm>
        </p:spPr>
        <p:txBody>
          <a:bodyPr/>
          <a:lstStyle/>
          <a:p>
            <a:r>
              <a:rPr lang="fi-FI" sz="3600" dirty="0"/>
              <a:t>Hakuinfon ohjelma, 12.3.2026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3135E9-5F9E-4156-81BC-BBAC2BF7B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0633" y="1166352"/>
            <a:ext cx="9959109" cy="3645334"/>
          </a:xfrm>
        </p:spPr>
        <p:txBody>
          <a:bodyPr/>
          <a:lstStyle/>
          <a:p>
            <a:pPr marL="0" indent="0" algn="l">
              <a:buNone/>
            </a:pPr>
            <a:endParaRPr lang="fi-FI" b="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marL="0" indent="0" algn="l">
              <a:buNone/>
            </a:pPr>
            <a:endParaRPr lang="fi-FI" sz="1600" b="0" i="0" dirty="0">
              <a:solidFill>
                <a:srgbClr val="333333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1" i="0" dirty="0">
                <a:solidFill>
                  <a:srgbClr val="333333"/>
                </a:solidFill>
                <a:effectLst/>
              </a:rPr>
              <a:t>Pirkanmaan liiton EAKR-haun esittely </a:t>
            </a:r>
            <a:r>
              <a:rPr lang="fi-FI" sz="1600" b="0" i="0" dirty="0">
                <a:solidFill>
                  <a:srgbClr val="333333"/>
                </a:solidFill>
                <a:effectLst/>
              </a:rPr>
              <a:t>(Pirkanmaan liitto, erityisasiantuntija Tiina Harala)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fi-FI" sz="1600" b="0" i="0" dirty="0">
              <a:solidFill>
                <a:srgbClr val="333333"/>
              </a:solidFill>
              <a:effectLst/>
            </a:endParaRPr>
          </a:p>
          <a:p>
            <a:r>
              <a:rPr lang="fi-FI" b="1" dirty="0">
                <a:solidFill>
                  <a:srgbClr val="333333"/>
                </a:solidFill>
              </a:rPr>
              <a:t>Pirkanmaan Älykkään erikoistumisen strategian esittely </a:t>
            </a:r>
            <a:r>
              <a:rPr lang="fi-FI" sz="1600" dirty="0"/>
              <a:t>(Pirkanmaan liitto, suunnittelupäällikkö Marko Mäkinen)</a:t>
            </a:r>
          </a:p>
          <a:p>
            <a:pPr marL="0" indent="0">
              <a:buNone/>
            </a:pPr>
            <a:endParaRPr lang="fi-FI" sz="1600" dirty="0"/>
          </a:p>
          <a:p>
            <a:pPr marL="0" indent="0">
              <a:buNone/>
            </a:pPr>
            <a:endParaRPr lang="fi-FI" b="1" dirty="0">
              <a:solidFill>
                <a:srgbClr val="FF0000"/>
              </a:solidFill>
            </a:endParaRPr>
          </a:p>
          <a:p>
            <a:endParaRPr lang="fi-FI" sz="1600" b="0" i="0" dirty="0">
              <a:effectLst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fi-FI" b="1" dirty="0"/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fi-FI" b="1" dirty="0"/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fi-FI" b="1" dirty="0"/>
          </a:p>
        </p:txBody>
      </p:sp>
      <p:pic>
        <p:nvPicPr>
          <p:cNvPr id="4" name="Kuva 3" descr="Kuva, joka sisältää kohteen teksti, Fontti, logo, Grafiikka&#10;&#10;Kuvaus luotu automaattisesti">
            <a:extLst>
              <a:ext uri="{FF2B5EF4-FFF2-40B4-BE49-F238E27FC236}">
                <a16:creationId xmlns:a16="http://schemas.microsoft.com/office/drawing/2014/main" id="{1A737D8A-94FC-6558-22D5-2E2C7E740A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86" y="6028778"/>
            <a:ext cx="2675844" cy="67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873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993B55-7D5D-EBD5-E2C0-92F4B962D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BB6455C-18B7-59FD-E628-CCDD51479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33921"/>
            <a:ext cx="10515600" cy="776377"/>
          </a:xfrm>
        </p:spPr>
        <p:txBody>
          <a:bodyPr/>
          <a:lstStyle/>
          <a:p>
            <a:r>
              <a:rPr lang="fi-FI" sz="2400" dirty="0"/>
              <a:t>Erityistavoitteen 1.1 indikaattorit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4A1E2-99CF-E924-0A9C-C55AEE996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01" y="4553243"/>
            <a:ext cx="11600121" cy="1139346"/>
          </a:xfrm>
        </p:spPr>
        <p:txBody>
          <a:bodyPr/>
          <a:lstStyle/>
          <a:p>
            <a:pPr marL="228600" lvl="1"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fi-FI" sz="1800" dirty="0"/>
          </a:p>
          <a:p>
            <a:pPr marL="228600" lvl="1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i-FI" sz="1800" dirty="0"/>
              <a:t>Tuotos-/ tulosindikaattorit: keskeisiä mm. seuraavat: de </a:t>
            </a:r>
            <a:r>
              <a:rPr lang="fi-FI" sz="1800" dirty="0" err="1"/>
              <a:t>minimis</a:t>
            </a:r>
            <a:r>
              <a:rPr lang="fi-FI" sz="1800" dirty="0"/>
              <a:t> –tukea saaneet yritykset, yritykset yhteistyössä tutkimuslaitosten kanssa, tuote- tai prosessi-innovaatioita tekevät pk-yritykset</a:t>
            </a:r>
            <a:endParaRPr lang="fi-FI" sz="1800" b="1" dirty="0"/>
          </a:p>
        </p:txBody>
      </p:sp>
      <p:pic>
        <p:nvPicPr>
          <p:cNvPr id="2" name="Kuva 1" descr="Kuva, joka sisältää kohteen teksti, Fontti, logo, Grafiikka&#10;&#10;Kuvaus luotu automaattisesti">
            <a:extLst>
              <a:ext uri="{FF2B5EF4-FFF2-40B4-BE49-F238E27FC236}">
                <a16:creationId xmlns:a16="http://schemas.microsoft.com/office/drawing/2014/main" id="{72A4D521-EF66-867C-64CD-E10D22AACC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86" y="6028778"/>
            <a:ext cx="2675844" cy="678549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A95231C5-0968-1FC5-1F92-39CED46EC3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6765" y="772458"/>
            <a:ext cx="5544324" cy="1771897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4E0C8A37-CDD0-4310-6BB0-69D119C74B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75344" y="2745700"/>
            <a:ext cx="5515745" cy="1733792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D0767248-CAD5-E0C8-D989-F9352C3A7B2B}"/>
              </a:ext>
            </a:extLst>
          </p:cNvPr>
          <p:cNvSpPr txBox="1"/>
          <p:nvPr/>
        </p:nvSpPr>
        <p:spPr>
          <a:xfrm>
            <a:off x="9154886" y="3612596"/>
            <a:ext cx="241359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2000" dirty="0">
                <a:highlight>
                  <a:srgbClr val="FFFF00"/>
                </a:highlight>
              </a:rPr>
              <a:t>Aikaansaannokset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7027461F-50FB-CD0D-F497-0C1FE2C5A7EF}"/>
              </a:ext>
            </a:extLst>
          </p:cNvPr>
          <p:cNvSpPr txBox="1"/>
          <p:nvPr/>
        </p:nvSpPr>
        <p:spPr>
          <a:xfrm>
            <a:off x="9211340" y="1713574"/>
            <a:ext cx="241359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2000" dirty="0">
                <a:highlight>
                  <a:srgbClr val="FFFF00"/>
                </a:highlight>
              </a:rPr>
              <a:t>Toiminnan volyymi</a:t>
            </a:r>
          </a:p>
        </p:txBody>
      </p:sp>
    </p:spTree>
    <p:extLst>
      <p:ext uri="{BB962C8B-B14F-4D97-AF65-F5344CB8AC3E}">
        <p14:creationId xmlns:p14="http://schemas.microsoft.com/office/powerpoint/2010/main" val="126733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72B798B-08BF-4F23-A080-53A77F949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0"/>
            <a:ext cx="10820399" cy="1033907"/>
          </a:xfrm>
        </p:spPr>
        <p:txBody>
          <a:bodyPr/>
          <a:lstStyle/>
          <a:p>
            <a:r>
              <a:rPr lang="fi-FI" sz="3200" dirty="0"/>
              <a:t>Tukiprosentit, Investoinnit, Hankkeiden kesto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10F12-43D1-4FC1-B119-B68DDE5AE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690969"/>
            <a:ext cx="11525930" cy="5236469"/>
          </a:xfrm>
        </p:spPr>
        <p:txBody>
          <a:bodyPr/>
          <a:lstStyle/>
          <a:p>
            <a:pPr marL="0" indent="0">
              <a:buNone/>
            </a:pPr>
            <a:endParaRPr lang="fi-FI" dirty="0"/>
          </a:p>
          <a:p>
            <a:endParaRPr lang="fi-FI" sz="1600" dirty="0"/>
          </a:p>
          <a:p>
            <a:r>
              <a:rPr lang="fi-FI" sz="1600" dirty="0"/>
              <a:t>Tukitasot kehittämishanke </a:t>
            </a:r>
            <a:r>
              <a:rPr lang="fi-FI" sz="1600" dirty="0" err="1"/>
              <a:t>max</a:t>
            </a:r>
            <a:r>
              <a:rPr lang="fi-FI" sz="1600" dirty="0"/>
              <a:t>. 70%, investointihanke </a:t>
            </a:r>
            <a:r>
              <a:rPr lang="fi-FI" sz="1600" dirty="0" err="1"/>
              <a:t>max</a:t>
            </a:r>
            <a:r>
              <a:rPr lang="fi-FI" sz="1600" dirty="0"/>
              <a:t>. 50%</a:t>
            </a:r>
          </a:p>
          <a:p>
            <a:pPr lvl="1"/>
            <a:endParaRPr lang="fi-FI" sz="1600" dirty="0"/>
          </a:p>
          <a:p>
            <a:pPr lvl="1"/>
            <a:r>
              <a:rPr lang="fi-FI" sz="1600" b="1" dirty="0"/>
              <a:t>Ei rahoiteta pelkkiä investointihankkeita, </a:t>
            </a:r>
            <a:r>
              <a:rPr lang="fi-FI" sz="1600" dirty="0"/>
              <a:t>investoinnin osuus voi olla enintään puolet haettavan hankekokonaisuuden kokonaiskustannuksista</a:t>
            </a:r>
            <a:endParaRPr lang="fi-FI" sz="1600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fi-FI" sz="1600" dirty="0"/>
          </a:p>
          <a:p>
            <a:pPr marL="228600" lvl="1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i-FI" sz="1600" dirty="0"/>
              <a:t>Hankkeiden kesto: enintään 3 vuotta, kuitenkin </a:t>
            </a:r>
            <a:r>
              <a:rPr lang="fi-FI" sz="1600" dirty="0" err="1"/>
              <a:t>max</a:t>
            </a:r>
            <a:r>
              <a:rPr lang="fi-FI" sz="1600" dirty="0"/>
              <a:t> 31.12.2029 asti</a:t>
            </a:r>
            <a:endParaRPr lang="fi-FI" sz="1600" dirty="0">
              <a:solidFill>
                <a:srgbClr val="FF0000"/>
              </a:solidFill>
            </a:endParaRPr>
          </a:p>
        </p:txBody>
      </p:sp>
      <p:pic>
        <p:nvPicPr>
          <p:cNvPr id="2" name="Kuva 1" descr="Kuva, joka sisältää kohteen teksti, Fontti, logo, Grafiikka&#10;&#10;Kuvaus luotu automaattisesti">
            <a:extLst>
              <a:ext uri="{FF2B5EF4-FFF2-40B4-BE49-F238E27FC236}">
                <a16:creationId xmlns:a16="http://schemas.microsoft.com/office/drawing/2014/main" id="{506D392B-96D4-39B0-4F0D-5B56640B1C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86" y="6028778"/>
            <a:ext cx="2675844" cy="67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043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7C0D8C-2A51-4609-86AC-44BC28515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13" y="72451"/>
            <a:ext cx="10515600" cy="420751"/>
          </a:xfrm>
        </p:spPr>
        <p:txBody>
          <a:bodyPr/>
          <a:lstStyle/>
          <a:p>
            <a:r>
              <a:rPr lang="fi-FI" sz="2400" dirty="0"/>
              <a:t>Hankkeiden valintaperusteet</a:t>
            </a:r>
          </a:p>
        </p:txBody>
      </p:sp>
      <p:pic>
        <p:nvPicPr>
          <p:cNvPr id="7" name="Kuva 6" descr="Kuva, joka sisältää kohteen teksti, Fontti, logo, Grafiikka&#10;&#10;Kuvaus luotu automaattisesti">
            <a:extLst>
              <a:ext uri="{FF2B5EF4-FFF2-40B4-BE49-F238E27FC236}">
                <a16:creationId xmlns:a16="http://schemas.microsoft.com/office/drawing/2014/main" id="{A616F562-020C-FEB5-9723-FA27FF8241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86" y="6028778"/>
            <a:ext cx="2675844" cy="678549"/>
          </a:xfrm>
          <a:prstGeom prst="rect">
            <a:avLst/>
          </a:prstGeom>
        </p:spPr>
      </p:pic>
      <p:sp>
        <p:nvSpPr>
          <p:cNvPr id="8" name="Tekstin paikkamerkki 9">
            <a:extLst>
              <a:ext uri="{FF2B5EF4-FFF2-40B4-BE49-F238E27FC236}">
                <a16:creationId xmlns:a16="http://schemas.microsoft.com/office/drawing/2014/main" id="{7367FDEB-7F0E-59B3-691B-0817C7309534}"/>
              </a:ext>
            </a:extLst>
          </p:cNvPr>
          <p:cNvSpPr txBox="1">
            <a:spLocks/>
          </p:cNvSpPr>
          <p:nvPr/>
        </p:nvSpPr>
        <p:spPr>
          <a:xfrm>
            <a:off x="1091238" y="678682"/>
            <a:ext cx="2378964" cy="53568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stem Font Regular"/>
              <a:buChar char="−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1600" dirty="0"/>
              <a:t>Yleiset valintaperusteet </a:t>
            </a:r>
          </a:p>
        </p:txBody>
      </p:sp>
      <p:sp>
        <p:nvSpPr>
          <p:cNvPr id="10" name="Kuusikulmio 9">
            <a:extLst>
              <a:ext uri="{FF2B5EF4-FFF2-40B4-BE49-F238E27FC236}">
                <a16:creationId xmlns:a16="http://schemas.microsoft.com/office/drawing/2014/main" id="{7FD17060-5868-E8F9-7C58-825BC882552A}"/>
              </a:ext>
            </a:extLst>
          </p:cNvPr>
          <p:cNvSpPr/>
          <p:nvPr/>
        </p:nvSpPr>
        <p:spPr>
          <a:xfrm>
            <a:off x="500688" y="678682"/>
            <a:ext cx="590550" cy="420751"/>
          </a:xfrm>
          <a:prstGeom prst="hexag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</a:t>
            </a:r>
          </a:p>
        </p:txBody>
      </p:sp>
      <p:sp>
        <p:nvSpPr>
          <p:cNvPr id="12" name="Kuusikulmio 11">
            <a:extLst>
              <a:ext uri="{FF2B5EF4-FFF2-40B4-BE49-F238E27FC236}">
                <a16:creationId xmlns:a16="http://schemas.microsoft.com/office/drawing/2014/main" id="{6C79615E-1FF2-CE1D-8F42-B9F40F0D2CF9}"/>
              </a:ext>
            </a:extLst>
          </p:cNvPr>
          <p:cNvSpPr/>
          <p:nvPr/>
        </p:nvSpPr>
        <p:spPr>
          <a:xfrm>
            <a:off x="4386888" y="699386"/>
            <a:ext cx="590550" cy="420751"/>
          </a:xfrm>
          <a:prstGeom prst="hexag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2.</a:t>
            </a:r>
          </a:p>
        </p:txBody>
      </p:sp>
      <p:sp>
        <p:nvSpPr>
          <p:cNvPr id="13" name="Kuusikulmio 12">
            <a:extLst>
              <a:ext uri="{FF2B5EF4-FFF2-40B4-BE49-F238E27FC236}">
                <a16:creationId xmlns:a16="http://schemas.microsoft.com/office/drawing/2014/main" id="{A05155E0-306D-C39F-D49D-07B5A0BDFF06}"/>
              </a:ext>
            </a:extLst>
          </p:cNvPr>
          <p:cNvSpPr/>
          <p:nvPr/>
        </p:nvSpPr>
        <p:spPr>
          <a:xfrm>
            <a:off x="8240520" y="669157"/>
            <a:ext cx="590550" cy="420751"/>
          </a:xfrm>
          <a:prstGeom prst="hexag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</a:t>
            </a:r>
          </a:p>
        </p:txBody>
      </p:sp>
      <p:sp>
        <p:nvSpPr>
          <p:cNvPr id="14" name="Tekstin paikkamerkki 11">
            <a:extLst>
              <a:ext uri="{FF2B5EF4-FFF2-40B4-BE49-F238E27FC236}">
                <a16:creationId xmlns:a16="http://schemas.microsoft.com/office/drawing/2014/main" id="{45B4D0AD-0DDD-9DE6-37DA-401F9E672D8D}"/>
              </a:ext>
            </a:extLst>
          </p:cNvPr>
          <p:cNvSpPr txBox="1">
            <a:spLocks/>
          </p:cNvSpPr>
          <p:nvPr/>
        </p:nvSpPr>
        <p:spPr>
          <a:xfrm>
            <a:off x="4977438" y="560198"/>
            <a:ext cx="2672532" cy="8140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stem Font Regular"/>
              <a:buChar char="−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1600" dirty="0"/>
              <a:t>Erityiset valintaperusteet/  a) Horisontaaliset valintaperusteet 0-3 p </a:t>
            </a:r>
          </a:p>
        </p:txBody>
      </p:sp>
      <p:sp>
        <p:nvSpPr>
          <p:cNvPr id="16" name="Tekstin paikkamerkki 14">
            <a:extLst>
              <a:ext uri="{FF2B5EF4-FFF2-40B4-BE49-F238E27FC236}">
                <a16:creationId xmlns:a16="http://schemas.microsoft.com/office/drawing/2014/main" id="{A3A32A6A-C306-D80E-DECE-F36CF64DC3F0}"/>
              </a:ext>
            </a:extLst>
          </p:cNvPr>
          <p:cNvSpPr txBox="1">
            <a:spLocks/>
          </p:cNvSpPr>
          <p:nvPr/>
        </p:nvSpPr>
        <p:spPr>
          <a:xfrm>
            <a:off x="8970304" y="585848"/>
            <a:ext cx="2717865" cy="6865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stem Font Regular"/>
              <a:buChar char="−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1600" dirty="0"/>
              <a:t>Erityiset valintaperusteet/ </a:t>
            </a:r>
            <a:br>
              <a:rPr lang="fi-FI" sz="1600" dirty="0"/>
            </a:br>
            <a:r>
              <a:rPr lang="fi-FI" sz="1600" dirty="0"/>
              <a:t>b) Erityistavoitekohtaiset valintaperusteet 0-5 p </a:t>
            </a:r>
          </a:p>
        </p:txBody>
      </p:sp>
      <p:sp>
        <p:nvSpPr>
          <p:cNvPr id="17" name="Sisällön paikkamerkki 7">
            <a:extLst>
              <a:ext uri="{FF2B5EF4-FFF2-40B4-BE49-F238E27FC236}">
                <a16:creationId xmlns:a16="http://schemas.microsoft.com/office/drawing/2014/main" id="{4DF657D3-C2C5-A376-483C-F88C825E7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398" y="1384805"/>
            <a:ext cx="3661587" cy="3938399"/>
          </a:xfrm>
        </p:spPr>
        <p:txBody>
          <a:bodyPr/>
          <a:lstStyle/>
          <a:p>
            <a:pPr marL="0" indent="0">
              <a:buNone/>
            </a:pPr>
            <a:r>
              <a:rPr lang="fi-FI" sz="1400" b="1" dirty="0"/>
              <a:t>Kyllä / Ei –arviointi</a:t>
            </a:r>
            <a:r>
              <a:rPr lang="fi-FI" sz="1400" dirty="0"/>
              <a:t>. Rahoitettavan hankkeen tulee täyttää kaikki yleiset valintaperusteet -&gt; hakemus etenee pisteytykseen</a:t>
            </a:r>
          </a:p>
          <a:p>
            <a:pPr marL="0" indent="0">
              <a:buNone/>
            </a:pPr>
            <a:r>
              <a:rPr lang="fi-FI" sz="1400" dirty="0"/>
              <a:t>Haasteet: </a:t>
            </a:r>
          </a:p>
          <a:p>
            <a:pPr marL="0" indent="0">
              <a:buNone/>
            </a:pPr>
            <a:r>
              <a:rPr lang="fi-FI" sz="1400" dirty="0"/>
              <a:t>- Hakija ei ole tukikelpoinen</a:t>
            </a:r>
          </a:p>
          <a:p>
            <a:pPr marL="0" indent="0">
              <a:buNone/>
            </a:pPr>
            <a:r>
              <a:rPr lang="fi-FI" sz="1400" dirty="0"/>
              <a:t>- Hankkeen on oltava sen eritystavoitteen mukainen josta sitä haetaan rahoitettavaksi</a:t>
            </a:r>
          </a:p>
          <a:p>
            <a:pPr marL="0" indent="0">
              <a:buNone/>
            </a:pPr>
            <a:r>
              <a:rPr lang="fi-FI" sz="1400" dirty="0"/>
              <a:t>- Hakemuksen mukaisen toiminnan tulee olla Pirkanmaan älykkään erikoistumisen strategian painopisteiden mukaista (et.1.1)</a:t>
            </a:r>
          </a:p>
          <a:p>
            <a:pPr marL="0" indent="0">
              <a:buNone/>
            </a:pPr>
            <a:r>
              <a:rPr lang="fi-FI" sz="1400" dirty="0"/>
              <a:t>- Hankkeella oltava konkreettinen suunnitelma</a:t>
            </a:r>
          </a:p>
          <a:p>
            <a:pPr marL="0" indent="0">
              <a:buNone/>
            </a:pPr>
            <a:r>
              <a:rPr lang="fi-FI" sz="1400" dirty="0"/>
              <a:t>- Resurssit tarkoituksenmukaiset </a:t>
            </a:r>
          </a:p>
          <a:p>
            <a:pPr marL="0" indent="0">
              <a:buNone/>
            </a:pPr>
            <a:r>
              <a:rPr lang="fi-FI" sz="1400" dirty="0"/>
              <a:t>- Ei normaalitoimintaa </a:t>
            </a:r>
          </a:p>
          <a:p>
            <a:pPr marL="0" indent="0">
              <a:buNone/>
            </a:pPr>
            <a:r>
              <a:rPr lang="fi-FI" sz="1400" dirty="0"/>
              <a:t>Yleiset valintaperusteet </a:t>
            </a:r>
            <a:r>
              <a:rPr lang="fi-FI" sz="1400" dirty="0">
                <a:hlinkClick r:id="rId4"/>
              </a:rPr>
              <a:t>löytyvät tämän linkin takaa</a:t>
            </a:r>
            <a:endParaRPr lang="fi-FI" sz="1400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 </a:t>
            </a:r>
          </a:p>
        </p:txBody>
      </p:sp>
      <p:sp>
        <p:nvSpPr>
          <p:cNvPr id="18" name="Sisällön paikkamerkki 12">
            <a:extLst>
              <a:ext uri="{FF2B5EF4-FFF2-40B4-BE49-F238E27FC236}">
                <a16:creationId xmlns:a16="http://schemas.microsoft.com/office/drawing/2014/main" id="{0D629D42-D008-3D22-E17C-2E2581554EFC}"/>
              </a:ext>
            </a:extLst>
          </p:cNvPr>
          <p:cNvSpPr txBox="1">
            <a:spLocks/>
          </p:cNvSpPr>
          <p:nvPr/>
        </p:nvSpPr>
        <p:spPr>
          <a:xfrm>
            <a:off x="4386889" y="1382789"/>
            <a:ext cx="3714106" cy="390790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stem Font Regular"/>
              <a:buChar char="−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sz="1400" b="1" dirty="0"/>
              <a:t>Ovat kaikissa erityistavoitteissa samat: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i-FI" sz="1400" dirty="0"/>
              <a:t>- Hanke tukee sukupuolten tasa-arvoa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i-FI" sz="1400" dirty="0"/>
              <a:t>- Hanke tukee EU:n perusoikeuskirjan periaatteita mukaan lukien yhdenvertaisuutta, syrjimättömyyttä ja esteettömyyttä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i-FI" sz="1400" dirty="0"/>
              <a:t>- Hanke tukee kestävän kehityksen periaatteita ja unionin ympäristöpolitiikkaa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i-FI" sz="1400" dirty="0"/>
              <a:t>- Hanke tukee EU:n Itämeren alueen strategiaa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i-FI" sz="1400" dirty="0"/>
              <a:t>Nettisivulta </a:t>
            </a:r>
            <a:r>
              <a:rPr lang="fi-FI" sz="1400" dirty="0">
                <a:hlinkClick r:id="rId5"/>
              </a:rPr>
              <a:t>https://rakennerahastot.fi/hankkeiden-yleiset-ja-erityiset-valintaperusteet</a:t>
            </a:r>
            <a:r>
              <a:rPr lang="fi-FI" sz="1400" dirty="0"/>
              <a:t> löytyy lisätietoa yllä mainituista horisontaalisista valintaperusteista ja linkit mm. EU:n perusoikeuskirjaan ja EU:n Itämeri-strategiaan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i-FI" dirty="0"/>
          </a:p>
          <a:p>
            <a:pPr marL="0" indent="0">
              <a:buFont typeface="Arial" panose="020B0604020202020204" pitchFamily="34" charset="0"/>
              <a:buNone/>
            </a:pPr>
            <a:endParaRPr lang="fi-FI" dirty="0"/>
          </a:p>
        </p:txBody>
      </p:sp>
      <p:sp>
        <p:nvSpPr>
          <p:cNvPr id="19" name="Sisällön paikkamerkki 15">
            <a:extLst>
              <a:ext uri="{FF2B5EF4-FFF2-40B4-BE49-F238E27FC236}">
                <a16:creationId xmlns:a16="http://schemas.microsoft.com/office/drawing/2014/main" id="{24846687-8539-9340-F9F3-99BCE585A5C9}"/>
              </a:ext>
            </a:extLst>
          </p:cNvPr>
          <p:cNvSpPr txBox="1">
            <a:spLocks/>
          </p:cNvSpPr>
          <p:nvPr/>
        </p:nvSpPr>
        <p:spPr>
          <a:xfrm>
            <a:off x="8355516" y="1485329"/>
            <a:ext cx="3272119" cy="120072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stem Font Regular"/>
              <a:buChar char="−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sz="1400" b="1" dirty="0"/>
              <a:t>Valitaan hakukohtaisesti kunkin erityistavoitteen osalta</a:t>
            </a:r>
            <a:r>
              <a:rPr lang="fi-FI" sz="1400" dirty="0"/>
              <a:t>. Näillä pyritään suuntaamaan hankkeiden sisältöä haluttuun suuntaan.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i-FI" sz="1400" dirty="0"/>
          </a:p>
        </p:txBody>
      </p:sp>
      <p:sp>
        <p:nvSpPr>
          <p:cNvPr id="21" name="Sisällön paikkamerkki 15">
            <a:extLst>
              <a:ext uri="{FF2B5EF4-FFF2-40B4-BE49-F238E27FC236}">
                <a16:creationId xmlns:a16="http://schemas.microsoft.com/office/drawing/2014/main" id="{1151CA3A-9E7B-9E48-4D01-DCBB10BDE967}"/>
              </a:ext>
            </a:extLst>
          </p:cNvPr>
          <p:cNvSpPr txBox="1">
            <a:spLocks/>
          </p:cNvSpPr>
          <p:nvPr/>
        </p:nvSpPr>
        <p:spPr>
          <a:xfrm>
            <a:off x="8458286" y="2718663"/>
            <a:ext cx="3272119" cy="1420674"/>
          </a:xfrm>
          <a:prstGeom prst="rect">
            <a:avLst/>
          </a:prstGeom>
          <a:solidFill>
            <a:schemeClr val="accent6"/>
          </a:solidFill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stem Font Regular"/>
              <a:buChar char="−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sz="1400" b="1" dirty="0"/>
              <a:t>Voidakseen tulla rahoitetuksi, hankkeen on läpäistävä kaikki yleiset valintaperusteet ja saatava vähintään 50 % erityisten valintaperusteiden (a)+b)) maksimipistemäärästä.</a:t>
            </a:r>
          </a:p>
        </p:txBody>
      </p:sp>
      <p:sp>
        <p:nvSpPr>
          <p:cNvPr id="22" name="Nuoli: Alas 21">
            <a:extLst>
              <a:ext uri="{FF2B5EF4-FFF2-40B4-BE49-F238E27FC236}">
                <a16:creationId xmlns:a16="http://schemas.microsoft.com/office/drawing/2014/main" id="{F860CACA-DE12-985A-873E-5A88B72D76F4}"/>
              </a:ext>
            </a:extLst>
          </p:cNvPr>
          <p:cNvSpPr/>
          <p:nvPr/>
        </p:nvSpPr>
        <p:spPr>
          <a:xfrm>
            <a:off x="9886950" y="4219575"/>
            <a:ext cx="419100" cy="552450"/>
          </a:xfrm>
          <a:prstGeom prst="down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Tekstiruutu 22">
            <a:extLst>
              <a:ext uri="{FF2B5EF4-FFF2-40B4-BE49-F238E27FC236}">
                <a16:creationId xmlns:a16="http://schemas.microsoft.com/office/drawing/2014/main" id="{F54015E5-48C5-726E-3E0B-63D4E991C927}"/>
              </a:ext>
            </a:extLst>
          </p:cNvPr>
          <p:cNvSpPr txBox="1"/>
          <p:nvPr/>
        </p:nvSpPr>
        <p:spPr>
          <a:xfrm>
            <a:off x="8416050" y="4852262"/>
            <a:ext cx="3585450" cy="83099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1200" dirty="0"/>
              <a:t>Hankkeet asetetaan paremmuusjärjestykseen saadun pistemäärän (%) perusteella ja eniten pisteitä saaneita hankkeita esitetään rahoitettavaksi rahoituskehyksen puitteissa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912725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62CAC8-B574-43CC-8B1C-8A1346F8D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021" y="176187"/>
            <a:ext cx="10814304" cy="678549"/>
          </a:xfrm>
        </p:spPr>
        <p:txBody>
          <a:bodyPr/>
          <a:lstStyle/>
          <a:p>
            <a:r>
              <a:rPr lang="fi-FI" sz="2400" dirty="0"/>
              <a:t>Hankkeiden horisontaaliset valintaperusteet – pohdintaa hakemuksen laadintavaiheeseen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A2B9AF-93BE-4277-BD2E-CA693BDB38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125" y="1115878"/>
            <a:ext cx="10744200" cy="4334256"/>
          </a:xfrm>
        </p:spPr>
        <p:txBody>
          <a:bodyPr/>
          <a:lstStyle/>
          <a:p>
            <a:pPr>
              <a:buFontTx/>
              <a:buChar char="-"/>
            </a:pPr>
            <a:r>
              <a:rPr lang="fi-FI" sz="1600" dirty="0"/>
              <a:t>Kaikissa hankkeissa on noudatettava ja kunnioitettava horisontaalisia periaatteita</a:t>
            </a:r>
          </a:p>
          <a:p>
            <a:pPr marL="0" indent="0">
              <a:buNone/>
            </a:pPr>
            <a:r>
              <a:rPr lang="fi-FI" sz="1600" dirty="0"/>
              <a:t>	</a:t>
            </a:r>
            <a:r>
              <a:rPr lang="fi-FI" sz="1600" b="1" dirty="0"/>
              <a:t>sen lisäksi</a:t>
            </a:r>
            <a:endParaRPr lang="fi-FI" sz="1600" dirty="0"/>
          </a:p>
          <a:p>
            <a:pPr>
              <a:buFontTx/>
              <a:buChar char="-"/>
            </a:pPr>
            <a:r>
              <a:rPr lang="fi-FI" sz="1600" dirty="0"/>
              <a:t>Hankkeen keskeisenä kehittämissisältönä voi erityisesti olla yhden tai useamman horisontaalisen periaatteen tai sen jonkin ulottuvuuden edistäminen</a:t>
            </a:r>
          </a:p>
          <a:p>
            <a:pPr>
              <a:buFontTx/>
              <a:buChar char="-"/>
            </a:pPr>
            <a:r>
              <a:rPr lang="fi-FI" sz="1600" dirty="0"/>
              <a:t>Horisontaalisilla valintaperusteilla suhteellisen iso painoarvo pisteytyksen kokonaisuudessa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fi-FI" sz="1600" b="1" dirty="0"/>
              <a:t>millä tavalla oma hanke AIDOSTI tukee/ toteuttaa jonkun / joidenkin horisontaalisten valintaperusteiden mukaisia teemoja?</a:t>
            </a:r>
          </a:p>
          <a:p>
            <a:pPr>
              <a:buFont typeface="Wingdings" panose="05000000000000000000" pitchFamily="2" charset="2"/>
              <a:buChar char="è"/>
            </a:pPr>
            <a:endParaRPr lang="fi-FI" sz="1600" b="1" dirty="0"/>
          </a:p>
          <a:p>
            <a:pPr lvl="1">
              <a:buFont typeface="Wingdings" panose="05000000000000000000" pitchFamily="2" charset="2"/>
              <a:buChar char="è"/>
            </a:pPr>
            <a:r>
              <a:rPr lang="fi-FI" sz="1200" b="1" dirty="0"/>
              <a:t>esim. sukupuolten tasa-arvo: </a:t>
            </a:r>
            <a:r>
              <a:rPr lang="fi-FI" sz="1200" i="1" dirty="0"/>
              <a:t>”hanke on sukupuolineutraali/ kaikilla on tasa-arvoiset mahdollisuudet osallistua hankkeeseen”</a:t>
            </a:r>
          </a:p>
          <a:p>
            <a:pPr marL="457200" lvl="1" indent="0">
              <a:buNone/>
            </a:pPr>
            <a:r>
              <a:rPr lang="fi-FI" sz="1200" i="1" dirty="0"/>
              <a:t>	-&gt; </a:t>
            </a:r>
            <a:r>
              <a:rPr lang="fi-FI" sz="1200" dirty="0"/>
              <a:t>johtopäätös arvioinnissa; hanke ei loukkaa horisontaalisia periaatteita muttei ole myöskään mitään erityistä kehittämissisältöä tasa-arvon 	suhteen -&gt; ei korkeita pisteitä</a:t>
            </a:r>
          </a:p>
          <a:p>
            <a:pPr>
              <a:buFontTx/>
              <a:buChar char="-"/>
            </a:pPr>
            <a:r>
              <a:rPr lang="fi-FI" sz="1600" dirty="0"/>
              <a:t>Lukuvinkki: </a:t>
            </a:r>
            <a:r>
              <a:rPr lang="fi-FI" sz="1600" u="sng" dirty="0">
                <a:solidFill>
                  <a:srgbClr val="FF0000"/>
                </a:solidFill>
                <a:hlinkClick r:id="rId3"/>
              </a:rPr>
              <a:t>Valtioneuvoston tasa-arvopoliittinen selonteko (2022) </a:t>
            </a:r>
            <a:endParaRPr lang="fi-FI" sz="1600" u="sng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fi-FI" sz="1600" dirty="0"/>
              <a:t>Tasa-arvoasioiden huomioimisesta hanketoiminnassa lisätietoa mm. </a:t>
            </a:r>
            <a:r>
              <a:rPr lang="fi-FI" sz="1600" dirty="0">
                <a:hlinkClick r:id="rId4"/>
              </a:rPr>
              <a:t>THL:n nettisivuilla</a:t>
            </a:r>
            <a:endParaRPr lang="fi-FI" sz="1600" dirty="0"/>
          </a:p>
          <a:p>
            <a:pPr>
              <a:buFontTx/>
              <a:buChar char="-"/>
            </a:pPr>
            <a:r>
              <a:rPr lang="fi-FI" sz="1600" dirty="0"/>
              <a:t>Periaatteiden toteutumista seurataan hankkeen toteutuksen aikana ja tuen saajan on raportoitava hankkeen loppuraportissa horisontaalisten periaatteiden toteutumisesta</a:t>
            </a:r>
          </a:p>
          <a:p>
            <a:pPr>
              <a:buFontTx/>
              <a:buChar char="-"/>
            </a:pPr>
            <a:r>
              <a:rPr lang="fi-FI" sz="1600" dirty="0"/>
              <a:t>Horisontaalisista periaatteista lisätietoa </a:t>
            </a:r>
            <a:r>
              <a:rPr lang="fi-FI" sz="1600" dirty="0">
                <a:hlinkClick r:id="rId5"/>
              </a:rPr>
              <a:t>tämän linkin takaa</a:t>
            </a:r>
            <a:endParaRPr lang="fi-FI" sz="1600" dirty="0"/>
          </a:p>
        </p:txBody>
      </p:sp>
      <p:pic>
        <p:nvPicPr>
          <p:cNvPr id="5" name="Kuva 4" descr="Kuva, joka sisältää kohteen teksti, Fontti, logo, Grafiikka&#10;&#10;Kuvaus luotu automaattisesti">
            <a:extLst>
              <a:ext uri="{FF2B5EF4-FFF2-40B4-BE49-F238E27FC236}">
                <a16:creationId xmlns:a16="http://schemas.microsoft.com/office/drawing/2014/main" id="{8C991756-5790-7AC8-F08A-47328B81133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86" y="6028778"/>
            <a:ext cx="2675844" cy="678549"/>
          </a:xfrm>
          <a:prstGeom prst="rect">
            <a:avLst/>
          </a:prstGeom>
        </p:spPr>
      </p:pic>
      <p:sp>
        <p:nvSpPr>
          <p:cNvPr id="4" name="Tekstiruutu 3">
            <a:extLst>
              <a:ext uri="{FF2B5EF4-FFF2-40B4-BE49-F238E27FC236}">
                <a16:creationId xmlns:a16="http://schemas.microsoft.com/office/drawing/2014/main" id="{6D1FE3BA-81AC-4C38-3F50-8D134C20969F}"/>
              </a:ext>
            </a:extLst>
          </p:cNvPr>
          <p:cNvSpPr txBox="1"/>
          <p:nvPr/>
        </p:nvSpPr>
        <p:spPr>
          <a:xfrm>
            <a:off x="9602560" y="3283006"/>
            <a:ext cx="1945849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200" i="1" dirty="0">
                <a:solidFill>
                  <a:schemeClr val="accent1">
                    <a:lumMod val="75000"/>
                  </a:schemeClr>
                </a:solidFill>
              </a:rPr>
              <a:t>sukupuolten tasa-arvo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3E71263A-9D4F-CCC8-20A2-5A27B5E8BF2A}"/>
              </a:ext>
            </a:extLst>
          </p:cNvPr>
          <p:cNvSpPr txBox="1"/>
          <p:nvPr/>
        </p:nvSpPr>
        <p:spPr>
          <a:xfrm>
            <a:off x="10319543" y="1154040"/>
            <a:ext cx="1945849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200" i="1" dirty="0">
                <a:solidFill>
                  <a:schemeClr val="accent1">
                    <a:lumMod val="75000"/>
                  </a:schemeClr>
                </a:solidFill>
              </a:rPr>
              <a:t>EU:n perusoikeuskirja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EBE9B743-1A68-8913-9690-A18D70830E63}"/>
              </a:ext>
            </a:extLst>
          </p:cNvPr>
          <p:cNvSpPr txBox="1"/>
          <p:nvPr/>
        </p:nvSpPr>
        <p:spPr>
          <a:xfrm>
            <a:off x="8629635" y="1465484"/>
            <a:ext cx="1945849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200" i="1" dirty="0">
                <a:solidFill>
                  <a:schemeClr val="accent1">
                    <a:lumMod val="75000"/>
                  </a:schemeClr>
                </a:solidFill>
              </a:rPr>
              <a:t>Kestävä kehitys ja unionin ympäristöpolitiikka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0C057005-F2E3-454A-4CB0-E571F94891F2}"/>
              </a:ext>
            </a:extLst>
          </p:cNvPr>
          <p:cNvSpPr txBox="1"/>
          <p:nvPr/>
        </p:nvSpPr>
        <p:spPr>
          <a:xfrm>
            <a:off x="10147307" y="2335030"/>
            <a:ext cx="1945849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200" i="1" dirty="0">
                <a:solidFill>
                  <a:schemeClr val="accent1">
                    <a:lumMod val="75000"/>
                  </a:schemeClr>
                </a:solidFill>
              </a:rPr>
              <a:t>EU:n Itämeren alueen strategia</a:t>
            </a:r>
          </a:p>
        </p:txBody>
      </p:sp>
    </p:spTree>
    <p:extLst>
      <p:ext uri="{BB962C8B-B14F-4D97-AF65-F5344CB8AC3E}">
        <p14:creationId xmlns:p14="http://schemas.microsoft.com/office/powerpoint/2010/main" val="2373102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04023F-954C-4A3E-8129-0DBF80F60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853" y="284049"/>
            <a:ext cx="11821631" cy="3639312"/>
          </a:xfrm>
        </p:spPr>
        <p:txBody>
          <a:bodyPr/>
          <a:lstStyle/>
          <a:p>
            <a:pPr marL="0" lvl="1" indent="0">
              <a:spcBef>
                <a:spcPts val="1000"/>
              </a:spcBef>
              <a:buNone/>
            </a:pPr>
            <a:endParaRPr lang="fi-FI" sz="2400" b="1" dirty="0"/>
          </a:p>
          <a:p>
            <a:pPr marL="0" lvl="1" indent="0">
              <a:spcBef>
                <a:spcPts val="1000"/>
              </a:spcBef>
              <a:buNone/>
            </a:pPr>
            <a:endParaRPr lang="fi-FI" sz="1600" b="1" dirty="0">
              <a:solidFill>
                <a:srgbClr val="000000"/>
              </a:solidFill>
            </a:endParaRPr>
          </a:p>
          <a:p>
            <a:pPr lvl="2"/>
            <a:r>
              <a:rPr lang="fi-FI" sz="1600" dirty="0"/>
              <a:t>Valintaperusteet:</a:t>
            </a:r>
          </a:p>
          <a:p>
            <a:pPr lvl="3"/>
            <a:r>
              <a:rPr lang="fi-FI" sz="1600" dirty="0"/>
              <a:t>Horisontaaliset (0-3 pistettä)</a:t>
            </a:r>
          </a:p>
          <a:p>
            <a:pPr lvl="4"/>
            <a:r>
              <a:rPr lang="fi-FI" sz="1600" dirty="0"/>
              <a:t>Hanke tukee sukupuolten tasa-arvoa</a:t>
            </a:r>
          </a:p>
          <a:p>
            <a:pPr lvl="4"/>
            <a:r>
              <a:rPr lang="fi-FI" sz="1600" dirty="0"/>
              <a:t>Hanke tukee EU:n perusoikeuskirjan periaatteita mukaan lukien yhdenvertaisuutta, syrjimättömyyttä ja esteettömyyttä</a:t>
            </a:r>
          </a:p>
          <a:p>
            <a:pPr lvl="4"/>
            <a:r>
              <a:rPr lang="fi-FI" sz="1600" dirty="0"/>
              <a:t>Hanke tukee kestävän kehityksen periaatteita ja unionin ympäristöpolitiikkaa</a:t>
            </a:r>
          </a:p>
          <a:p>
            <a:pPr lvl="4"/>
            <a:r>
              <a:rPr lang="fi-FI" sz="1600" dirty="0"/>
              <a:t>Hanke tukee EU:n Itämeren alueen strategiaa</a:t>
            </a:r>
          </a:p>
          <a:p>
            <a:pPr lvl="4"/>
            <a:endParaRPr lang="fi-FI" sz="1600" dirty="0"/>
          </a:p>
          <a:p>
            <a:pPr marL="1828800" lvl="4" indent="0">
              <a:buNone/>
            </a:pPr>
            <a:r>
              <a:rPr lang="fi-FI" sz="1600" dirty="0"/>
              <a:t>Lisätietoa horisontaalisista periaatteista löytyy </a:t>
            </a:r>
            <a:r>
              <a:rPr lang="fi-FI" sz="1600" dirty="0">
                <a:hlinkClick r:id="rId3"/>
              </a:rPr>
              <a:t>tämän linkin takaa</a:t>
            </a:r>
            <a:endParaRPr lang="fi-FI" sz="1600" dirty="0"/>
          </a:p>
          <a:p>
            <a:pPr marL="1828800" lvl="4" indent="0">
              <a:buNone/>
            </a:pPr>
            <a:endParaRPr lang="fi-FI" sz="1600" dirty="0">
              <a:solidFill>
                <a:srgbClr val="FF0000"/>
              </a:solidFill>
            </a:endParaRPr>
          </a:p>
          <a:p>
            <a:pPr lvl="3"/>
            <a:r>
              <a:rPr lang="fi-FI" sz="1600" dirty="0"/>
              <a:t>Erityistavoitekohtaiset (0-5 pistettä)</a:t>
            </a:r>
          </a:p>
          <a:p>
            <a:pPr lvl="4"/>
            <a:r>
              <a:rPr lang="fi-FI" sz="1600" dirty="0"/>
              <a:t>Hanke vahvistaa osaamista, ennakointi- tai innovointitoimintaa tai uusien teknologioiden kehittämistä</a:t>
            </a:r>
          </a:p>
          <a:p>
            <a:pPr lvl="4"/>
            <a:r>
              <a:rPr lang="fi-FI" sz="1600" dirty="0"/>
              <a:t>Hanke tukee pk-yritysten tuotteiden, materiaalien, palvelujen tai tuotantomenetelmien kehittämistä, pilotointia ja kaupallistamista tai uusien teknologioiden käyttöönottoa ja hyödyntämistä</a:t>
            </a:r>
          </a:p>
          <a:p>
            <a:pPr lvl="4"/>
            <a:r>
              <a:rPr lang="fi-FI" sz="1600" dirty="0"/>
              <a:t>Hanke tukee elinkeinoelämän tarpeista lähtevää TKI-toimintaa</a:t>
            </a:r>
          </a:p>
          <a:p>
            <a:pPr lvl="4"/>
            <a:r>
              <a:rPr lang="fi-FI" sz="1600" dirty="0"/>
              <a:t>Hanke edistää oppi- ja tutkimuslaitosten sekä elinkeinoelämän välistä yhteistyötä</a:t>
            </a:r>
          </a:p>
          <a:p>
            <a:pPr lvl="4"/>
            <a:endParaRPr lang="fi-FI" sz="1600" dirty="0"/>
          </a:p>
          <a:p>
            <a:pPr lvl="4"/>
            <a:r>
              <a:rPr lang="fi-FI" sz="1600" dirty="0"/>
              <a:t>Vrt. indikaattorit (esim. yritykset yhteistyössä tutkimuslaitosten kanssa RCO10, tuote- tai prosessi-innovaatioita tekevät pk-yritykset RCR03)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5810321-0978-64B6-C193-781AEFDBC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94407"/>
            <a:ext cx="10515600" cy="1033907"/>
          </a:xfrm>
        </p:spPr>
        <p:txBody>
          <a:bodyPr/>
          <a:lstStyle/>
          <a:p>
            <a:r>
              <a:rPr lang="fi-FI" sz="2400" dirty="0"/>
              <a:t>Erityistavoite 1.1 Tutkimus- ja innovointivalmiuksien ja kehittyneiden teknologioiden käyttöönoton parantaminen</a:t>
            </a:r>
            <a:endParaRPr lang="fi-FI" sz="2400" dirty="0">
              <a:solidFill>
                <a:srgbClr val="FF0000"/>
              </a:solidFill>
            </a:endParaRPr>
          </a:p>
        </p:txBody>
      </p:sp>
      <p:pic>
        <p:nvPicPr>
          <p:cNvPr id="5" name="Kuva 4" descr="Kuva, joka sisältää kohteen teksti, Fontti, logo, Grafiikka&#10;&#10;Kuvaus luotu automaattisesti">
            <a:extLst>
              <a:ext uri="{FF2B5EF4-FFF2-40B4-BE49-F238E27FC236}">
                <a16:creationId xmlns:a16="http://schemas.microsoft.com/office/drawing/2014/main" id="{9C98DDBE-3E86-331C-26EF-D60A10384C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86" y="6028778"/>
            <a:ext cx="2675844" cy="678549"/>
          </a:xfrm>
          <a:prstGeom prst="rect">
            <a:avLst/>
          </a:prstGeom>
        </p:spPr>
      </p:pic>
      <p:sp>
        <p:nvSpPr>
          <p:cNvPr id="6" name="Tähti: 5-sakarainen 5">
            <a:extLst>
              <a:ext uri="{FF2B5EF4-FFF2-40B4-BE49-F238E27FC236}">
                <a16:creationId xmlns:a16="http://schemas.microsoft.com/office/drawing/2014/main" id="{0E1C1851-73CD-0086-E46A-340A31FFEF59}"/>
              </a:ext>
            </a:extLst>
          </p:cNvPr>
          <p:cNvSpPr/>
          <p:nvPr/>
        </p:nvSpPr>
        <p:spPr>
          <a:xfrm>
            <a:off x="10360024" y="464766"/>
            <a:ext cx="1367118" cy="1172166"/>
          </a:xfrm>
          <a:prstGeom prst="star5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B43B7C5D-116F-1F21-00F0-855C354104C1}"/>
              </a:ext>
            </a:extLst>
          </p:cNvPr>
          <p:cNvSpPr/>
          <p:nvPr/>
        </p:nvSpPr>
        <p:spPr>
          <a:xfrm>
            <a:off x="10414286" y="879100"/>
            <a:ext cx="1258593" cy="4123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>
                <a:solidFill>
                  <a:schemeClr val="tx1"/>
                </a:solidFill>
              </a:rPr>
              <a:t>maksimipisteet 32</a:t>
            </a:r>
          </a:p>
        </p:txBody>
      </p:sp>
    </p:spTree>
    <p:extLst>
      <p:ext uri="{BB962C8B-B14F-4D97-AF65-F5344CB8AC3E}">
        <p14:creationId xmlns:p14="http://schemas.microsoft.com/office/powerpoint/2010/main" val="15877007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72B798B-08BF-4F23-A080-53A77F949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1841"/>
            <a:ext cx="10515600" cy="1033907"/>
          </a:xfrm>
        </p:spPr>
        <p:txBody>
          <a:bodyPr/>
          <a:lstStyle/>
          <a:p>
            <a:r>
              <a:rPr lang="fi-FI" sz="3200" dirty="0"/>
              <a:t>Ryhmähankkeet ja ylimaakunnalliset hankkeet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10F12-43D1-4FC1-B119-B68DDE5AE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0639"/>
            <a:ext cx="10911215" cy="5236469"/>
          </a:xfrm>
        </p:spPr>
        <p:txBody>
          <a:bodyPr/>
          <a:lstStyle/>
          <a:p>
            <a:pPr marL="0" indent="0">
              <a:buNone/>
            </a:pPr>
            <a:endParaRPr lang="fi-FI" dirty="0"/>
          </a:p>
          <a:p>
            <a:r>
              <a:rPr lang="fi-FI" sz="1800" dirty="0"/>
              <a:t>Ryhmähanke korvaa edellisillä rahoituskausilla olleen yhteishankkeen; ryhmähankkeita on käsitelty Länsi-Suomen infotilaisuudessa 17.3.2022; Tilaisuuden esitys löytyy tämän </a:t>
            </a:r>
            <a:r>
              <a:rPr lang="fi-FI" sz="1800" dirty="0">
                <a:hlinkClick r:id="rId3"/>
              </a:rPr>
              <a:t>linkin takaa</a:t>
            </a:r>
            <a:endParaRPr lang="fi-FI" sz="1800" dirty="0">
              <a:solidFill>
                <a:srgbClr val="FF0000"/>
              </a:solidFill>
            </a:endParaRPr>
          </a:p>
          <a:p>
            <a:r>
              <a:rPr lang="fi-FI" sz="1800" dirty="0"/>
              <a:t>Esityksessä on lisätietoja muun muassa siitä, miten ryhmähanke ”rakentuu” ja hallinnoidaan EURA 2021 –järjestelmässä</a:t>
            </a:r>
          </a:p>
          <a:p>
            <a:r>
              <a:rPr lang="fi-FI" sz="1800" dirty="0"/>
              <a:t>Jos ryhmähanke kohdistuu useamman maakunnan alueelle, tulee hakemus jättää lähtökohtaisesti sen maakunnan hakuun, jonka alueella pääosa hankkeesta toteutetaan (”päämaakunta”) – </a:t>
            </a:r>
            <a:r>
              <a:rPr lang="fi-FI" sz="1800" b="1" dirty="0"/>
              <a:t>ei siis päätoteuttajan vaan toiminnan sisällön mukaan</a:t>
            </a:r>
          </a:p>
          <a:p>
            <a:r>
              <a:rPr lang="fi-FI" sz="1800" b="1" dirty="0"/>
              <a:t>Vastaava menettely muissakin ylimaakunnallisissa hankkeissa </a:t>
            </a:r>
            <a:r>
              <a:rPr lang="fi-FI" sz="1800" dirty="0"/>
              <a:t>(yhden toteuttajan ylimaakunnalliset hankkeet) = hakemus tulee jättää lähtökohtaisesti sen maakunnan hakuun jonka alueella pääosa hankkeesta toteutetaan (”päämaakunta”)</a:t>
            </a:r>
          </a:p>
          <a:p>
            <a:endParaRPr lang="fi-FI" sz="1800" dirty="0"/>
          </a:p>
          <a:p>
            <a:pPr marL="0" indent="0">
              <a:buNone/>
            </a:pPr>
            <a:endParaRPr lang="fi-FI" sz="2000" b="1" dirty="0"/>
          </a:p>
          <a:p>
            <a:endParaRPr lang="fi-FI" sz="1600" dirty="0"/>
          </a:p>
          <a:p>
            <a:pPr lvl="1"/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pic>
        <p:nvPicPr>
          <p:cNvPr id="2" name="Kuva 1" descr="Kuva, joka sisältää kohteen teksti, Fontti, logo, Grafiikka&#10;&#10;Kuvaus luotu automaattisesti">
            <a:extLst>
              <a:ext uri="{FF2B5EF4-FFF2-40B4-BE49-F238E27FC236}">
                <a16:creationId xmlns:a16="http://schemas.microsoft.com/office/drawing/2014/main" id="{645D4C08-8326-E93B-39CB-2E4274A0F7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86" y="6028778"/>
            <a:ext cx="2675844" cy="67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4585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72B798B-08BF-4F23-A080-53A77F949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7114"/>
            <a:ext cx="10515600" cy="1033907"/>
          </a:xfrm>
        </p:spPr>
        <p:txBody>
          <a:bodyPr/>
          <a:lstStyle/>
          <a:p>
            <a:r>
              <a:rPr lang="fi-FI" sz="3200" dirty="0"/>
              <a:t>Ryhmähankkeet ja ylimaakunnalliset hankkeet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10F12-43D1-4FC1-B119-B68DDE5AE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682" y="984759"/>
            <a:ext cx="10911215" cy="5236469"/>
          </a:xfrm>
        </p:spPr>
        <p:txBody>
          <a:bodyPr/>
          <a:lstStyle/>
          <a:p>
            <a:pPr marL="0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sz="1800" dirty="0"/>
          </a:p>
          <a:p>
            <a:pPr marL="228600" lvl="1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i-FI" sz="1800" b="1" dirty="0"/>
              <a:t>POIKKEUS EDELLISIIN: </a:t>
            </a:r>
            <a:r>
              <a:rPr lang="fi-FI" sz="1800" dirty="0"/>
              <a:t>Mikäli ryhmähankkeessa/ ylimaakunnallisessa hankkeessa toimintaa kohdistuu Uudellemaalle, tulee koko ryhmähanke/ ylimaakunnallinen hanke jättää Uudenmaan liiton avoinna olevaan hakuun </a:t>
            </a:r>
            <a:r>
              <a:rPr lang="fi-FI" sz="1800" b="1" dirty="0"/>
              <a:t>(riippumatta siitä kuinka iso osa toiminnasta kohdistuu Uudellemaalle)</a:t>
            </a:r>
          </a:p>
          <a:p>
            <a:pPr marL="0" lvl="1" indent="0">
              <a:spcBef>
                <a:spcPts val="1000"/>
              </a:spcBef>
              <a:buNone/>
            </a:pPr>
            <a:endParaRPr lang="fi-FI" sz="1800" dirty="0"/>
          </a:p>
          <a:p>
            <a:pPr marL="228600" lvl="1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i-FI" sz="1800" dirty="0"/>
              <a:t>Ylimaakunnallisissa hankkeissa riittää, että haku on auki sillä alueella, jonka hakuun hakemus osoitetaan</a:t>
            </a:r>
          </a:p>
          <a:p>
            <a:pPr marL="228600" lvl="1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i-FI" sz="1800" dirty="0"/>
              <a:t>Hakemuksen arviointiprosessi, EAKR-varojen siirrot maakunnan liittojen kesken ja muut tarvittavat toimenpiteet hoidetaan ko. maakunnan liiton ja Pirkanmaan liiton kesken – hakija(t) asioivat rahoittajana toimivan maakunnan liiton kanssa</a:t>
            </a:r>
          </a:p>
          <a:p>
            <a:pPr marL="228600" lvl="1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i-FI" sz="1800" dirty="0"/>
              <a:t>Ylimaakunnallisista hankkeista, jotka kohdistuvat myös Pirkanmaalle, mutta joihin haetaan rahoitusta jostakin muusta maakunnan liitosta (eli hakemus jätetään johonkin muuhun maakunnan liittoon) on hyvä olla etukäteen yhteydessä myös Pirkanmaan liittoon </a:t>
            </a:r>
            <a:r>
              <a:rPr lang="fi-FI" sz="1200" dirty="0"/>
              <a:t>(esim. käytettävissä olevien EAKR-varojen tilanne saattaa estää hyvänkin hankkeen rahoittamisen)</a:t>
            </a:r>
          </a:p>
          <a:p>
            <a:pPr lvl="1"/>
            <a:endParaRPr lang="fi-FI" sz="1600" dirty="0"/>
          </a:p>
          <a:p>
            <a:pPr lvl="1"/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  <p:pic>
        <p:nvPicPr>
          <p:cNvPr id="2" name="Kuva 1" descr="Kuva, joka sisältää kohteen teksti, Fontti, logo, Grafiikka&#10;&#10;Kuvaus luotu automaattisesti">
            <a:extLst>
              <a:ext uri="{FF2B5EF4-FFF2-40B4-BE49-F238E27FC236}">
                <a16:creationId xmlns:a16="http://schemas.microsoft.com/office/drawing/2014/main" id="{87A074F1-744F-7EE6-EE1B-416F6B1C11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86" y="6028778"/>
            <a:ext cx="2675844" cy="67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8890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72B798B-08BF-4F23-A080-53A77F949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1587"/>
            <a:ext cx="10515600" cy="1033907"/>
          </a:xfrm>
        </p:spPr>
        <p:txBody>
          <a:bodyPr/>
          <a:lstStyle/>
          <a:p>
            <a:r>
              <a:rPr lang="fi-FI" dirty="0"/>
              <a:t>Hankkeen nimi ja hankekuvaus (tiivistelmä) hakemuksessa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10F12-43D1-4FC1-B119-B68DDE5AE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099" y="1393943"/>
            <a:ext cx="10911215" cy="5236469"/>
          </a:xfrm>
        </p:spPr>
        <p:txBody>
          <a:bodyPr/>
          <a:lstStyle/>
          <a:p>
            <a:pPr marL="0" indent="0">
              <a:buNone/>
            </a:pPr>
            <a:endParaRPr lang="fi-FI" dirty="0"/>
          </a:p>
          <a:p>
            <a:endParaRPr lang="fi-FI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dirty="0">
                <a:ea typeface="Tahoma" panose="020B0604030504040204" pitchFamily="34" charset="0"/>
                <a:cs typeface="Tahoma" panose="020B0604030504040204" pitchFamily="34" charset="0"/>
              </a:rPr>
              <a:t>Hankkeen nimen tulee olla sellainen, että jo nimestä käy ilmi mistä hankkeessa on kyse (esim. ei kryptisiä kirjainyhdistelmiä)</a:t>
            </a:r>
          </a:p>
          <a:p>
            <a:pPr marL="0" indent="0">
              <a:buNone/>
            </a:pPr>
            <a:endParaRPr lang="fi-FI" dirty="0">
              <a:effectLst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dirty="0">
                <a:effectLst/>
                <a:ea typeface="Tahoma" panose="020B0604030504040204" pitchFamily="34" charset="0"/>
                <a:cs typeface="Tahoma" panose="020B0604030504040204" pitchFamily="34" charset="0"/>
              </a:rPr>
              <a:t>Hankekuvaus (julkinen kuvaus) hakemuksessa: kansantajuinen tiivistelmä hankkeen tarpeesta, tavoitteista, toimenpiteistä, tuloksista ja vaikuttavuudesta</a:t>
            </a:r>
          </a:p>
          <a:p>
            <a:endParaRPr lang="fi-FI" sz="18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fi-FI" sz="18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fi-FI" sz="2000" b="1" dirty="0"/>
          </a:p>
          <a:p>
            <a:endParaRPr lang="fi-FI" sz="1600" dirty="0"/>
          </a:p>
          <a:p>
            <a:pPr lvl="1"/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75122A91-F62A-049A-3A13-AD19DD6244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3593" y="-199392"/>
            <a:ext cx="3069771" cy="3069771"/>
          </a:xfrm>
          <a:prstGeom prst="rect">
            <a:avLst/>
          </a:prstGeom>
        </p:spPr>
      </p:pic>
      <p:pic>
        <p:nvPicPr>
          <p:cNvPr id="2" name="Kuva 1" descr="Kuva, joka sisältää kohteen teksti, Fontti, logo, Grafiikka&#10;&#10;Kuvaus luotu automaattisesti">
            <a:extLst>
              <a:ext uri="{FF2B5EF4-FFF2-40B4-BE49-F238E27FC236}">
                <a16:creationId xmlns:a16="http://schemas.microsoft.com/office/drawing/2014/main" id="{3F7AECBC-2E3B-86C7-568B-D51207E66A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86" y="6028778"/>
            <a:ext cx="2675844" cy="67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7782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72B798B-08BF-4F23-A080-53A77F949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25633"/>
            <a:ext cx="10780059" cy="1033907"/>
          </a:xfrm>
        </p:spPr>
        <p:txBody>
          <a:bodyPr anchor="ctr"/>
          <a:lstStyle/>
          <a:p>
            <a:r>
              <a:rPr lang="fi-FI" sz="3200" dirty="0"/>
              <a:t>Käytettävissä olevat kustannusmallit tässä rahoitushaussa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10F12-43D1-4FC1-B119-B68DDE5AE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328689"/>
            <a:ext cx="10515600" cy="4100956"/>
          </a:xfrm>
        </p:spPr>
        <p:txBody>
          <a:bodyPr/>
          <a:lstStyle/>
          <a:p>
            <a:pPr lvl="1">
              <a:buFontTx/>
              <a:buChar char="-"/>
            </a:pPr>
            <a:r>
              <a:rPr lang="fi-FI" sz="2200" b="1" dirty="0" err="1">
                <a:cs typeface="Calibri" panose="020F0502020204030204" pitchFamily="34" charset="0"/>
              </a:rPr>
              <a:t>Flat</a:t>
            </a:r>
            <a:r>
              <a:rPr lang="fi-FI" sz="2200" b="1" dirty="0">
                <a:cs typeface="Calibri" panose="020F0502020204030204" pitchFamily="34" charset="0"/>
              </a:rPr>
              <a:t> </a:t>
            </a:r>
            <a:r>
              <a:rPr lang="fi-FI" sz="2200" b="1" dirty="0" err="1">
                <a:cs typeface="Calibri" panose="020F0502020204030204" pitchFamily="34" charset="0"/>
              </a:rPr>
              <a:t>rate</a:t>
            </a:r>
            <a:r>
              <a:rPr lang="fi-FI" sz="2200" b="1" dirty="0">
                <a:cs typeface="Calibri" panose="020F0502020204030204" pitchFamily="34" charset="0"/>
              </a:rPr>
              <a:t> 40 % </a:t>
            </a:r>
            <a:r>
              <a:rPr lang="fi-FI" sz="2200" dirty="0">
                <a:cs typeface="Calibri" panose="020F0502020204030204" pitchFamily="34" charset="0"/>
              </a:rPr>
              <a:t>kehittämishankkeissa – ensisijainen kustannusmalli</a:t>
            </a:r>
          </a:p>
          <a:p>
            <a:pPr lvl="1">
              <a:buFontTx/>
              <a:buChar char="-"/>
            </a:pPr>
            <a:r>
              <a:rPr lang="fi-FI" sz="2200" b="1" dirty="0" err="1">
                <a:cs typeface="Calibri" panose="020F0502020204030204" pitchFamily="34" charset="0"/>
              </a:rPr>
              <a:t>Flat</a:t>
            </a:r>
            <a:r>
              <a:rPr lang="fi-FI" sz="2200" b="1" dirty="0">
                <a:cs typeface="Calibri" panose="020F0502020204030204" pitchFamily="34" charset="0"/>
              </a:rPr>
              <a:t> </a:t>
            </a:r>
            <a:r>
              <a:rPr lang="fi-FI" sz="2200" b="1" dirty="0" err="1">
                <a:cs typeface="Calibri" panose="020F0502020204030204" pitchFamily="34" charset="0"/>
              </a:rPr>
              <a:t>rate</a:t>
            </a:r>
            <a:r>
              <a:rPr lang="fi-FI" sz="2200" b="1" dirty="0">
                <a:cs typeface="Calibri" panose="020F0502020204030204" pitchFamily="34" charset="0"/>
              </a:rPr>
              <a:t> 7 % </a:t>
            </a:r>
            <a:r>
              <a:rPr lang="fi-FI" sz="2200" dirty="0">
                <a:cs typeface="Calibri" panose="020F0502020204030204" pitchFamily="34" charset="0"/>
              </a:rPr>
              <a:t>kehittämishankkeissa, toissijainen kustannusmalli</a:t>
            </a:r>
          </a:p>
          <a:p>
            <a:pPr lvl="1">
              <a:buFontTx/>
              <a:buChar char="-"/>
            </a:pPr>
            <a:r>
              <a:rPr lang="fi-FI" sz="2200" b="1" dirty="0" err="1">
                <a:cs typeface="Calibri" panose="020F0502020204030204" pitchFamily="34" charset="0"/>
              </a:rPr>
              <a:t>Flat</a:t>
            </a:r>
            <a:r>
              <a:rPr lang="fi-FI" sz="2200" b="1" dirty="0">
                <a:cs typeface="Calibri" panose="020F0502020204030204" pitchFamily="34" charset="0"/>
              </a:rPr>
              <a:t> </a:t>
            </a:r>
            <a:r>
              <a:rPr lang="fi-FI" sz="2200" b="1" dirty="0" err="1">
                <a:cs typeface="Calibri" panose="020F0502020204030204" pitchFamily="34" charset="0"/>
              </a:rPr>
              <a:t>rate</a:t>
            </a:r>
            <a:r>
              <a:rPr lang="fi-FI" sz="2200" b="1" dirty="0">
                <a:cs typeface="Calibri" panose="020F0502020204030204" pitchFamily="34" charset="0"/>
              </a:rPr>
              <a:t> 1,5 % </a:t>
            </a:r>
            <a:r>
              <a:rPr lang="fi-FI" sz="2200" dirty="0">
                <a:cs typeface="Calibri" panose="020F0502020204030204" pitchFamily="34" charset="0"/>
              </a:rPr>
              <a:t>investointihankkeissa, jotka ovat aina osa kehittämishanketta</a:t>
            </a:r>
          </a:p>
          <a:p>
            <a:pPr lvl="1">
              <a:buFontTx/>
              <a:buChar char="-"/>
            </a:pPr>
            <a:r>
              <a:rPr lang="fi-FI" sz="2200" b="1" dirty="0" err="1">
                <a:cs typeface="Calibri" panose="020F0502020204030204" pitchFamily="34" charset="0"/>
              </a:rPr>
              <a:t>Flat</a:t>
            </a:r>
            <a:r>
              <a:rPr lang="fi-FI" sz="2200" b="1" dirty="0">
                <a:cs typeface="Calibri" panose="020F0502020204030204" pitchFamily="34" charset="0"/>
              </a:rPr>
              <a:t> </a:t>
            </a:r>
            <a:r>
              <a:rPr lang="fi-FI" sz="2200" b="1" dirty="0" err="1">
                <a:cs typeface="Calibri" panose="020F0502020204030204" pitchFamily="34" charset="0"/>
              </a:rPr>
              <a:t>rate</a:t>
            </a:r>
            <a:r>
              <a:rPr lang="fi-FI" sz="2200" b="1" dirty="0">
                <a:cs typeface="Calibri" panose="020F0502020204030204" pitchFamily="34" charset="0"/>
              </a:rPr>
              <a:t> 7% </a:t>
            </a:r>
            <a:r>
              <a:rPr lang="fi-FI" sz="2200" dirty="0">
                <a:cs typeface="Calibri" panose="020F0502020204030204" pitchFamily="34" charset="0"/>
              </a:rPr>
              <a:t>kehittäminen </a:t>
            </a:r>
            <a:r>
              <a:rPr lang="fi-FI" sz="2200" b="1" dirty="0">
                <a:cs typeface="Calibri" panose="020F0502020204030204" pitchFamily="34" charset="0"/>
              </a:rPr>
              <a:t>ja </a:t>
            </a:r>
            <a:r>
              <a:rPr lang="fi-FI" sz="2200" b="1" dirty="0" err="1">
                <a:cs typeface="Calibri" panose="020F0502020204030204" pitchFamily="34" charset="0"/>
              </a:rPr>
              <a:t>flat</a:t>
            </a:r>
            <a:r>
              <a:rPr lang="fi-FI" sz="2200" b="1" dirty="0">
                <a:cs typeface="Calibri" panose="020F0502020204030204" pitchFamily="34" charset="0"/>
              </a:rPr>
              <a:t> </a:t>
            </a:r>
            <a:r>
              <a:rPr lang="fi-FI" sz="2200" b="1" dirty="0" err="1">
                <a:cs typeface="Calibri" panose="020F0502020204030204" pitchFamily="34" charset="0"/>
              </a:rPr>
              <a:t>rate</a:t>
            </a:r>
            <a:r>
              <a:rPr lang="fi-FI" sz="2200" b="1" dirty="0">
                <a:cs typeface="Calibri" panose="020F0502020204030204" pitchFamily="34" charset="0"/>
              </a:rPr>
              <a:t> 1,5% </a:t>
            </a:r>
            <a:r>
              <a:rPr lang="fi-FI" sz="2200" dirty="0">
                <a:cs typeface="Calibri" panose="020F0502020204030204" pitchFamily="34" charset="0"/>
              </a:rPr>
              <a:t>investointi</a:t>
            </a:r>
          </a:p>
          <a:p>
            <a:pPr marL="457200" lvl="1" indent="0">
              <a:buNone/>
            </a:pPr>
            <a:endParaRPr lang="fi-FI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None/>
            </a:pPr>
            <a:endParaRPr lang="fi-FI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None/>
            </a:pPr>
            <a:r>
              <a:rPr lang="fi-FI" dirty="0">
                <a:cs typeface="Calibri" panose="020F0502020204030204" pitchFamily="34" charset="0"/>
              </a:rPr>
              <a:t>Jos </a:t>
            </a:r>
            <a:r>
              <a:rPr lang="fi-FI" dirty="0" err="1">
                <a:cs typeface="Calibri" panose="020F0502020204030204" pitchFamily="34" charset="0"/>
              </a:rPr>
              <a:t>flat</a:t>
            </a:r>
            <a:r>
              <a:rPr lang="fi-FI" dirty="0">
                <a:cs typeface="Calibri" panose="020F0502020204030204" pitchFamily="34" charset="0"/>
              </a:rPr>
              <a:t> </a:t>
            </a:r>
            <a:r>
              <a:rPr lang="fi-FI" dirty="0" err="1">
                <a:cs typeface="Calibri" panose="020F0502020204030204" pitchFamily="34" charset="0"/>
              </a:rPr>
              <a:t>rate</a:t>
            </a:r>
            <a:r>
              <a:rPr lang="fi-FI" dirty="0">
                <a:cs typeface="Calibri" panose="020F0502020204030204" pitchFamily="34" charset="0"/>
              </a:rPr>
              <a:t> 40 % -kehittämishankkeen rinnalla haetaan 1,5 % -investointihanketta, se pitää hakea teknisesti erillisenä hankkeena </a:t>
            </a:r>
          </a:p>
          <a:p>
            <a:pPr marL="457200" lvl="1" indent="0">
              <a:buNone/>
            </a:pPr>
            <a:endParaRPr lang="fi-FI" dirty="0">
              <a:cs typeface="Calibri" panose="020F0502020204030204" pitchFamily="34" charset="0"/>
            </a:endParaRPr>
          </a:p>
          <a:p>
            <a:pPr marL="457200" lvl="1" indent="0">
              <a:buNone/>
            </a:pPr>
            <a:r>
              <a:rPr lang="fi-FI" dirty="0" err="1">
                <a:cs typeface="Calibri" panose="020F0502020204030204" pitchFamily="34" charset="0"/>
              </a:rPr>
              <a:t>Flat</a:t>
            </a:r>
            <a:r>
              <a:rPr lang="fi-FI" dirty="0">
                <a:cs typeface="Calibri" panose="020F0502020204030204" pitchFamily="34" charset="0"/>
              </a:rPr>
              <a:t> </a:t>
            </a:r>
            <a:r>
              <a:rPr lang="fi-FI" dirty="0" err="1">
                <a:cs typeface="Calibri" panose="020F0502020204030204" pitchFamily="34" charset="0"/>
              </a:rPr>
              <a:t>rate</a:t>
            </a:r>
            <a:r>
              <a:rPr lang="fi-FI" dirty="0">
                <a:cs typeface="Calibri" panose="020F0502020204030204" pitchFamily="34" charset="0"/>
              </a:rPr>
              <a:t> 7 % -kehittämishanke ja 1,5 % -investointihanke on mahdollista yhdistää samassa hakemuksessa (sama hankekoodi) EURA 2021 –järjestelmässä. </a:t>
            </a:r>
          </a:p>
          <a:p>
            <a:pPr marL="457200" lvl="1" indent="0">
              <a:buNone/>
            </a:pPr>
            <a:endParaRPr lang="fi-FI" dirty="0">
              <a:cs typeface="Calibri" panose="020F0502020204030204" pitchFamily="34" charset="0"/>
            </a:endParaRPr>
          </a:p>
          <a:p>
            <a:pPr marL="457200" lvl="1" indent="0">
              <a:buNone/>
            </a:pPr>
            <a:r>
              <a:rPr lang="fi-FI" dirty="0">
                <a:cs typeface="Calibri" panose="020F0502020204030204" pitchFamily="34" charset="0"/>
              </a:rPr>
              <a:t>Tsekkaa Länsi-Suomen infotilaisuuksien materiaalit (Kustannusmalleja koskeva tilaisuus 13.1.2022) </a:t>
            </a:r>
            <a:r>
              <a:rPr lang="fi-FI" dirty="0">
                <a:cs typeface="Calibri" panose="020F0502020204030204" pitchFamily="34" charset="0"/>
                <a:hlinkClick r:id="rId3"/>
              </a:rPr>
              <a:t>Rakennerahastojen sivuilta</a:t>
            </a:r>
            <a:r>
              <a:rPr lang="fi-FI" dirty="0">
                <a:cs typeface="Calibri" panose="020F0502020204030204" pitchFamily="34" charset="0"/>
              </a:rPr>
              <a:t>!</a:t>
            </a:r>
          </a:p>
        </p:txBody>
      </p:sp>
      <p:sp>
        <p:nvSpPr>
          <p:cNvPr id="2" name="Suorakulmio 1">
            <a:extLst>
              <a:ext uri="{FF2B5EF4-FFF2-40B4-BE49-F238E27FC236}">
                <a16:creationId xmlns:a16="http://schemas.microsoft.com/office/drawing/2014/main" id="{6A6C55C7-34F7-4B84-9310-8363A58B1E4A}"/>
              </a:ext>
            </a:extLst>
          </p:cNvPr>
          <p:cNvSpPr/>
          <p:nvPr/>
        </p:nvSpPr>
        <p:spPr>
          <a:xfrm>
            <a:off x="925286" y="1224856"/>
            <a:ext cx="10515600" cy="1768711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5" name="Kuva 4" descr="Kuva, joka sisältää kohteen teksti, Fontti, logo, Grafiikka&#10;&#10;Kuvaus luotu automaattisesti">
            <a:extLst>
              <a:ext uri="{FF2B5EF4-FFF2-40B4-BE49-F238E27FC236}">
                <a16:creationId xmlns:a16="http://schemas.microsoft.com/office/drawing/2014/main" id="{49570DEA-DD8E-873E-7842-5D42D21194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86" y="6028778"/>
            <a:ext cx="2675844" cy="67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821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55FB9D-CCFA-4A00-B6FE-76258156B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Flat</a:t>
            </a:r>
            <a:r>
              <a:rPr lang="fi-FI" dirty="0"/>
              <a:t> </a:t>
            </a:r>
            <a:r>
              <a:rPr lang="fi-FI" dirty="0" err="1"/>
              <a:t>rate</a:t>
            </a:r>
            <a:r>
              <a:rPr lang="fi-FI" dirty="0"/>
              <a:t> 40% -kehittämishankkeet, erityistä huomioitavaa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58306C-30CD-47FF-A717-30C2C8D8C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cs typeface="Calibri" panose="020F0502020204030204" pitchFamily="34" charset="0"/>
              </a:rPr>
              <a:t>Hakemuksessa on kuvattava ainakin vähintään kansallisen kynnysarvon </a:t>
            </a:r>
            <a:br>
              <a:rPr lang="fi-FI" dirty="0">
                <a:cs typeface="Calibri" panose="020F0502020204030204" pitchFamily="34" charset="0"/>
              </a:rPr>
            </a:br>
            <a:r>
              <a:rPr lang="fi-FI" dirty="0">
                <a:cs typeface="Calibri" panose="020F0502020204030204" pitchFamily="34" charset="0"/>
              </a:rPr>
              <a:t>(60 000€) ylittävät hankinnat. </a:t>
            </a:r>
          </a:p>
          <a:p>
            <a:r>
              <a:rPr lang="fi-FI" dirty="0">
                <a:cs typeface="Calibri" panose="020F0502020204030204" pitchFamily="34" charset="0"/>
              </a:rPr>
              <a:t>Kuvatkaa myös hankkeen tarkoituksenmukaisen toteuttamisen kannalta tarvittavat ostopalvelut ja viestintätoimenpiteet.  </a:t>
            </a:r>
          </a:p>
          <a:p>
            <a:r>
              <a:rPr lang="fi-FI" dirty="0">
                <a:cs typeface="Calibri" panose="020F0502020204030204" pitchFamily="34" charset="0"/>
              </a:rPr>
              <a:t>Jos </a:t>
            </a:r>
            <a:r>
              <a:rPr lang="fi-FI" dirty="0" err="1">
                <a:cs typeface="Calibri" panose="020F0502020204030204" pitchFamily="34" charset="0"/>
              </a:rPr>
              <a:t>flat</a:t>
            </a:r>
            <a:r>
              <a:rPr lang="fi-FI" dirty="0">
                <a:cs typeface="Calibri" panose="020F0502020204030204" pitchFamily="34" charset="0"/>
              </a:rPr>
              <a:t> </a:t>
            </a:r>
            <a:r>
              <a:rPr lang="fi-FI" dirty="0" err="1">
                <a:cs typeface="Calibri" panose="020F0502020204030204" pitchFamily="34" charset="0"/>
              </a:rPr>
              <a:t>rateen</a:t>
            </a:r>
            <a:r>
              <a:rPr lang="fi-FI" dirty="0">
                <a:cs typeface="Calibri" panose="020F0502020204030204" pitchFamily="34" charset="0"/>
              </a:rPr>
              <a:t> sisältyy vähäisiä kone- ja laitehankintoja </a:t>
            </a:r>
            <a:r>
              <a:rPr lang="fi-FI" dirty="0" err="1">
                <a:cs typeface="Calibri" panose="020F0502020204030204" pitchFamily="34" charset="0"/>
              </a:rPr>
              <a:t>max</a:t>
            </a:r>
            <a:r>
              <a:rPr lang="fi-FI" dirty="0">
                <a:cs typeface="Calibri" panose="020F0502020204030204" pitchFamily="34" charset="0"/>
              </a:rPr>
              <a:t> 3 000 €/kone tai laite (ei pidetä investointina), niistä on esitettävä arvio hakemuksessa.  </a:t>
            </a:r>
          </a:p>
          <a:p>
            <a:pPr marL="0" indent="0">
              <a:buNone/>
            </a:pPr>
            <a:endParaRPr lang="fi-F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Kuva 4" descr="Kuva, joka sisältää kohteen teksti, Fontti, logo, Grafiikka&#10;&#10;Kuvaus luotu automaattisesti">
            <a:extLst>
              <a:ext uri="{FF2B5EF4-FFF2-40B4-BE49-F238E27FC236}">
                <a16:creationId xmlns:a16="http://schemas.microsoft.com/office/drawing/2014/main" id="{6CB6C4BC-7DA5-DEF6-B44F-EF4205E5D6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86" y="6028778"/>
            <a:ext cx="2675844" cy="67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563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0DA644-2DD7-4261-8E46-743CF71E7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6333" y="790890"/>
            <a:ext cx="7723910" cy="567748"/>
          </a:xfrm>
        </p:spPr>
        <p:txBody>
          <a:bodyPr/>
          <a:lstStyle/>
          <a:p>
            <a:r>
              <a:rPr lang="fi-FI" sz="3600" dirty="0"/>
              <a:t>Käytännön ohjeet tilaisuuteen</a:t>
            </a:r>
            <a:endParaRPr lang="fi-FI" sz="3600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3135E9-5F9E-4156-81BC-BBAC2BF7B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6333" y="2137902"/>
            <a:ext cx="9959109" cy="3645334"/>
          </a:xfrm>
        </p:spPr>
        <p:txBody>
          <a:bodyPr/>
          <a:lstStyle/>
          <a:p>
            <a:pPr marR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dirty="0"/>
              <a:t>Kysymyksiä voi esittää chatissa ja aikataulun salliessa myös kättä nostamalla kummankin puheenvuoron jälkeen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R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dirty="0"/>
              <a:t>Kysymyksiin vastataan mahdollisuuksien mukaan heti tilaisuudessa, mutta viimeistään Q&amp;A –paperissa</a:t>
            </a:r>
          </a:p>
          <a:p>
            <a:pPr marR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fi-FI" dirty="0"/>
          </a:p>
          <a:p>
            <a:pPr marR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dirty="0"/>
              <a:t>Tilaisuuden esitykset ja Q&amp;A julkaistaan nettisivulla </a:t>
            </a:r>
            <a:r>
              <a:rPr lang="fi-FI" dirty="0">
                <a:hlinkClick r:id="rId3"/>
              </a:rPr>
              <a:t>https://rakennerahastot.fi/lansi-suomi/materiaalipankki/pirkanmaan-liitto</a:t>
            </a:r>
            <a:endParaRPr lang="fi-FI" dirty="0"/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- Pidäthän mikrofonin ja kameran kiinni tilaisuuden ajan (pois lukien mahdolliset puheenvuoropyynnöt)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fi-FI" b="1" dirty="0"/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fi-FI" b="1" dirty="0"/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fi-FI" b="1" dirty="0"/>
          </a:p>
        </p:txBody>
      </p:sp>
      <p:pic>
        <p:nvPicPr>
          <p:cNvPr id="4" name="Kuva 3" descr="Kuva, joka sisältää kohteen teksti, Fontti, logo, Grafiikka&#10;&#10;Kuvaus luotu automaattisesti">
            <a:extLst>
              <a:ext uri="{FF2B5EF4-FFF2-40B4-BE49-F238E27FC236}">
                <a16:creationId xmlns:a16="http://schemas.microsoft.com/office/drawing/2014/main" id="{1A737D8A-94FC-6558-22D5-2E2C7E740A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86" y="6028778"/>
            <a:ext cx="2675844" cy="67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3646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41EC70-EDAE-4702-BDA7-2232C2D3A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Flat</a:t>
            </a:r>
            <a:r>
              <a:rPr lang="fi-FI" dirty="0"/>
              <a:t> </a:t>
            </a:r>
            <a:r>
              <a:rPr lang="fi-FI" dirty="0" err="1"/>
              <a:t>rate</a:t>
            </a:r>
            <a:r>
              <a:rPr lang="fi-FI" dirty="0"/>
              <a:t> 7% -kehittämishankkeet, erityistä huomioitavaa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755578-A536-42E9-9625-1F41914A6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192" y="1584251"/>
            <a:ext cx="10714608" cy="3947869"/>
          </a:xfrm>
        </p:spPr>
        <p:txBody>
          <a:bodyPr/>
          <a:lstStyle/>
          <a:p>
            <a:pPr marL="0" indent="0">
              <a:buNone/>
            </a:pPr>
            <a:r>
              <a:rPr lang="fi-FI" sz="2200" dirty="0" err="1">
                <a:cs typeface="Calibri" panose="020F0502020204030204" pitchFamily="34" charset="0"/>
              </a:rPr>
              <a:t>Flat</a:t>
            </a:r>
            <a:r>
              <a:rPr lang="fi-FI" sz="2200" dirty="0">
                <a:cs typeface="Calibri" panose="020F0502020204030204" pitchFamily="34" charset="0"/>
              </a:rPr>
              <a:t> </a:t>
            </a:r>
            <a:r>
              <a:rPr lang="fi-FI" sz="2200" dirty="0" err="1">
                <a:cs typeface="Calibri" panose="020F0502020204030204" pitchFamily="34" charset="0"/>
              </a:rPr>
              <a:t>rate</a:t>
            </a:r>
            <a:r>
              <a:rPr lang="fi-FI" sz="2200" dirty="0">
                <a:cs typeface="Calibri" panose="020F0502020204030204" pitchFamily="34" charset="0"/>
              </a:rPr>
              <a:t> 7 % -kustannusmallin käyttämisen edellytyksenä on, että tukipäätöksessä hyväksytyn hankesuunnitelman mukaan: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2200" dirty="0">
                <a:cs typeface="Calibri" panose="020F0502020204030204" pitchFamily="34" charset="0"/>
              </a:rPr>
              <a:t>Ei ole lainkaan hankehenkilöstön palkkakustannuksia; tai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2200" dirty="0">
                <a:cs typeface="Calibri" panose="020F0502020204030204" pitchFamily="34" charset="0"/>
              </a:rPr>
              <a:t>Ostopalveluista aiheutuvat kustannukset ovat vähintään 30 prosenttia hankehenkilöstön palkkakustannuksista; tai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2200" dirty="0">
                <a:cs typeface="Calibri" panose="020F0502020204030204" pitchFamily="34" charset="0"/>
              </a:rPr>
              <a:t>Matkakustannukset ovat vähintään 20 prosenttia hankehenkilöstön palkkakustannuksista.</a:t>
            </a:r>
          </a:p>
          <a:p>
            <a:pPr marL="0" indent="0">
              <a:buNone/>
            </a:pPr>
            <a:r>
              <a:rPr lang="fi-FI" sz="2200" dirty="0">
                <a:cs typeface="Calibri" panose="020F0502020204030204" pitchFamily="34" charset="0"/>
              </a:rPr>
              <a:t>Vähintään yhden edellytyksen on täytyttävä hankehakemus- ja tukipäätösvaiheessa. </a:t>
            </a:r>
          </a:p>
          <a:p>
            <a:pPr marL="0" indent="0">
              <a:buNone/>
            </a:pPr>
            <a:r>
              <a:rPr lang="fi-FI" sz="2200" dirty="0">
                <a:cs typeface="Calibri" panose="020F0502020204030204" pitchFamily="34" charset="0"/>
              </a:rPr>
              <a:t>Kustannusmallia sovelletaan hankkeeseen koko sen toteuttamisajan mahdollisesta kustannusrakenteen muutoksesta huolimatta.</a:t>
            </a:r>
          </a:p>
        </p:txBody>
      </p:sp>
      <p:pic>
        <p:nvPicPr>
          <p:cNvPr id="5" name="Kuva 4" descr="Kuva, joka sisältää kohteen teksti, Fontti, logo, Grafiikka&#10;&#10;Kuvaus luotu automaattisesti">
            <a:extLst>
              <a:ext uri="{FF2B5EF4-FFF2-40B4-BE49-F238E27FC236}">
                <a16:creationId xmlns:a16="http://schemas.microsoft.com/office/drawing/2014/main" id="{DB46B3E7-AA7E-F565-3119-E4188E1B52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86" y="6028778"/>
            <a:ext cx="2675844" cy="67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6265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B6AA80-7873-44B9-ACEA-E25242CBF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475" y="365125"/>
            <a:ext cx="10515600" cy="960755"/>
          </a:xfrm>
        </p:spPr>
        <p:txBody>
          <a:bodyPr anchor="ctr"/>
          <a:lstStyle/>
          <a:p>
            <a:r>
              <a:rPr lang="fi-FI" dirty="0" err="1"/>
              <a:t>Flat</a:t>
            </a:r>
            <a:r>
              <a:rPr lang="fi-FI" dirty="0"/>
              <a:t> </a:t>
            </a:r>
            <a:r>
              <a:rPr lang="fi-FI" dirty="0" err="1"/>
              <a:t>rate</a:t>
            </a:r>
            <a:r>
              <a:rPr lang="fi-FI" dirty="0"/>
              <a:t> 1,5% -investointihankkeet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A532F43-0D9A-40EA-8F0F-BF902A8A5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365" y="1325881"/>
            <a:ext cx="11206936" cy="4206240"/>
          </a:xfrm>
        </p:spPr>
        <p:txBody>
          <a:bodyPr/>
          <a:lstStyle/>
          <a:p>
            <a:r>
              <a:rPr lang="fi-FI" sz="2000" dirty="0">
                <a:cs typeface="Calibri" panose="020F0502020204030204" pitchFamily="34" charset="0"/>
              </a:rPr>
              <a:t>Oltava aina osa kehittämishanketta – pelkkää investointia ei rahoiteta</a:t>
            </a:r>
          </a:p>
          <a:p>
            <a:r>
              <a:rPr lang="fi-FI" sz="2000" dirty="0">
                <a:cs typeface="Calibri" panose="020F0502020204030204" pitchFamily="34" charset="0"/>
              </a:rPr>
              <a:t>Lue tukikelpoisuusasetuksen </a:t>
            </a:r>
            <a:r>
              <a:rPr lang="fi-FI" sz="2000" b="1" dirty="0">
                <a:cs typeface="Calibri" panose="020F0502020204030204" pitchFamily="34" charset="0"/>
              </a:rPr>
              <a:t>10§</a:t>
            </a:r>
            <a:r>
              <a:rPr lang="fi-FI" sz="2000" dirty="0">
                <a:cs typeface="Calibri" panose="020F0502020204030204" pitchFamily="34" charset="0"/>
              </a:rPr>
              <a:t>, mitä hankkeen kustannuksina voi olla </a:t>
            </a:r>
            <a:r>
              <a:rPr lang="fi-FI" sz="2000" dirty="0">
                <a:cs typeface="Calibri" panose="020F0502020204030204" pitchFamily="34" charset="0"/>
                <a:hlinkClick r:id="rId3"/>
              </a:rPr>
              <a:t>https://www.finlex.fi/fi/laki/ajantasa/2021/20210866</a:t>
            </a:r>
            <a:r>
              <a:rPr lang="fi-FI" sz="2000" dirty="0">
                <a:cs typeface="Calibri" panose="020F0502020204030204" pitchFamily="34" charset="0"/>
              </a:rPr>
              <a:t> )</a:t>
            </a:r>
          </a:p>
          <a:p>
            <a:pPr marL="0" indent="0">
              <a:buNone/>
            </a:pPr>
            <a:endParaRPr lang="fi-FI" sz="2000" dirty="0"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i-FI" sz="2000" dirty="0" err="1">
                <a:cs typeface="Calibri" panose="020F0502020204030204" pitchFamily="34" charset="0"/>
              </a:rPr>
              <a:t>Flat</a:t>
            </a:r>
            <a:r>
              <a:rPr lang="fi-FI" sz="2000" dirty="0">
                <a:cs typeface="Calibri" panose="020F0502020204030204" pitchFamily="34" charset="0"/>
              </a:rPr>
              <a:t> </a:t>
            </a:r>
            <a:r>
              <a:rPr lang="fi-FI" sz="2000" dirty="0" err="1">
                <a:cs typeface="Calibri" panose="020F0502020204030204" pitchFamily="34" charset="0"/>
              </a:rPr>
              <a:t>ratella</a:t>
            </a:r>
            <a:r>
              <a:rPr lang="fi-FI" sz="2000" dirty="0">
                <a:cs typeface="Calibri" panose="020F0502020204030204" pitchFamily="34" charset="0"/>
              </a:rPr>
              <a:t> katetaan muun muassa: </a:t>
            </a:r>
          </a:p>
          <a:p>
            <a:pPr marL="0" indent="0">
              <a:buNone/>
            </a:pPr>
            <a:r>
              <a:rPr lang="fi-FI" sz="2000" dirty="0">
                <a:cs typeface="Calibri" panose="020F0502020204030204" pitchFamily="34" charset="0"/>
              </a:rPr>
              <a:t>1) ennen tukihakemuksen vireille tuloa aiheutuneet hankkeen esivalmistelun kustannukset, viranomaismaksut, ympäristö- ja ilmastovaikutusten arvioinnin kustannukset ja muut vastaavat kustannukset; </a:t>
            </a:r>
            <a:br>
              <a:rPr lang="fi-FI" sz="2000" dirty="0">
                <a:cs typeface="Calibri" panose="020F0502020204030204" pitchFamily="34" charset="0"/>
              </a:rPr>
            </a:br>
            <a:r>
              <a:rPr lang="fi-FI" sz="2000" dirty="0">
                <a:cs typeface="Calibri" panose="020F0502020204030204" pitchFamily="34" charset="0"/>
              </a:rPr>
              <a:t>2) hankkeen hallinnointia varten varatuista toimitiloista, koneista, laitteista ja kalustosta aiheutuvat kustannukset; </a:t>
            </a:r>
            <a:br>
              <a:rPr lang="fi-FI" sz="2000" dirty="0">
                <a:cs typeface="Calibri" panose="020F0502020204030204" pitchFamily="34" charset="0"/>
              </a:rPr>
            </a:br>
            <a:r>
              <a:rPr lang="fi-FI" sz="2000" dirty="0">
                <a:cs typeface="Calibri" panose="020F0502020204030204" pitchFamily="34" charset="0"/>
              </a:rPr>
              <a:t>3) kirjanpito-, yleishallinto- ja toimistokustannukset; </a:t>
            </a:r>
            <a:br>
              <a:rPr lang="fi-FI" sz="2000" dirty="0">
                <a:cs typeface="Calibri" panose="020F0502020204030204" pitchFamily="34" charset="0"/>
              </a:rPr>
            </a:br>
            <a:r>
              <a:rPr lang="fi-FI" sz="2000" dirty="0">
                <a:cs typeface="Calibri" panose="020F0502020204030204" pitchFamily="34" charset="0"/>
              </a:rPr>
              <a:t>4) hankkeen ohjausryhmän kustannukset.</a:t>
            </a:r>
          </a:p>
          <a:p>
            <a:endParaRPr lang="fi-FI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Kuva 4" descr="Kuva, joka sisältää kohteen teksti, Fontti, logo, Grafiikka&#10;&#10;Kuvaus luotu automaattisesti">
            <a:extLst>
              <a:ext uri="{FF2B5EF4-FFF2-40B4-BE49-F238E27FC236}">
                <a16:creationId xmlns:a16="http://schemas.microsoft.com/office/drawing/2014/main" id="{D66D9892-1157-0EF7-A667-D98EDBEC98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86" y="6028778"/>
            <a:ext cx="2675844" cy="67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9968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B6AA80-7873-44B9-ACEA-E25242CBF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474" y="365125"/>
            <a:ext cx="11303255" cy="960755"/>
          </a:xfrm>
        </p:spPr>
        <p:txBody>
          <a:bodyPr anchor="ctr"/>
          <a:lstStyle/>
          <a:p>
            <a:r>
              <a:rPr lang="fi-FI" dirty="0"/>
              <a:t>Käytettävissä olevat palkka- ja matkakustannusmallit tässä rahoitushaussa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A532F43-0D9A-40EA-8F0F-BF902A8A5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365" y="1325881"/>
            <a:ext cx="11206936" cy="4206240"/>
          </a:xfrm>
        </p:spPr>
        <p:txBody>
          <a:bodyPr/>
          <a:lstStyle/>
          <a:p>
            <a:endParaRPr lang="fi-FI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Palkkakustannusmallit:</a:t>
            </a:r>
          </a:p>
          <a:p>
            <a:pPr lvl="1"/>
            <a:r>
              <a:rPr lang="fi-FI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Palkkojen yksikkökustannukset (ns. tuntitaksamalli)</a:t>
            </a:r>
          </a:p>
          <a:p>
            <a:pPr lvl="1"/>
            <a:r>
              <a:rPr lang="fi-FI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Tosiasiallisesti aiheutuneet palkkakustannukset (ns. vakiosivukulumalli)</a:t>
            </a:r>
          </a:p>
          <a:p>
            <a:pPr lvl="1"/>
            <a:endParaRPr lang="fi-FI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fi-FI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Lisätietoa palkkakustannusmalleista </a:t>
            </a:r>
            <a:r>
              <a:rPr lang="fi-FI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tästä linkistä</a:t>
            </a:r>
            <a:endParaRPr lang="fi-FI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endParaRPr lang="fi-FI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lvl="1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i-FI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Matkakustannusmallit:</a:t>
            </a:r>
          </a:p>
          <a:p>
            <a:pPr lvl="1"/>
            <a:r>
              <a:rPr lang="fi-FI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Matkakustannusten yksikkökustannukset</a:t>
            </a:r>
          </a:p>
          <a:p>
            <a:pPr lvl="1"/>
            <a:r>
              <a:rPr lang="fi-FI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Tosiasiallisesti aiheutuneet matkakustannukset</a:t>
            </a:r>
          </a:p>
          <a:p>
            <a:pPr lvl="1"/>
            <a:endParaRPr lang="fi-FI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fi-FI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Lisätietoa matkakustannusten yksikkökustannusmallista </a:t>
            </a:r>
            <a:r>
              <a:rPr lang="fi-FI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tästä linkistä</a:t>
            </a:r>
            <a:endParaRPr lang="fi-FI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endParaRPr lang="fi-FI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fi-FI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HUOM! Tämä on relevantti vain </a:t>
            </a:r>
            <a:r>
              <a:rPr lang="fi-FI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flat</a:t>
            </a:r>
            <a:r>
              <a:rPr lang="fi-FI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rate</a:t>
            </a:r>
            <a:r>
              <a:rPr lang="fi-FI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7% -hankkeissa</a:t>
            </a:r>
          </a:p>
        </p:txBody>
      </p:sp>
      <p:pic>
        <p:nvPicPr>
          <p:cNvPr id="5" name="Kuva 4" descr="Kuva, joka sisältää kohteen teksti, Fontti, logo, Grafiikka&#10;&#10;Kuvaus luotu automaattisesti">
            <a:extLst>
              <a:ext uri="{FF2B5EF4-FFF2-40B4-BE49-F238E27FC236}">
                <a16:creationId xmlns:a16="http://schemas.microsoft.com/office/drawing/2014/main" id="{D66D9892-1157-0EF7-A667-D98EDBEC980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86" y="6028778"/>
            <a:ext cx="2675844" cy="67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8775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C0E0D1E6-37E4-4C6A-B7FA-0BFBACA6F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3500" dirty="0" err="1"/>
              <a:t>Työaika</a:t>
            </a:r>
            <a:r>
              <a:rPr lang="en-US" sz="3500" dirty="0"/>
              <a:t> ja </a:t>
            </a:r>
            <a:r>
              <a:rPr lang="en-US" sz="3500" dirty="0" err="1"/>
              <a:t>tehtävänkuvaukset</a:t>
            </a:r>
            <a:r>
              <a:rPr lang="en-US" sz="3500" dirty="0"/>
              <a:t> </a:t>
            </a:r>
          </a:p>
        </p:txBody>
      </p:sp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FB43D5A2-304A-43EF-9C90-23981B204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9656"/>
            <a:ext cx="4889066" cy="3712464"/>
          </a:xfrm>
        </p:spPr>
        <p:txBody>
          <a:bodyPr/>
          <a:lstStyle/>
          <a:p>
            <a:r>
              <a:rPr lang="fi-FI" dirty="0">
                <a:cs typeface="Calibri" panose="020F0502020204030204" pitchFamily="34" charset="0"/>
              </a:rPr>
              <a:t>Hankehenkilöstön työajan osuus vuotuisesta työajasta oltava lähtökohtaisesti </a:t>
            </a:r>
            <a:r>
              <a:rPr lang="fi-FI" u="sng" dirty="0">
                <a:cs typeface="Calibri" panose="020F0502020204030204" pitchFamily="34" charset="0"/>
              </a:rPr>
              <a:t>vähintään 20%.</a:t>
            </a:r>
          </a:p>
          <a:p>
            <a:r>
              <a:rPr lang="fi-FI" dirty="0">
                <a:cs typeface="Calibri" panose="020F0502020204030204" pitchFamily="34" charset="0"/>
              </a:rPr>
              <a:t>Perustellusta syystä voi olla alle 20%, mutta ei vähemmän kuin 10% vuotuisesta 100 prosentin työaikaosuutta vastaavasta työajasta.</a:t>
            </a:r>
          </a:p>
          <a:p>
            <a:r>
              <a:rPr lang="fi-FI" dirty="0">
                <a:cs typeface="Calibri" panose="020F0502020204030204" pitchFamily="34" charset="0"/>
              </a:rPr>
              <a:t>Ei henkilönimiä hakemukseen - Nimen sijaan työntekijästä on käytettävä EURA 2021 –järjestelmän hankehakemuksessa vain tehtävänimikettä </a:t>
            </a:r>
          </a:p>
          <a:p>
            <a:pPr marL="0" indent="0">
              <a:buNone/>
            </a:pPr>
            <a:endParaRPr lang="fi-F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fi-F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i-F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DA8BD5-8FA5-4949-B2AC-EF35DE7F4DA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30930" y="1099456"/>
            <a:ext cx="5342234" cy="4432663"/>
          </a:xfrm>
        </p:spPr>
        <p:txBody>
          <a:bodyPr/>
          <a:lstStyle/>
          <a:p>
            <a:endParaRPr lang="fi-F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dirty="0">
                <a:cs typeface="Calibri" panose="020F0502020204030204" pitchFamily="34" charset="0"/>
              </a:rPr>
              <a:t>Pääasialliset tehtävät hankkeessa= Kerro roolista, tehtävistä ja vastuista hankkeen toteuttamisessa.</a:t>
            </a:r>
          </a:p>
          <a:p>
            <a:r>
              <a:rPr lang="fi-FI" dirty="0">
                <a:cs typeface="Calibri" panose="020F0502020204030204" pitchFamily="34" charset="0"/>
              </a:rPr>
              <a:t>Palkkakustannusten tarpeellisuus= Perustele, tehtävänkuvan tarpeellisuus hankkeessa.</a:t>
            </a:r>
          </a:p>
          <a:p>
            <a:r>
              <a:rPr lang="fi-FI" dirty="0">
                <a:cs typeface="Calibri" panose="020F0502020204030204" pitchFamily="34" charset="0"/>
              </a:rPr>
              <a:t>Palkkakustannusten kohtuullisuus= Perustele, minkä palkkataulukon/ työehtosopimuksen tms. mukaan palkkakustannukset on laskettu.</a:t>
            </a:r>
          </a:p>
          <a:p>
            <a:r>
              <a:rPr lang="fi-FI" dirty="0">
                <a:highlight>
                  <a:srgbClr val="FFFF00"/>
                </a:highlight>
                <a:cs typeface="Calibri" panose="020F0502020204030204" pitchFamily="34" charset="0"/>
              </a:rPr>
              <a:t>Tukipäätöksen jälkeen tuensaaja tulostaa tehtäväkuvauksen </a:t>
            </a:r>
            <a:r>
              <a:rPr lang="fi-FI" dirty="0" err="1">
                <a:highlight>
                  <a:srgbClr val="FFFF00"/>
                </a:highlight>
                <a:cs typeface="Calibri" panose="020F0502020204030204" pitchFamily="34" charset="0"/>
              </a:rPr>
              <a:t>EURAsta</a:t>
            </a:r>
            <a:r>
              <a:rPr lang="fi-FI" dirty="0">
                <a:highlight>
                  <a:srgbClr val="FFFF00"/>
                </a:highlight>
                <a:cs typeface="Calibri" panose="020F0502020204030204" pitchFamily="34" charset="0"/>
              </a:rPr>
              <a:t> ja täydentää sen nimitiedoilla (jäljitettävyys taattava)</a:t>
            </a:r>
          </a:p>
        </p:txBody>
      </p:sp>
      <p:pic>
        <p:nvPicPr>
          <p:cNvPr id="4" name="Kuva 3" descr="Kuva, joka sisältää kohteen teksti, Fontti, logo, Grafiikka&#10;&#10;Kuvaus luotu automaattisesti">
            <a:extLst>
              <a:ext uri="{FF2B5EF4-FFF2-40B4-BE49-F238E27FC236}">
                <a16:creationId xmlns:a16="http://schemas.microsoft.com/office/drawing/2014/main" id="{B93520D5-14EE-F0F0-BEC5-CF022E5632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86" y="6028778"/>
            <a:ext cx="2675844" cy="67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4314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C6CFE3-254B-42E0-839D-4649197CC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372" y="-53975"/>
            <a:ext cx="10663428" cy="626999"/>
          </a:xfrm>
        </p:spPr>
        <p:txBody>
          <a:bodyPr/>
          <a:lstStyle/>
          <a:p>
            <a:r>
              <a:rPr lang="fi-FI" sz="3200" b="1" dirty="0"/>
              <a:t>Muistilistaa ja muuta huomioitavaa</a:t>
            </a:r>
          </a:p>
        </p:txBody>
      </p:sp>
      <p:sp>
        <p:nvSpPr>
          <p:cNvPr id="4" name="Sisällön paikkamerkki 7">
            <a:extLst>
              <a:ext uri="{FF2B5EF4-FFF2-40B4-BE49-F238E27FC236}">
                <a16:creationId xmlns:a16="http://schemas.microsoft.com/office/drawing/2014/main" id="{F1944FA7-36C8-4F57-99B0-E454A9421D0B}"/>
              </a:ext>
            </a:extLst>
          </p:cNvPr>
          <p:cNvSpPr txBox="1">
            <a:spLocks/>
          </p:cNvSpPr>
          <p:nvPr/>
        </p:nvSpPr>
        <p:spPr>
          <a:xfrm>
            <a:off x="314885" y="709990"/>
            <a:ext cx="10039350" cy="409359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stem Font Regular"/>
              <a:buChar char="−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i-FI" sz="1400" dirty="0">
                <a:effectLst/>
                <a:ea typeface="Tahoma" panose="020B0604030504040204" pitchFamily="34" charset="0"/>
                <a:cs typeface="Times New Roman" panose="02020603050405020304" pitchFamily="18" charset="0"/>
              </a:rPr>
              <a:t>Tutustu AURA-ohjelmaan (eli Uudistuva ja Osaava Suomi 2021-2027 –ohjelmaan)</a:t>
            </a:r>
          </a:p>
          <a:p>
            <a:pPr marL="0" indent="0">
              <a:buNone/>
            </a:pPr>
            <a:r>
              <a:rPr lang="fi-FI" sz="1400" dirty="0">
                <a:effectLst/>
                <a:ea typeface="Tahoma" panose="020B0604030504040204" pitchFamily="34" charset="0"/>
              </a:rPr>
              <a:t>                            -&gt; vastaako hanke haussa asetettuja valintaperusteita?</a:t>
            </a:r>
          </a:p>
          <a:p>
            <a:pPr marL="0" indent="0">
              <a:buNone/>
            </a:pPr>
            <a:r>
              <a:rPr lang="fi-FI" sz="1400" dirty="0">
                <a:effectLst/>
                <a:ea typeface="Tahoma" panose="020B0604030504040204" pitchFamily="34" charset="0"/>
              </a:rPr>
              <a:t>                            -&gt; syntyykö hankkeessa erityistavoitteen 1.1 mukaisia indikaattoreita?</a:t>
            </a:r>
          </a:p>
          <a:p>
            <a:pPr marL="182563" lvl="0" indent="-182563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i-FI" sz="1400" dirty="0">
                <a:effectLst/>
                <a:ea typeface="Tahoma" panose="020B0604030504040204" pitchFamily="34" charset="0"/>
                <a:cs typeface="Times New Roman" panose="02020603050405020304" pitchFamily="18" charset="0"/>
              </a:rPr>
              <a:t>Tutustu Pirkanmaan </a:t>
            </a:r>
            <a:r>
              <a:rPr lang="fi-FI" sz="1400" dirty="0">
                <a:ea typeface="Tahoma" panose="020B0604030504040204" pitchFamily="34" charset="0"/>
                <a:cs typeface="Times New Roman" panose="02020603050405020304" pitchFamily="18" charset="0"/>
              </a:rPr>
              <a:t>älykkään erikoistumisen strategiaan </a:t>
            </a:r>
            <a:r>
              <a:rPr lang="fi-FI" sz="1400" dirty="0">
                <a:effectLst/>
                <a:ea typeface="Tahoma" panose="020B0604030504040204" pitchFamily="34" charset="0"/>
                <a:cs typeface="Times New Roman" panose="02020603050405020304" pitchFamily="18" charset="0"/>
              </a:rPr>
              <a:t>– Onko hanke älykkään erikoistumisen strategian jonkin sisältövalinnan mukainen (ehdoton edellytys)? Entä toiminnallisten kärkien (optio)? Kuvaa hakemukseen </a:t>
            </a:r>
            <a:r>
              <a:rPr lang="fi-FI" sz="1400" dirty="0">
                <a:ea typeface="Tahoma" panose="020B0604030504040204" pitchFamily="34" charset="0"/>
                <a:cs typeface="Times New Roman" panose="02020603050405020304" pitchFamily="18" charset="0"/>
              </a:rPr>
              <a:t>hankkeesi yhteys Pirkanmaan älykkään erikoistumisen strategiaan!</a:t>
            </a:r>
            <a:endParaRPr lang="fi-FI" sz="1400" dirty="0">
              <a:effectLst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fi-FI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Hankkeen toteutusaika! Hakemukseen kirjattava hankkeen aloituspäiväksi se päivämäärä, jolloin hanketta oikeasti aletaan toteuttaa (eli päivämäärä, jolloin hankkeelle aletaan kerryttää kustannuksia)</a:t>
            </a:r>
          </a:p>
          <a:p>
            <a:pPr marL="457200" lvl="1" indent="0">
              <a:buNone/>
            </a:pP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buNone/>
            </a:pPr>
            <a:r>
              <a:rPr lang="fi-FI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Näin mm. siksi, että käytettävät palkkakustannusmallit ovat tuoneet uudenlaisia haasteita ja molemmissa palkkakustannusmalleissa muutokset hankkeen aikana verrattain työläitä:</a:t>
            </a:r>
          </a:p>
          <a:p>
            <a:pPr marL="457200" lvl="1" indent="0">
              <a:buNone/>
            </a:pP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buFontTx/>
              <a:buChar char="-"/>
            </a:pPr>
            <a:r>
              <a:rPr lang="fi-FI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vakiosivukulumalli: kiinteät työaikaprosentit määrittyvät hyväksytyn hankesuunnitelman mukaan, ja niitä on käytettävä kun palkkakustannuksia hankkeelle kohdistetaan; kaikki muutokset haettava etukäteen muutoshakemuksella</a:t>
            </a:r>
          </a:p>
          <a:p>
            <a:pPr lvl="1">
              <a:buFontTx/>
              <a:buChar char="-"/>
            </a:pPr>
            <a:r>
              <a:rPr lang="fi-FI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tuntitaksamalli: hankesuunnitelmaan kirjattujen tuntien siirto hankkeen toimintavuosien välillä monimutkaista</a:t>
            </a:r>
          </a:p>
          <a:p>
            <a:pPr marL="457200" lvl="1" indent="0">
              <a:buNone/>
            </a:pP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buNone/>
            </a:pPr>
            <a:r>
              <a:rPr lang="fi-FI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-&gt; Hankehenkilöstö mietittävä perusteellisesti jo hakemusvaiheessa ja käytännössä lyötävä lukkoon ennen rahoituspäätöstä</a:t>
            </a:r>
          </a:p>
          <a:p>
            <a:pPr marL="457200" lvl="1" indent="0">
              <a:buNone/>
            </a:pP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buNone/>
            </a:pPr>
            <a:r>
              <a:rPr lang="fi-FI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KESKUSTELKAA ORGANISAATIONNE TALOUSHALLINNON KANSSA SIITÄ, MITÄ PALKKAKUSTANNUSMALLIA HANKKEESSA OLISI KÄYTETTÄVÄ</a:t>
            </a:r>
            <a:endParaRPr lang="fi-FI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fi-FI" sz="2000" dirty="0">
              <a:effectLst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tabLst>
                <a:tab pos="457200" algn="l"/>
              </a:tabLst>
            </a:pPr>
            <a:endParaRPr lang="fi-FI" sz="2200" dirty="0">
              <a:effectLst/>
              <a:latin typeface="Calibri" panose="020F0502020204030204" pitchFamily="34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342900" indent="-342900">
              <a:tabLst>
                <a:tab pos="457200" algn="l"/>
              </a:tabLst>
            </a:pPr>
            <a:endParaRPr lang="fi-FI" sz="2200" dirty="0">
              <a:effectLst/>
              <a:latin typeface="Calibri" panose="020F0502020204030204" pitchFamily="34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endParaRPr lang="fi-FI" sz="2200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2B2D904C-35CA-4C6E-B3E2-894E4D57A1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7186" y="-53975"/>
            <a:ext cx="3164842" cy="3164842"/>
          </a:xfrm>
          <a:prstGeom prst="rect">
            <a:avLst/>
          </a:prstGeom>
        </p:spPr>
      </p:pic>
      <p:pic>
        <p:nvPicPr>
          <p:cNvPr id="5" name="Kuva 4" descr="Kuva, joka sisältää kohteen teksti, Fontti, logo, Grafiikka&#10;&#10;Kuvaus luotu automaattisesti">
            <a:extLst>
              <a:ext uri="{FF2B5EF4-FFF2-40B4-BE49-F238E27FC236}">
                <a16:creationId xmlns:a16="http://schemas.microsoft.com/office/drawing/2014/main" id="{CCF3AF00-A46B-FE4C-B925-0793FB0F5A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86" y="6028778"/>
            <a:ext cx="2675844" cy="67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2799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C6CFE3-254B-42E0-839D-4649197CC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372" y="-37649"/>
            <a:ext cx="10663428" cy="626999"/>
          </a:xfrm>
        </p:spPr>
        <p:txBody>
          <a:bodyPr/>
          <a:lstStyle/>
          <a:p>
            <a:r>
              <a:rPr lang="fi-FI" sz="3200" b="1" dirty="0"/>
              <a:t>Lopuksi</a:t>
            </a:r>
          </a:p>
        </p:txBody>
      </p:sp>
      <p:sp>
        <p:nvSpPr>
          <p:cNvPr id="4" name="Sisällön paikkamerkki 7">
            <a:extLst>
              <a:ext uri="{FF2B5EF4-FFF2-40B4-BE49-F238E27FC236}">
                <a16:creationId xmlns:a16="http://schemas.microsoft.com/office/drawing/2014/main" id="{F1944FA7-36C8-4F57-99B0-E454A9421D0B}"/>
              </a:ext>
            </a:extLst>
          </p:cNvPr>
          <p:cNvSpPr txBox="1">
            <a:spLocks/>
          </p:cNvSpPr>
          <p:nvPr/>
        </p:nvSpPr>
        <p:spPr>
          <a:xfrm>
            <a:off x="544286" y="698210"/>
            <a:ext cx="8850085" cy="309821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stem Font Regular"/>
              <a:buChar char="−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tabLst>
                <a:tab pos="457200" algn="l"/>
              </a:tabLst>
            </a:pPr>
            <a:r>
              <a:rPr lang="fi-FI" sz="1800" dirty="0">
                <a:ea typeface="Tahoma" panose="020B0604030504040204" pitchFamily="34" charset="0"/>
                <a:cs typeface="Times New Roman" panose="02020603050405020304" pitchFamily="18" charset="0"/>
              </a:rPr>
              <a:t>Varaa riittävästi aikaa hakemuksen tekoon! Hankesuunnitelmien on oltava lähestulkoon valmiita toteutettavaksi sellaisenaan.</a:t>
            </a:r>
          </a:p>
          <a:p>
            <a:pPr marL="342900" indent="-342900">
              <a:tabLst>
                <a:tab pos="457200" algn="l"/>
              </a:tabLst>
            </a:pPr>
            <a:r>
              <a:rPr lang="fi-FI" sz="1800" dirty="0">
                <a:effectLst/>
                <a:ea typeface="Tahoma" panose="020B0604030504040204" pitchFamily="34" charset="0"/>
                <a:cs typeface="Times New Roman" panose="02020603050405020304" pitchFamily="18" charset="0"/>
              </a:rPr>
              <a:t>Kirjoita hankehakemus yleistajuisella suomenkielellä, huomioiden erityisesti hakemuksen kohta ’Millä konkreettisilla toimenpiteillä hanke saavuttaa kuvatut tavoitteet’ </a:t>
            </a:r>
          </a:p>
          <a:p>
            <a:pPr marL="342900" indent="-342900">
              <a:tabLst>
                <a:tab pos="457200" algn="l"/>
              </a:tabLst>
            </a:pPr>
            <a:r>
              <a:rPr lang="fi-FI" sz="1800" dirty="0">
                <a:ea typeface="Tahoma" panose="020B0604030504040204" pitchFamily="34" charset="0"/>
                <a:cs typeface="Times New Roman" panose="02020603050405020304" pitchFamily="18" charset="0"/>
              </a:rPr>
              <a:t>Kiinnitä huomiota, että kerrot selkeästi, mitä muutosta nykytilaan hankkeella tavoitellaan</a:t>
            </a:r>
          </a:p>
          <a:p>
            <a:pPr marL="342900" indent="-342900">
              <a:tabLst>
                <a:tab pos="457200" algn="l"/>
              </a:tabLst>
            </a:pPr>
            <a:r>
              <a:rPr lang="fi-FI" sz="1800" dirty="0">
                <a:cs typeface="Calibri" panose="020F0502020204030204" pitchFamily="34" charset="0"/>
              </a:rPr>
              <a:t>Haku päättyy 30.4.2026</a:t>
            </a:r>
          </a:p>
          <a:p>
            <a:pPr marL="342900" indent="-342900">
              <a:tabLst>
                <a:tab pos="457200" algn="l"/>
              </a:tabLst>
            </a:pPr>
            <a:r>
              <a:rPr lang="fi-FI" sz="1800" dirty="0">
                <a:cs typeface="Calibri" panose="020F0502020204030204" pitchFamily="34" charset="0"/>
              </a:rPr>
              <a:t>Huomio myös ESR+ -rahoitusmahdollisuudet osaamisen kehittämiseen liittyen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62F05FE0-304A-41FD-AF85-530DCC72C5E7}"/>
              </a:ext>
            </a:extLst>
          </p:cNvPr>
          <p:cNvSpPr txBox="1"/>
          <p:nvPr/>
        </p:nvSpPr>
        <p:spPr>
          <a:xfrm>
            <a:off x="767691" y="4226868"/>
            <a:ext cx="9998278" cy="15696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fi-FI" sz="1600" b="1" dirty="0">
                <a:cs typeface="Calibri" panose="020F0502020204030204" pitchFamily="34" charset="0"/>
              </a:rPr>
              <a:t>Pirkanmaan liiton yhteystiedot tässä haussa</a:t>
            </a:r>
          </a:p>
          <a:p>
            <a:endParaRPr lang="fi-FI" sz="1600" dirty="0">
              <a:cs typeface="Calibri" panose="020F0502020204030204" pitchFamily="34" charset="0"/>
            </a:endParaRPr>
          </a:p>
          <a:p>
            <a:r>
              <a:rPr lang="fi-FI" sz="1600" dirty="0">
                <a:cs typeface="Calibri" panose="020F0502020204030204" pitchFamily="34" charset="0"/>
              </a:rPr>
              <a:t>Erityisasiantuntija Tiina Harala, puh. 050 594 4533</a:t>
            </a:r>
          </a:p>
          <a:p>
            <a:r>
              <a:rPr lang="fi-FI" sz="1600" dirty="0">
                <a:cs typeface="Calibri" panose="020F0502020204030204" pitchFamily="34" charset="0"/>
              </a:rPr>
              <a:t>Rahoitusasiantuntija Jaana Niittyniemi, puh. 050 326 1620</a:t>
            </a:r>
            <a:br>
              <a:rPr lang="fi-FI" sz="1600" dirty="0">
                <a:cs typeface="Calibri" panose="020F0502020204030204" pitchFamily="34" charset="0"/>
              </a:rPr>
            </a:br>
            <a:endParaRPr lang="fi-FI" sz="1600" dirty="0">
              <a:cs typeface="Calibri" panose="020F0502020204030204" pitchFamily="34" charset="0"/>
            </a:endParaRPr>
          </a:p>
          <a:p>
            <a:r>
              <a:rPr lang="fi-FI" sz="1600" dirty="0">
                <a:cs typeface="Calibri" panose="020F0502020204030204" pitchFamily="34" charset="0"/>
              </a:rPr>
              <a:t>Sähköpostiosoitteet ovat muotoa etunimi.sukunimi@pirkanmaa.fi</a:t>
            </a:r>
          </a:p>
        </p:txBody>
      </p:sp>
      <p:pic>
        <p:nvPicPr>
          <p:cNvPr id="6" name="Kuva 5" descr="Kuva, joka sisältää kohteen teksti, Fontti, logo, Grafiikka&#10;&#10;Kuvaus luotu automaattisesti">
            <a:extLst>
              <a:ext uri="{FF2B5EF4-FFF2-40B4-BE49-F238E27FC236}">
                <a16:creationId xmlns:a16="http://schemas.microsoft.com/office/drawing/2014/main" id="{E52ED583-D7F0-359A-DA0A-92901529C2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86" y="6028778"/>
            <a:ext cx="2675844" cy="678549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53BE6F3E-C79D-854B-828E-50CB9ADFD0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0992" y="-430607"/>
            <a:ext cx="3957578" cy="3957578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6A249F15-E9B6-1E63-E0B2-DDFD0D64E0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30809" y="3796425"/>
            <a:ext cx="4361191" cy="1367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6547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627A563F-B1AF-29FF-031F-FDF17DD13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744" y="758763"/>
            <a:ext cx="9431782" cy="2670238"/>
          </a:xfrm>
        </p:spPr>
        <p:txBody>
          <a:bodyPr/>
          <a:lstStyle/>
          <a:p>
            <a:r>
              <a:rPr lang="fi-FI" dirty="0"/>
              <a:t>KIITOS</a:t>
            </a:r>
          </a:p>
        </p:txBody>
      </p:sp>
      <p:pic>
        <p:nvPicPr>
          <p:cNvPr id="3" name="Kuva 2" descr="Kuva, joka sisältää kohteen teksti, Fontti, logo, Grafiikka&#10;&#10;Kuvaus luotu automaattisesti">
            <a:extLst>
              <a:ext uri="{FF2B5EF4-FFF2-40B4-BE49-F238E27FC236}">
                <a16:creationId xmlns:a16="http://schemas.microsoft.com/office/drawing/2014/main" id="{CD2E6496-F896-3FC9-DDD5-96622AC898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86" y="6028778"/>
            <a:ext cx="2675844" cy="67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812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4FF2FDE3-4F68-4370-8F6A-D6A285DDE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6110" y="1190927"/>
            <a:ext cx="7474998" cy="1033907"/>
          </a:xfrm>
        </p:spPr>
        <p:txBody>
          <a:bodyPr/>
          <a:lstStyle/>
          <a:p>
            <a:pPr algn="ctr"/>
            <a:r>
              <a:rPr lang="fi-FI" sz="4000" dirty="0"/>
              <a:t>Uudistuva ja osaava Suomi 2021 – 2027/Euroopan aluekehitysrahasto (EAKR)</a:t>
            </a:r>
            <a:endParaRPr lang="fi-FI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B15B1D2-04AE-478D-9FF4-3E027022D385}"/>
              </a:ext>
            </a:extLst>
          </p:cNvPr>
          <p:cNvSpPr txBox="1">
            <a:spLocks/>
          </p:cNvSpPr>
          <p:nvPr/>
        </p:nvSpPr>
        <p:spPr>
          <a:xfrm>
            <a:off x="1524000" y="2612684"/>
            <a:ext cx="9144000" cy="78207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stem Font Regular"/>
              <a:buChar char="−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i-FI" b="1" dirty="0"/>
              <a:t>Pirkanmaan liiton hakuinfo 12.3.2026/</a:t>
            </a:r>
          </a:p>
          <a:p>
            <a:pPr marL="0" indent="0" algn="ctr">
              <a:buNone/>
            </a:pPr>
            <a:r>
              <a:rPr lang="fi-FI" b="1" dirty="0"/>
              <a:t>EAKR-haku 2.3.2026 – 30.4.2026</a:t>
            </a:r>
          </a:p>
          <a:p>
            <a:pPr marL="0" indent="0" algn="ctr">
              <a:buNone/>
            </a:pPr>
            <a:endParaRPr lang="fi-FI" b="1" dirty="0"/>
          </a:p>
          <a:p>
            <a:pPr marL="0" indent="0" algn="ctr">
              <a:buNone/>
            </a:pPr>
            <a:r>
              <a:rPr lang="fi-FI" sz="1800" b="1" dirty="0"/>
              <a:t>Toimintalinja 1: Innovatiivinen Suomi/ erityistavoite 1.1 Tutkimus- ja innovointivalmiuksien ja kehittyneiden teknologioiden käyttöönoton parantaminen</a:t>
            </a:r>
          </a:p>
          <a:p>
            <a:pPr marL="0" indent="0" algn="ctr">
              <a:buNone/>
            </a:pPr>
            <a:endParaRPr lang="fi-FI" sz="1800" b="1" dirty="0"/>
          </a:p>
          <a:p>
            <a:pPr marL="0" indent="0" algn="ctr">
              <a:buNone/>
            </a:pPr>
            <a:r>
              <a:rPr lang="fi-FI" sz="2000" b="1" dirty="0"/>
              <a:t>Tiina Harala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5E36A7CF-3A06-4208-ADFD-7FF9F2A76146}"/>
              </a:ext>
            </a:extLst>
          </p:cNvPr>
          <p:cNvSpPr txBox="1">
            <a:spLocks/>
          </p:cNvSpPr>
          <p:nvPr/>
        </p:nvSpPr>
        <p:spPr>
          <a:xfrm>
            <a:off x="3534863" y="4358307"/>
            <a:ext cx="5157787" cy="8239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stem Font Regular"/>
              <a:buChar char="−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fi-FI" dirty="0"/>
          </a:p>
        </p:txBody>
      </p:sp>
      <p:pic>
        <p:nvPicPr>
          <p:cNvPr id="2" name="Kuva 1" descr="Kuva, joka sisältää kohteen teksti, Fontti, logo, Grafiikka&#10;&#10;Kuvaus luotu automaattisesti">
            <a:extLst>
              <a:ext uri="{FF2B5EF4-FFF2-40B4-BE49-F238E27FC236}">
                <a16:creationId xmlns:a16="http://schemas.microsoft.com/office/drawing/2014/main" id="{F05E2EE4-870A-85BC-4E86-CF21DB81AF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86" y="6028778"/>
            <a:ext cx="2675844" cy="67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998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0DA644-2DD7-4261-8E46-743CF71E7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4" y="498477"/>
            <a:ext cx="7723910" cy="567748"/>
          </a:xfrm>
        </p:spPr>
        <p:txBody>
          <a:bodyPr/>
          <a:lstStyle/>
          <a:p>
            <a:r>
              <a:rPr lang="fi-FI" sz="3200" dirty="0"/>
              <a:t>Esityksen sisältö</a:t>
            </a:r>
            <a:br>
              <a:rPr lang="fi-FI" sz="1800" dirty="0"/>
            </a:br>
            <a:br>
              <a:rPr lang="fi-FI" sz="1800" dirty="0"/>
            </a:br>
            <a:endParaRPr lang="fi-FI" sz="1600" b="0" i="1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3135E9-5F9E-4156-81BC-BBAC2BF7B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3437" y="498477"/>
            <a:ext cx="10525126" cy="4354986"/>
          </a:xfrm>
        </p:spPr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fi-FI" b="1" dirty="0">
              <a:solidFill>
                <a:srgbClr val="FF0000"/>
              </a:solidFill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fi-FI" b="1" dirty="0"/>
          </a:p>
          <a:p>
            <a:pPr lvl="1">
              <a:buFontTx/>
              <a:buChar char="-"/>
            </a:pPr>
            <a:r>
              <a:rPr lang="fi-FI" dirty="0"/>
              <a:t>Haun sisällöllinen kuvaus</a:t>
            </a:r>
          </a:p>
          <a:p>
            <a:pPr marL="457200" lvl="1" indent="0">
              <a:buNone/>
            </a:pPr>
            <a:endParaRPr lang="fi-FI" dirty="0"/>
          </a:p>
          <a:p>
            <a:pPr lvl="1">
              <a:buFontTx/>
              <a:buChar char="-"/>
            </a:pPr>
            <a:r>
              <a:rPr lang="fi-FI" dirty="0"/>
              <a:t>Tuensaajat</a:t>
            </a:r>
          </a:p>
          <a:p>
            <a:pPr marL="457200" lvl="1" indent="0">
              <a:buNone/>
            </a:pPr>
            <a:endParaRPr lang="fi-FI" dirty="0"/>
          </a:p>
          <a:p>
            <a:pPr lvl="1">
              <a:buFontTx/>
              <a:buChar char="-"/>
            </a:pPr>
            <a:r>
              <a:rPr lang="fi-FI" dirty="0"/>
              <a:t>Indikaattorit</a:t>
            </a:r>
          </a:p>
          <a:p>
            <a:pPr marL="457200" lvl="1" indent="0">
              <a:buNone/>
            </a:pPr>
            <a:endParaRPr lang="fi-FI" dirty="0"/>
          </a:p>
          <a:p>
            <a:pPr lvl="1">
              <a:buFontTx/>
              <a:buChar char="-"/>
            </a:pPr>
            <a:r>
              <a:rPr lang="fi-FI" dirty="0"/>
              <a:t>Tukiprosentit</a:t>
            </a:r>
          </a:p>
          <a:p>
            <a:pPr marL="457200" lvl="1" indent="0">
              <a:buNone/>
            </a:pPr>
            <a:endParaRPr lang="fi-FI" dirty="0"/>
          </a:p>
          <a:p>
            <a:pPr lvl="1">
              <a:buFontTx/>
              <a:buChar char="-"/>
            </a:pPr>
            <a:r>
              <a:rPr lang="fi-FI" dirty="0"/>
              <a:t>Hankkeiden kesto</a:t>
            </a:r>
          </a:p>
          <a:p>
            <a:pPr marL="457200" lvl="1" indent="0">
              <a:buNone/>
            </a:pPr>
            <a:endParaRPr lang="fi-FI" dirty="0"/>
          </a:p>
          <a:p>
            <a:pPr lvl="1">
              <a:buFontTx/>
              <a:buChar char="-"/>
            </a:pPr>
            <a:r>
              <a:rPr lang="fi-FI" dirty="0"/>
              <a:t>Hankkeiden valintaperusteet</a:t>
            </a:r>
          </a:p>
          <a:p>
            <a:pPr marL="457200" lvl="1" indent="0">
              <a:buNone/>
            </a:pPr>
            <a:endParaRPr lang="fi-FI" dirty="0"/>
          </a:p>
          <a:p>
            <a:pPr lvl="1">
              <a:buFontTx/>
              <a:buChar char="-"/>
            </a:pPr>
            <a:r>
              <a:rPr lang="fi-FI" dirty="0"/>
              <a:t>Ryhmähankkeet ja ylimaakunnalliset hankkeet</a:t>
            </a:r>
          </a:p>
          <a:p>
            <a:pPr marL="457200" lvl="1" indent="0">
              <a:buNone/>
            </a:pPr>
            <a:endParaRPr lang="fi-FI" dirty="0"/>
          </a:p>
          <a:p>
            <a:pPr lvl="1">
              <a:buFontTx/>
              <a:buChar char="-"/>
            </a:pPr>
            <a:r>
              <a:rPr lang="fi-FI" dirty="0"/>
              <a:t>Hankkeen nimeämisestä ja hankekuvauksesta</a:t>
            </a:r>
          </a:p>
          <a:p>
            <a:pPr marL="457200" lvl="1" indent="0">
              <a:buNone/>
            </a:pPr>
            <a:endParaRPr lang="fi-FI" dirty="0"/>
          </a:p>
          <a:p>
            <a:pPr lvl="1">
              <a:buFontTx/>
              <a:buChar char="-"/>
            </a:pPr>
            <a:r>
              <a:rPr lang="fi-FI" dirty="0"/>
              <a:t>Käytettävissä olevat kustannusmallit</a:t>
            </a:r>
          </a:p>
          <a:p>
            <a:pPr marL="457200" lvl="1" indent="0">
              <a:buNone/>
            </a:pPr>
            <a:endParaRPr lang="fi-FI" dirty="0"/>
          </a:p>
          <a:p>
            <a:pPr lvl="1">
              <a:buFontTx/>
              <a:buChar char="-"/>
            </a:pPr>
            <a:r>
              <a:rPr lang="fi-FI" dirty="0"/>
              <a:t>Hankehenkilöstön minimityöaika ja tehtävänkuvaukset</a:t>
            </a:r>
          </a:p>
          <a:p>
            <a:pPr lvl="4">
              <a:buFontTx/>
              <a:buChar char="-"/>
            </a:pPr>
            <a:endParaRPr lang="fi-FI" sz="1600" i="1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fi-FI" b="1" i="1" dirty="0"/>
          </a:p>
          <a:p>
            <a:pPr lvl="4">
              <a:buFontTx/>
              <a:buChar char="-"/>
            </a:pPr>
            <a:endParaRPr lang="fi-FI" sz="1600" dirty="0">
              <a:solidFill>
                <a:srgbClr val="FF0000"/>
              </a:solidFill>
            </a:endParaRPr>
          </a:p>
          <a:p>
            <a:pPr lvl="4">
              <a:buFontTx/>
              <a:buChar char="-"/>
            </a:pPr>
            <a:endParaRPr lang="fi-FI" sz="1600" dirty="0">
              <a:solidFill>
                <a:srgbClr val="FF0000"/>
              </a:solidFill>
            </a:endParaRPr>
          </a:p>
          <a:p>
            <a:pPr lvl="4">
              <a:buFontTx/>
              <a:buChar char="-"/>
            </a:pPr>
            <a:endParaRPr lang="fi-FI" sz="1600" dirty="0">
              <a:solidFill>
                <a:srgbClr val="FF0000"/>
              </a:solidFill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fi-FI" b="1" dirty="0"/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fi-FI" b="1" dirty="0"/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fi-FI" b="1" dirty="0"/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fi-FI" b="1" dirty="0"/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fi-FI" b="1" dirty="0"/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fi-FI" sz="2000" b="1" dirty="0">
              <a:effectLst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000" dirty="0"/>
              <a:t>	</a:t>
            </a:r>
            <a:endParaRPr lang="fi-FI" sz="2000" dirty="0">
              <a:effectLst/>
            </a:endParaRPr>
          </a:p>
          <a:p>
            <a:endParaRPr lang="fi-FI" dirty="0"/>
          </a:p>
        </p:txBody>
      </p:sp>
      <p:pic>
        <p:nvPicPr>
          <p:cNvPr id="4" name="Kuva 3" descr="Kuva, joka sisältää kohteen teksti, Fontti, logo, Grafiikka&#10;&#10;Kuvaus luotu automaattisesti">
            <a:extLst>
              <a:ext uri="{FF2B5EF4-FFF2-40B4-BE49-F238E27FC236}">
                <a16:creationId xmlns:a16="http://schemas.microsoft.com/office/drawing/2014/main" id="{1A737D8A-94FC-6558-22D5-2E2C7E740A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86" y="6028778"/>
            <a:ext cx="2675844" cy="67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547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62CAC8-B574-43CC-8B1C-8A1346F8D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6" y="200822"/>
            <a:ext cx="10814304" cy="540131"/>
          </a:xfrm>
        </p:spPr>
        <p:txBody>
          <a:bodyPr/>
          <a:lstStyle/>
          <a:p>
            <a:r>
              <a:rPr lang="fi-FI" sz="3200" dirty="0"/>
              <a:t>Pirkanmaan liiton EAKR-haku 2.3.2026 – 30.4.2026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A2B9AF-93BE-4277-BD2E-CA693BDB38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96899" y="563141"/>
            <a:ext cx="11521440" cy="6975476"/>
          </a:xfrm>
        </p:spPr>
        <p:txBody>
          <a:bodyPr/>
          <a:lstStyle/>
          <a:p>
            <a:pPr marL="0" indent="0">
              <a:buNone/>
            </a:pPr>
            <a:endParaRPr lang="fi-FI" sz="1600" b="1" dirty="0"/>
          </a:p>
          <a:p>
            <a:pPr lvl="2"/>
            <a:endParaRPr lang="fi-FI" sz="1600" dirty="0"/>
          </a:p>
          <a:p>
            <a:pPr marL="457200" lvl="1" indent="0">
              <a:buNone/>
            </a:pPr>
            <a:r>
              <a:rPr lang="fi-FI" b="1" dirty="0"/>
              <a:t>	Toimintalinja 1: Innovatiivinen Suomi</a:t>
            </a:r>
          </a:p>
          <a:p>
            <a:pPr marL="1371600" lvl="3" indent="0">
              <a:buNone/>
            </a:pPr>
            <a:endParaRPr lang="fi-FI" sz="1600" dirty="0">
              <a:solidFill>
                <a:srgbClr val="FF0000"/>
              </a:solidFill>
            </a:endParaRPr>
          </a:p>
          <a:p>
            <a:pPr lvl="3"/>
            <a:r>
              <a:rPr lang="fi-FI" sz="1800" dirty="0"/>
              <a:t>Erityistavoite 1.1 Tutkimus- ja innovointivalmiuksien ja kehittyneiden                       teknologioiden käyttöönoton parantaminen</a:t>
            </a:r>
          </a:p>
          <a:p>
            <a:pPr marL="1371600" lvl="3" indent="0">
              <a:buNone/>
            </a:pPr>
            <a:endParaRPr lang="fi-FI" sz="1800" dirty="0"/>
          </a:p>
          <a:p>
            <a:pPr lvl="3"/>
            <a:r>
              <a:rPr lang="fi-FI" sz="1800" dirty="0"/>
              <a:t>Rahoitettavien hankkeiden tulee olla </a:t>
            </a:r>
            <a:r>
              <a:rPr lang="fi-FI" sz="1800" b="1" dirty="0"/>
              <a:t>myös </a:t>
            </a:r>
            <a:r>
              <a:rPr lang="fi-FI" sz="1800" dirty="0"/>
              <a:t>Pirkanmaan älykkään erikoistumisen strategian (ÄES) mukaisia</a:t>
            </a:r>
          </a:p>
          <a:p>
            <a:pPr lvl="4"/>
            <a:r>
              <a:rPr lang="fi-FI" sz="1800" dirty="0"/>
              <a:t>Hankkeiden </a:t>
            </a:r>
            <a:r>
              <a:rPr lang="fi-FI" sz="1800" b="1" dirty="0"/>
              <a:t>tulee toteuttaa </a:t>
            </a:r>
            <a:r>
              <a:rPr lang="fi-FI" sz="1800" dirty="0"/>
              <a:t>jotakin </a:t>
            </a:r>
            <a:r>
              <a:rPr lang="fi-FI" sz="1800" dirty="0" err="1"/>
              <a:t>ÄES:in</a:t>
            </a:r>
            <a:r>
              <a:rPr lang="fi-FI" sz="1800" dirty="0"/>
              <a:t> </a:t>
            </a:r>
            <a:r>
              <a:rPr lang="fi-FI" sz="1800" b="1" dirty="0"/>
              <a:t>sisältövalintaa</a:t>
            </a:r>
          </a:p>
          <a:p>
            <a:pPr lvl="5"/>
            <a:r>
              <a:rPr lang="fi-FI" sz="1600" dirty="0"/>
              <a:t>Digitaalinen teollisuus</a:t>
            </a:r>
          </a:p>
          <a:p>
            <a:pPr lvl="5"/>
            <a:r>
              <a:rPr lang="fi-FI" sz="1600" dirty="0"/>
              <a:t>Älykkäät koneet</a:t>
            </a:r>
          </a:p>
          <a:p>
            <a:pPr lvl="5"/>
            <a:r>
              <a:rPr lang="fi-FI" sz="1600" dirty="0"/>
              <a:t>Kestävät teknologiat</a:t>
            </a:r>
          </a:p>
          <a:p>
            <a:pPr lvl="5"/>
            <a:r>
              <a:rPr lang="fi-FI" sz="1600" dirty="0"/>
              <a:t>Terveys ja hyvinvointi</a:t>
            </a:r>
          </a:p>
          <a:p>
            <a:pPr lvl="5"/>
            <a:r>
              <a:rPr lang="fi-FI" sz="1600" dirty="0"/>
              <a:t>Turvallisuus ja suojautuminen</a:t>
            </a:r>
          </a:p>
          <a:p>
            <a:pPr lvl="5"/>
            <a:r>
              <a:rPr lang="fi-FI" sz="1600" dirty="0"/>
              <a:t>Luova talous</a:t>
            </a:r>
          </a:p>
          <a:p>
            <a:pPr marL="2286000" lvl="5" indent="0">
              <a:buNone/>
            </a:pPr>
            <a:endParaRPr lang="fi-FI" sz="1600" dirty="0"/>
          </a:p>
          <a:p>
            <a:pPr lvl="4"/>
            <a:r>
              <a:rPr lang="fi-FI" sz="1800" dirty="0" err="1"/>
              <a:t>ÄES:in</a:t>
            </a:r>
            <a:r>
              <a:rPr lang="fi-FI" sz="1800" dirty="0"/>
              <a:t> </a:t>
            </a:r>
            <a:r>
              <a:rPr lang="fi-FI" sz="1800" b="1" dirty="0"/>
              <a:t>toiminnalliset kärjet </a:t>
            </a:r>
            <a:r>
              <a:rPr lang="fi-FI" sz="1800" dirty="0"/>
              <a:t>(Kansainvälisen TKI-toiminnan vahvistaminen, Kasvuyrittäjyyden edistäminen, Strateginen ennakointi) </a:t>
            </a:r>
            <a:r>
              <a:rPr lang="fi-FI" sz="1800" b="1" dirty="0"/>
              <a:t>ovat haussa ”lisäoptiona” </a:t>
            </a:r>
          </a:p>
          <a:p>
            <a:pPr marL="457200" lvl="1" indent="0">
              <a:buNone/>
            </a:pPr>
            <a:endParaRPr lang="fi-FI" b="1" dirty="0"/>
          </a:p>
          <a:p>
            <a:pPr marL="1371600" lvl="3" indent="0">
              <a:buNone/>
            </a:pPr>
            <a:endParaRPr lang="fi-FI" sz="1800" dirty="0"/>
          </a:p>
          <a:p>
            <a:pPr marL="1371600" lvl="3" indent="0">
              <a:buNone/>
            </a:pPr>
            <a:endParaRPr lang="fi-FI" sz="1600" dirty="0">
              <a:solidFill>
                <a:srgbClr val="FF0000"/>
              </a:solidFill>
            </a:endParaRPr>
          </a:p>
          <a:p>
            <a:pPr marL="1371600" lvl="3" indent="0">
              <a:buNone/>
            </a:pPr>
            <a:endParaRPr lang="fi-FI" sz="1600" dirty="0">
              <a:solidFill>
                <a:srgbClr val="FF0000"/>
              </a:solidFill>
            </a:endParaRPr>
          </a:p>
          <a:p>
            <a:pPr lvl="3">
              <a:buFontTx/>
              <a:buChar char="-"/>
            </a:pPr>
            <a:endParaRPr lang="fi-FI" sz="1600" dirty="0"/>
          </a:p>
          <a:p>
            <a:pPr lvl="3"/>
            <a:endParaRPr lang="fi-FI" sz="1600" dirty="0"/>
          </a:p>
          <a:p>
            <a:pPr marL="1371600" lvl="3" indent="0">
              <a:buNone/>
            </a:pPr>
            <a:endParaRPr lang="fi-FI" sz="1800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AC73B68F-3392-435F-8961-C42238E73F47}"/>
              </a:ext>
            </a:extLst>
          </p:cNvPr>
          <p:cNvSpPr/>
          <p:nvPr/>
        </p:nvSpPr>
        <p:spPr>
          <a:xfrm>
            <a:off x="9172837" y="832575"/>
            <a:ext cx="2675845" cy="1215748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Haettavissa oleva rahoitus yhteensä:</a:t>
            </a:r>
          </a:p>
          <a:p>
            <a:pPr lvl="1"/>
            <a:endParaRPr lang="fi-FI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lvl="1" algn="ctr"/>
            <a:r>
              <a:rPr lang="fi-FI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noin 1,566 miljoonaa euroa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6B3B4419-67FE-2B62-AA8C-E80EE8DFE0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1850" y="3997223"/>
            <a:ext cx="2123900" cy="2123900"/>
          </a:xfrm>
          <a:prstGeom prst="rect">
            <a:avLst/>
          </a:prstGeom>
        </p:spPr>
      </p:pic>
      <p:pic>
        <p:nvPicPr>
          <p:cNvPr id="7" name="Kuva 6" descr="Kuva, joka sisältää kohteen teksti, Fontti, logo, Grafiikka&#10;&#10;Kuvaus luotu automaattisesti">
            <a:extLst>
              <a:ext uri="{FF2B5EF4-FFF2-40B4-BE49-F238E27FC236}">
                <a16:creationId xmlns:a16="http://schemas.microsoft.com/office/drawing/2014/main" id="{67B22AF6-7CE7-2560-FA69-C28134601B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86" y="6028778"/>
            <a:ext cx="2675844" cy="67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533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A2B9AF-93BE-4277-BD2E-CA693BDB38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770" y="150673"/>
            <a:ext cx="11461630" cy="6975476"/>
          </a:xfrm>
        </p:spPr>
        <p:txBody>
          <a:bodyPr/>
          <a:lstStyle/>
          <a:p>
            <a:pPr marL="0" indent="0">
              <a:buNone/>
            </a:pPr>
            <a:endParaRPr lang="fi-FI" sz="1600" b="1" dirty="0"/>
          </a:p>
          <a:p>
            <a:pPr marL="180975" lvl="3" indent="0">
              <a:buNone/>
            </a:pPr>
            <a:r>
              <a:rPr lang="fi-FI" sz="2400" b="1" dirty="0"/>
              <a:t>Tässä haussa toivotaan hakemuksia erityisesti sellaisista </a:t>
            </a:r>
            <a:r>
              <a:rPr lang="fi-FI" sz="2400" b="1" dirty="0" err="1"/>
              <a:t>tki</a:t>
            </a:r>
            <a:r>
              <a:rPr lang="fi-FI" sz="2400" b="1" dirty="0"/>
              <a:t>-hankkeista, jotka tukevat…</a:t>
            </a:r>
          </a:p>
          <a:p>
            <a:pPr marL="1371600" lvl="3" indent="0">
              <a:buNone/>
            </a:pPr>
            <a:endParaRPr lang="fi-FI" sz="1800" dirty="0"/>
          </a:p>
          <a:p>
            <a:pPr marL="1077913" lvl="4" indent="-276225">
              <a:buFontTx/>
              <a:buChar char="-"/>
            </a:pPr>
            <a:r>
              <a:rPr lang="fi-FI" dirty="0"/>
              <a:t>Uudistuva ja osaava Suomi 2021-2027 ohjelman tavoitteita </a:t>
            </a:r>
            <a:r>
              <a:rPr lang="fi-FI" b="1" dirty="0"/>
              <a:t>vähähiilisen talouden edistämisestä </a:t>
            </a:r>
            <a:r>
              <a:rPr lang="fi-FI" dirty="0"/>
              <a:t>ja/ tai </a:t>
            </a:r>
            <a:r>
              <a:rPr lang="fi-FI" b="1" dirty="0"/>
              <a:t>kykyä selviytyä ilmastonmuutoksesta</a:t>
            </a:r>
          </a:p>
          <a:p>
            <a:pPr marL="1828800" lvl="4" indent="0">
              <a:buNone/>
            </a:pPr>
            <a:endParaRPr lang="fi-FI" dirty="0"/>
          </a:p>
          <a:p>
            <a:pPr marL="1828800" lvl="4" indent="0">
              <a:buNone/>
            </a:pPr>
            <a:r>
              <a:rPr lang="fi-FI" dirty="0"/>
              <a:t>SEKÄ</a:t>
            </a:r>
          </a:p>
          <a:p>
            <a:pPr marL="1828800" lvl="4" indent="0">
              <a:buNone/>
            </a:pPr>
            <a:endParaRPr lang="fi-FI" dirty="0"/>
          </a:p>
          <a:p>
            <a:pPr marL="1077913" lvl="4" indent="-276225">
              <a:buFontTx/>
              <a:buChar char="-"/>
            </a:pPr>
            <a:r>
              <a:rPr lang="fi-FI" dirty="0"/>
              <a:t>Pirkanmaan älykkään erikoistumisen strategian </a:t>
            </a:r>
            <a:r>
              <a:rPr lang="fi-FI" b="1" dirty="0"/>
              <a:t>Kestävät teknologiat –sisältövalinnan </a:t>
            </a:r>
            <a:r>
              <a:rPr lang="fi-FI" dirty="0"/>
              <a:t>tavoitteita</a:t>
            </a:r>
          </a:p>
          <a:p>
            <a:pPr marL="801688" lvl="4" indent="0">
              <a:buNone/>
            </a:pPr>
            <a:endParaRPr lang="fi-FI" sz="1600" dirty="0"/>
          </a:p>
          <a:p>
            <a:pPr marL="1077913" lvl="4" indent="-276225">
              <a:buFontTx/>
              <a:buChar char="-"/>
            </a:pPr>
            <a:endParaRPr lang="fi-FI" sz="1600" dirty="0"/>
          </a:p>
          <a:p>
            <a:pPr marL="801688" lvl="4" indent="0">
              <a:buNone/>
            </a:pPr>
            <a:endParaRPr lang="fi-FI" sz="1600" dirty="0"/>
          </a:p>
          <a:p>
            <a:pPr marL="1077913" lvl="4" indent="-276225">
              <a:buFontTx/>
              <a:buChar char="-"/>
            </a:pPr>
            <a:endParaRPr lang="fi-FI" sz="1600" dirty="0"/>
          </a:p>
          <a:p>
            <a:pPr marL="801688" lvl="4" indent="0">
              <a:buNone/>
            </a:pPr>
            <a:endParaRPr lang="fi-FI" sz="1600" dirty="0"/>
          </a:p>
          <a:p>
            <a:pPr marL="1077913" lvl="4" indent="-276225">
              <a:buFontTx/>
              <a:buChar char="-"/>
            </a:pPr>
            <a:endParaRPr lang="fi-FI" sz="1600" dirty="0"/>
          </a:p>
          <a:p>
            <a:pPr marL="1077913" lvl="4" indent="-276225">
              <a:buFontTx/>
              <a:buChar char="-"/>
            </a:pPr>
            <a:endParaRPr lang="fi-FI" sz="1600" dirty="0"/>
          </a:p>
          <a:p>
            <a:pPr marL="1371600" lvl="3" indent="0">
              <a:buNone/>
            </a:pPr>
            <a:endParaRPr lang="fi-FI" sz="1800" dirty="0"/>
          </a:p>
          <a:p>
            <a:pPr lvl="3"/>
            <a:r>
              <a:rPr lang="fi-FI" dirty="0"/>
              <a:t>Hakuilmoitus löytyy suoraan </a:t>
            </a:r>
            <a:r>
              <a:rPr lang="fi-FI" dirty="0">
                <a:hlinkClick r:id="rId3"/>
              </a:rPr>
              <a:t>tämän linkin takaa</a:t>
            </a:r>
            <a:endParaRPr lang="fi-FI" dirty="0">
              <a:solidFill>
                <a:srgbClr val="FF0000"/>
              </a:solidFill>
            </a:endParaRPr>
          </a:p>
          <a:p>
            <a:pPr marL="1371600" lvl="3" indent="0">
              <a:buNone/>
            </a:pPr>
            <a:endParaRPr lang="fi-FI" sz="1800" dirty="0"/>
          </a:p>
          <a:p>
            <a:pPr marL="1371600" lvl="3" indent="0">
              <a:buNone/>
            </a:pPr>
            <a:endParaRPr lang="fi-FI" sz="1600" dirty="0"/>
          </a:p>
          <a:p>
            <a:pPr marL="1371600" lvl="3" indent="0">
              <a:buNone/>
            </a:pPr>
            <a:endParaRPr lang="fi-FI" sz="1800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6B3B4419-67FE-2B62-AA8C-E80EE8DFE0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4145" y="3690167"/>
            <a:ext cx="2552525" cy="2552525"/>
          </a:xfrm>
          <a:prstGeom prst="rect">
            <a:avLst/>
          </a:prstGeom>
        </p:spPr>
      </p:pic>
      <p:pic>
        <p:nvPicPr>
          <p:cNvPr id="7" name="Kuva 6" descr="Kuva, joka sisältää kohteen teksti, Fontti, logo, Grafiikka&#10;&#10;Kuvaus luotu automaattisesti">
            <a:extLst>
              <a:ext uri="{FF2B5EF4-FFF2-40B4-BE49-F238E27FC236}">
                <a16:creationId xmlns:a16="http://schemas.microsoft.com/office/drawing/2014/main" id="{67B22AF6-7CE7-2560-FA69-C28134601BC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86" y="6028778"/>
            <a:ext cx="2675844" cy="678549"/>
          </a:xfrm>
          <a:prstGeom prst="rect">
            <a:avLst/>
          </a:prstGeom>
        </p:spPr>
      </p:pic>
      <p:sp>
        <p:nvSpPr>
          <p:cNvPr id="4" name="Tekstiruutu 3">
            <a:extLst>
              <a:ext uri="{FF2B5EF4-FFF2-40B4-BE49-F238E27FC236}">
                <a16:creationId xmlns:a16="http://schemas.microsoft.com/office/drawing/2014/main" id="{1DD00B17-5E15-3331-2088-A0F469A3E296}"/>
              </a:ext>
            </a:extLst>
          </p:cNvPr>
          <p:cNvSpPr txBox="1"/>
          <p:nvPr/>
        </p:nvSpPr>
        <p:spPr>
          <a:xfrm>
            <a:off x="1366953" y="3680864"/>
            <a:ext cx="9125855" cy="1384995"/>
          </a:xfrm>
          <a:prstGeom prst="rect">
            <a:avLst/>
          </a:prstGeom>
          <a:solidFill>
            <a:srgbClr val="FFD3B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fi-FI" dirty="0"/>
              <a:t>Lisätietoa Uudistuva ja osaava Suomi 2021 – 2027 -ohjelmasta ja ohjelma-asiakirja löytyy nettisivulta </a:t>
            </a:r>
            <a:r>
              <a:rPr lang="fi-FI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https://rakennerahastot.fi/uudistuva-ja-osaava-suomi-2021-2027</a:t>
            </a:r>
            <a:endParaRPr lang="fi-FI" dirty="0"/>
          </a:p>
          <a:p>
            <a:endParaRPr lang="fi-FI" dirty="0"/>
          </a:p>
          <a:p>
            <a:r>
              <a:rPr lang="fi-FI" dirty="0"/>
              <a:t>Pirkanmaan älykkään erikoistumisen strategia löytyy </a:t>
            </a:r>
            <a:r>
              <a:rPr lang="fi-FI" dirty="0">
                <a:hlinkClick r:id="rId7"/>
              </a:rPr>
              <a:t>Pirkanmaan maakuntastrategiasta 2026-2029</a:t>
            </a:r>
            <a:r>
              <a:rPr lang="fi-FI" dirty="0"/>
              <a:t> (sivut 28-31 ja 44)</a:t>
            </a:r>
          </a:p>
        </p:txBody>
      </p:sp>
    </p:spTree>
    <p:extLst>
      <p:ext uri="{BB962C8B-B14F-4D97-AF65-F5344CB8AC3E}">
        <p14:creationId xmlns:p14="http://schemas.microsoft.com/office/powerpoint/2010/main" val="3428599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F270D-D563-DE8B-85AC-7837AD171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CD47FC-27CE-A3B0-B07A-46DC78A80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540" y="150673"/>
            <a:ext cx="10498347" cy="6975476"/>
          </a:xfrm>
          <a:ln>
            <a:noFill/>
            <a:prstDash val="sysDot"/>
          </a:ln>
          <a:effectLst/>
        </p:spPr>
        <p:txBody>
          <a:bodyPr/>
          <a:lstStyle/>
          <a:p>
            <a:pPr marL="1371600" lvl="3" indent="0">
              <a:buNone/>
            </a:pPr>
            <a:endParaRPr lang="fi-FI" sz="1800" dirty="0"/>
          </a:p>
          <a:p>
            <a:pPr marL="1371600" lvl="3" indent="0">
              <a:buNone/>
            </a:pPr>
            <a:r>
              <a:rPr lang="fi-FI" sz="2400" b="1" dirty="0"/>
              <a:t>Hanketta miettiessäsi ja hakemusta laatiessasi tutustu…</a:t>
            </a:r>
          </a:p>
          <a:p>
            <a:pPr marL="1371600" lvl="3" indent="0">
              <a:buNone/>
            </a:pPr>
            <a:endParaRPr lang="fi-FI" sz="1600" b="1" dirty="0"/>
          </a:p>
          <a:p>
            <a:pPr marL="1371600" lvl="3" indent="0">
              <a:buNone/>
            </a:pPr>
            <a:endParaRPr lang="fi-FI" sz="1600" b="1" dirty="0"/>
          </a:p>
          <a:p>
            <a:pPr marL="1371600" lvl="3" indent="0">
              <a:buNone/>
            </a:pPr>
            <a:r>
              <a:rPr lang="fi-FI" sz="1600" b="1" dirty="0"/>
              <a:t>- ainakin seuraaviin ohjelma-asiakirjan kohtiin erityistavoitteen 1.1 osalta:</a:t>
            </a:r>
          </a:p>
          <a:p>
            <a:pPr marL="1371600" lvl="3" indent="0">
              <a:buNone/>
            </a:pPr>
            <a:endParaRPr lang="fi-FI" sz="1600" dirty="0"/>
          </a:p>
          <a:p>
            <a:pPr lvl="4">
              <a:buFontTx/>
              <a:buChar char="-"/>
            </a:pPr>
            <a:r>
              <a:rPr lang="fi-FI" sz="1600" dirty="0"/>
              <a:t>Yleinen tavoitekuvaus (Tukitoimien tyypit –otsikon alla)</a:t>
            </a:r>
          </a:p>
          <a:p>
            <a:pPr lvl="4">
              <a:buFontTx/>
              <a:buChar char="-"/>
            </a:pPr>
            <a:r>
              <a:rPr lang="fi-FI" sz="1600" dirty="0"/>
              <a:t>Erityistavoitteen pääasiallinen sisältö</a:t>
            </a:r>
          </a:p>
          <a:p>
            <a:pPr lvl="4">
              <a:buFontTx/>
              <a:buChar char="-"/>
            </a:pPr>
            <a:r>
              <a:rPr lang="fi-FI" sz="1600" dirty="0"/>
              <a:t>Tärkeimmät kohderyhmät</a:t>
            </a:r>
          </a:p>
          <a:p>
            <a:pPr marL="1371600" lvl="3" indent="0">
              <a:buNone/>
            </a:pPr>
            <a:endParaRPr lang="fi-FI" sz="1600" dirty="0"/>
          </a:p>
          <a:p>
            <a:pPr marL="1371600" lvl="3" indent="0">
              <a:buNone/>
            </a:pPr>
            <a:endParaRPr lang="fi-FI" sz="1800" dirty="0"/>
          </a:p>
          <a:p>
            <a:pPr lvl="3">
              <a:buFontTx/>
              <a:buChar char="-"/>
            </a:pPr>
            <a:r>
              <a:rPr lang="fi-FI" sz="1600" b="1" dirty="0"/>
              <a:t>Pirkanmaan älykkään erikoistumisen strategian</a:t>
            </a:r>
          </a:p>
          <a:p>
            <a:pPr marL="1371600" lvl="3" indent="0">
              <a:buNone/>
            </a:pPr>
            <a:endParaRPr lang="fi-FI" sz="1600" b="1" dirty="0"/>
          </a:p>
          <a:p>
            <a:pPr lvl="4">
              <a:buFontTx/>
              <a:buChar char="-"/>
            </a:pPr>
            <a:r>
              <a:rPr lang="fi-FI" sz="1600" dirty="0"/>
              <a:t>Sisältövalintoihin ja niitä täsmentävään liitteeseen, Liite 6. (Pirkanmaan ÄE-strategian erikoistumisvalintojen avaaminen)</a:t>
            </a:r>
          </a:p>
          <a:p>
            <a:pPr marL="1828800" lvl="4" indent="0">
              <a:buNone/>
            </a:pPr>
            <a:endParaRPr lang="fi-FI" sz="1600" dirty="0">
              <a:solidFill>
                <a:srgbClr val="FF0000"/>
              </a:solidFill>
            </a:endParaRPr>
          </a:p>
          <a:p>
            <a:pPr lvl="4">
              <a:buFontTx/>
              <a:buChar char="-"/>
            </a:pPr>
            <a:r>
              <a:rPr lang="fi-FI" sz="1600" dirty="0"/>
              <a:t>Toiminnallisiin kärkiin</a:t>
            </a:r>
          </a:p>
          <a:p>
            <a:pPr marL="1828800" lvl="4" indent="0">
              <a:buNone/>
            </a:pPr>
            <a:endParaRPr lang="fi-FI" sz="1600" dirty="0"/>
          </a:p>
        </p:txBody>
      </p:sp>
      <p:pic>
        <p:nvPicPr>
          <p:cNvPr id="7" name="Kuva 6" descr="Kuva, joka sisältää kohteen teksti, Fontti, logo, Grafiikka&#10;&#10;Kuvaus luotu automaattisesti">
            <a:extLst>
              <a:ext uri="{FF2B5EF4-FFF2-40B4-BE49-F238E27FC236}">
                <a16:creationId xmlns:a16="http://schemas.microsoft.com/office/drawing/2014/main" id="{9D1A9B3A-6A00-FFEE-8F56-79D27996DC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86" y="6028778"/>
            <a:ext cx="2675844" cy="678549"/>
          </a:xfrm>
          <a:prstGeom prst="rect">
            <a:avLst/>
          </a:prstGeom>
        </p:spPr>
      </p:pic>
      <p:sp>
        <p:nvSpPr>
          <p:cNvPr id="17" name="Vapaamuotoinen: Muoto 16">
            <a:extLst>
              <a:ext uri="{FF2B5EF4-FFF2-40B4-BE49-F238E27FC236}">
                <a16:creationId xmlns:a16="http://schemas.microsoft.com/office/drawing/2014/main" id="{42CA02DE-923D-6F5C-643A-7D8BD9B6ED29}"/>
              </a:ext>
            </a:extLst>
          </p:cNvPr>
          <p:cNvSpPr/>
          <p:nvPr/>
        </p:nvSpPr>
        <p:spPr>
          <a:xfrm>
            <a:off x="9669600" y="4100881"/>
            <a:ext cx="707006" cy="1332785"/>
          </a:xfrm>
          <a:custGeom>
            <a:avLst/>
            <a:gdLst>
              <a:gd name="connsiteX0" fmla="*/ 352536 w 707006"/>
              <a:gd name="connsiteY0" fmla="*/ 0 h 1332785"/>
              <a:gd name="connsiteX1" fmla="*/ 443717 w 707006"/>
              <a:gd name="connsiteY1" fmla="*/ 70524 h 1332785"/>
              <a:gd name="connsiteX2" fmla="*/ 707006 w 707006"/>
              <a:gd name="connsiteY2" fmla="*/ 666392 h 1332785"/>
              <a:gd name="connsiteX3" fmla="*/ 443717 w 707006"/>
              <a:gd name="connsiteY3" fmla="*/ 1262260 h 1332785"/>
              <a:gd name="connsiteX4" fmla="*/ 352536 w 707006"/>
              <a:gd name="connsiteY4" fmla="*/ 1332785 h 1332785"/>
              <a:gd name="connsiteX5" fmla="*/ 261852 w 707006"/>
              <a:gd name="connsiteY5" fmla="*/ 1262260 h 1332785"/>
              <a:gd name="connsiteX6" fmla="*/ 0 w 707006"/>
              <a:gd name="connsiteY6" fmla="*/ 666392 h 1332785"/>
              <a:gd name="connsiteX7" fmla="*/ 261852 w 707006"/>
              <a:gd name="connsiteY7" fmla="*/ 70524 h 1332785"/>
              <a:gd name="connsiteX8" fmla="*/ 352536 w 707006"/>
              <a:gd name="connsiteY8" fmla="*/ 0 h 1332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07006" h="1332785">
                <a:moveTo>
                  <a:pt x="352536" y="0"/>
                </a:moveTo>
                <a:lnTo>
                  <a:pt x="443717" y="70524"/>
                </a:lnTo>
                <a:cubicBezTo>
                  <a:pt x="606391" y="223020"/>
                  <a:pt x="707006" y="433691"/>
                  <a:pt x="707006" y="666392"/>
                </a:cubicBezTo>
                <a:cubicBezTo>
                  <a:pt x="707006" y="899093"/>
                  <a:pt x="606391" y="1109764"/>
                  <a:pt x="443717" y="1262260"/>
                </a:cubicBezTo>
                <a:lnTo>
                  <a:pt x="352536" y="1332785"/>
                </a:lnTo>
                <a:lnTo>
                  <a:pt x="261852" y="1262260"/>
                </a:lnTo>
                <a:cubicBezTo>
                  <a:pt x="100067" y="1109764"/>
                  <a:pt x="0" y="899093"/>
                  <a:pt x="0" y="666392"/>
                </a:cubicBezTo>
                <a:cubicBezTo>
                  <a:pt x="0" y="433691"/>
                  <a:pt x="100067" y="223020"/>
                  <a:pt x="261852" y="70524"/>
                </a:cubicBezTo>
                <a:lnTo>
                  <a:pt x="352536" y="0"/>
                </a:lnTo>
                <a:close/>
              </a:path>
            </a:pathLst>
          </a:custGeom>
          <a:solidFill>
            <a:srgbClr val="FFC000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fi-FI" sz="1000" dirty="0" err="1">
                <a:solidFill>
                  <a:schemeClr val="tx1"/>
                </a:solidFill>
              </a:rPr>
              <a:t>Tukikel-poiset</a:t>
            </a:r>
            <a:r>
              <a:rPr lang="fi-FI" sz="1000" dirty="0">
                <a:solidFill>
                  <a:schemeClr val="tx1"/>
                </a:solidFill>
              </a:rPr>
              <a:t> hankkeet</a:t>
            </a:r>
          </a:p>
        </p:txBody>
      </p:sp>
      <p:sp>
        <p:nvSpPr>
          <p:cNvPr id="16" name="Vapaamuotoinen: Muoto 15">
            <a:extLst>
              <a:ext uri="{FF2B5EF4-FFF2-40B4-BE49-F238E27FC236}">
                <a16:creationId xmlns:a16="http://schemas.microsoft.com/office/drawing/2014/main" id="{D19EC202-9D4C-A18B-2FA6-445F389E5BB8}"/>
              </a:ext>
            </a:extLst>
          </p:cNvPr>
          <p:cNvSpPr/>
          <p:nvPr/>
        </p:nvSpPr>
        <p:spPr>
          <a:xfrm>
            <a:off x="8578758" y="3924588"/>
            <a:ext cx="1443378" cy="1685368"/>
          </a:xfrm>
          <a:custGeom>
            <a:avLst/>
            <a:gdLst>
              <a:gd name="connsiteX0" fmla="*/ 898924 w 1443378"/>
              <a:gd name="connsiteY0" fmla="*/ 0 h 1685368"/>
              <a:gd name="connsiteX1" fmla="*/ 1401521 w 1443378"/>
              <a:gd name="connsiteY1" fmla="*/ 143917 h 1685368"/>
              <a:gd name="connsiteX2" fmla="*/ 1443378 w 1443378"/>
              <a:gd name="connsiteY2" fmla="*/ 176292 h 1685368"/>
              <a:gd name="connsiteX3" fmla="*/ 1352694 w 1443378"/>
              <a:gd name="connsiteY3" fmla="*/ 246816 h 1685368"/>
              <a:gd name="connsiteX4" fmla="*/ 1090842 w 1443378"/>
              <a:gd name="connsiteY4" fmla="*/ 842684 h 1685368"/>
              <a:gd name="connsiteX5" fmla="*/ 1352694 w 1443378"/>
              <a:gd name="connsiteY5" fmla="*/ 1438552 h 1685368"/>
              <a:gd name="connsiteX6" fmla="*/ 1443378 w 1443378"/>
              <a:gd name="connsiteY6" fmla="*/ 1509077 h 1685368"/>
              <a:gd name="connsiteX7" fmla="*/ 1401521 w 1443378"/>
              <a:gd name="connsiteY7" fmla="*/ 1541451 h 1685368"/>
              <a:gd name="connsiteX8" fmla="*/ 898924 w 1443378"/>
              <a:gd name="connsiteY8" fmla="*/ 1685368 h 1685368"/>
              <a:gd name="connsiteX9" fmla="*/ 0 w 1443378"/>
              <a:gd name="connsiteY9" fmla="*/ 842684 h 1685368"/>
              <a:gd name="connsiteX10" fmla="*/ 898924 w 1443378"/>
              <a:gd name="connsiteY10" fmla="*/ 0 h 1685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43378" h="1685368">
                <a:moveTo>
                  <a:pt x="898924" y="0"/>
                </a:moveTo>
                <a:cubicBezTo>
                  <a:pt x="1085097" y="0"/>
                  <a:pt x="1258052" y="53055"/>
                  <a:pt x="1401521" y="143917"/>
                </a:cubicBezTo>
                <a:lnTo>
                  <a:pt x="1443378" y="176292"/>
                </a:lnTo>
                <a:lnTo>
                  <a:pt x="1352694" y="246816"/>
                </a:lnTo>
                <a:cubicBezTo>
                  <a:pt x="1190909" y="399312"/>
                  <a:pt x="1090842" y="609983"/>
                  <a:pt x="1090842" y="842684"/>
                </a:cubicBezTo>
                <a:cubicBezTo>
                  <a:pt x="1090842" y="1075385"/>
                  <a:pt x="1190909" y="1286056"/>
                  <a:pt x="1352694" y="1438552"/>
                </a:cubicBezTo>
                <a:lnTo>
                  <a:pt x="1443378" y="1509077"/>
                </a:lnTo>
                <a:lnTo>
                  <a:pt x="1401521" y="1541451"/>
                </a:lnTo>
                <a:cubicBezTo>
                  <a:pt x="1258052" y="1632313"/>
                  <a:pt x="1085097" y="1685368"/>
                  <a:pt x="898924" y="1685368"/>
                </a:cubicBezTo>
                <a:cubicBezTo>
                  <a:pt x="402462" y="1685368"/>
                  <a:pt x="0" y="1308086"/>
                  <a:pt x="0" y="842684"/>
                </a:cubicBezTo>
                <a:cubicBezTo>
                  <a:pt x="0" y="377282"/>
                  <a:pt x="402462" y="0"/>
                  <a:pt x="898924" y="0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fi-FI" sz="1000" dirty="0">
                <a:solidFill>
                  <a:schemeClr val="tx1"/>
                </a:solidFill>
              </a:rPr>
              <a:t>Pirkanmaan</a:t>
            </a:r>
          </a:p>
          <a:p>
            <a:r>
              <a:rPr lang="fi-FI" sz="1000" dirty="0" err="1">
                <a:solidFill>
                  <a:schemeClr val="tx1"/>
                </a:solidFill>
              </a:rPr>
              <a:t>ÄES:in</a:t>
            </a:r>
            <a:endParaRPr lang="fi-FI" sz="1000" dirty="0">
              <a:solidFill>
                <a:schemeClr val="tx1"/>
              </a:solidFill>
            </a:endParaRPr>
          </a:p>
          <a:p>
            <a:r>
              <a:rPr lang="fi-FI" sz="1000" dirty="0">
                <a:solidFill>
                  <a:schemeClr val="tx1"/>
                </a:solidFill>
              </a:rPr>
              <a:t>sisältö-</a:t>
            </a:r>
          </a:p>
          <a:p>
            <a:r>
              <a:rPr lang="fi-FI" sz="1000" dirty="0">
                <a:solidFill>
                  <a:schemeClr val="tx1"/>
                </a:solidFill>
              </a:rPr>
              <a:t>valinnat</a:t>
            </a:r>
          </a:p>
        </p:txBody>
      </p:sp>
      <p:sp>
        <p:nvSpPr>
          <p:cNvPr id="15" name="Vapaamuotoinen: Muoto 14">
            <a:extLst>
              <a:ext uri="{FF2B5EF4-FFF2-40B4-BE49-F238E27FC236}">
                <a16:creationId xmlns:a16="http://schemas.microsoft.com/office/drawing/2014/main" id="{9AFD3413-D846-9196-9DBF-39835785566E}"/>
              </a:ext>
            </a:extLst>
          </p:cNvPr>
          <p:cNvSpPr/>
          <p:nvPr/>
        </p:nvSpPr>
        <p:spPr>
          <a:xfrm>
            <a:off x="10022136" y="3924588"/>
            <a:ext cx="1435502" cy="1685368"/>
          </a:xfrm>
          <a:custGeom>
            <a:avLst/>
            <a:gdLst>
              <a:gd name="connsiteX0" fmla="*/ 541483 w 1435502"/>
              <a:gd name="connsiteY0" fmla="*/ 0 h 1685368"/>
              <a:gd name="connsiteX1" fmla="*/ 1435502 w 1435502"/>
              <a:gd name="connsiteY1" fmla="*/ 842684 h 1685368"/>
              <a:gd name="connsiteX2" fmla="*/ 541483 w 1435502"/>
              <a:gd name="connsiteY2" fmla="*/ 1685368 h 1685368"/>
              <a:gd name="connsiteX3" fmla="*/ 41629 w 1435502"/>
              <a:gd name="connsiteY3" fmla="*/ 1541451 h 1685368"/>
              <a:gd name="connsiteX4" fmla="*/ 0 w 1435502"/>
              <a:gd name="connsiteY4" fmla="*/ 1509077 h 1685368"/>
              <a:gd name="connsiteX5" fmla="*/ 91181 w 1435502"/>
              <a:gd name="connsiteY5" fmla="*/ 1438552 h 1685368"/>
              <a:gd name="connsiteX6" fmla="*/ 354470 w 1435502"/>
              <a:gd name="connsiteY6" fmla="*/ 842684 h 1685368"/>
              <a:gd name="connsiteX7" fmla="*/ 91181 w 1435502"/>
              <a:gd name="connsiteY7" fmla="*/ 246816 h 1685368"/>
              <a:gd name="connsiteX8" fmla="*/ 0 w 1435502"/>
              <a:gd name="connsiteY8" fmla="*/ 176292 h 1685368"/>
              <a:gd name="connsiteX9" fmla="*/ 41629 w 1435502"/>
              <a:gd name="connsiteY9" fmla="*/ 143917 h 1685368"/>
              <a:gd name="connsiteX10" fmla="*/ 541483 w 1435502"/>
              <a:gd name="connsiteY10" fmla="*/ 0 h 1685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35502" h="1685368">
                <a:moveTo>
                  <a:pt x="541483" y="0"/>
                </a:moveTo>
                <a:cubicBezTo>
                  <a:pt x="1035236" y="0"/>
                  <a:pt x="1435502" y="377282"/>
                  <a:pt x="1435502" y="842684"/>
                </a:cubicBezTo>
                <a:cubicBezTo>
                  <a:pt x="1435502" y="1308086"/>
                  <a:pt x="1035236" y="1685368"/>
                  <a:pt x="541483" y="1685368"/>
                </a:cubicBezTo>
                <a:cubicBezTo>
                  <a:pt x="356326" y="1685368"/>
                  <a:pt x="184315" y="1632313"/>
                  <a:pt x="41629" y="1541451"/>
                </a:cubicBezTo>
                <a:lnTo>
                  <a:pt x="0" y="1509077"/>
                </a:lnTo>
                <a:lnTo>
                  <a:pt x="91181" y="1438552"/>
                </a:lnTo>
                <a:cubicBezTo>
                  <a:pt x="253855" y="1286056"/>
                  <a:pt x="354470" y="1075385"/>
                  <a:pt x="354470" y="842684"/>
                </a:cubicBezTo>
                <a:cubicBezTo>
                  <a:pt x="354470" y="609983"/>
                  <a:pt x="253855" y="399312"/>
                  <a:pt x="91181" y="246816"/>
                </a:cubicBezTo>
                <a:lnTo>
                  <a:pt x="0" y="176292"/>
                </a:lnTo>
                <a:lnTo>
                  <a:pt x="41629" y="143917"/>
                </a:lnTo>
                <a:cubicBezTo>
                  <a:pt x="184315" y="53055"/>
                  <a:pt x="356326" y="0"/>
                  <a:pt x="541483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r"/>
            <a:r>
              <a:rPr lang="fi-FI" sz="1000" dirty="0">
                <a:solidFill>
                  <a:schemeClr val="tx1"/>
                </a:solidFill>
              </a:rPr>
              <a:t>Erityis-</a:t>
            </a:r>
          </a:p>
          <a:p>
            <a:pPr algn="r"/>
            <a:r>
              <a:rPr lang="fi-FI" sz="1000" dirty="0">
                <a:solidFill>
                  <a:schemeClr val="tx1"/>
                </a:solidFill>
              </a:rPr>
              <a:t>tavoitteen</a:t>
            </a:r>
          </a:p>
          <a:p>
            <a:pPr algn="r"/>
            <a:r>
              <a:rPr lang="fi-FI" sz="1000" dirty="0">
                <a:solidFill>
                  <a:schemeClr val="tx1"/>
                </a:solidFill>
              </a:rPr>
              <a:t>1.1 sisällöt</a:t>
            </a:r>
          </a:p>
        </p:txBody>
      </p:sp>
    </p:spTree>
    <p:extLst>
      <p:ext uri="{BB962C8B-B14F-4D97-AF65-F5344CB8AC3E}">
        <p14:creationId xmlns:p14="http://schemas.microsoft.com/office/powerpoint/2010/main" val="1605324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7C0D8C-2A51-4609-86AC-44BC28515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910" y="-255374"/>
            <a:ext cx="10781145" cy="1033907"/>
          </a:xfrm>
        </p:spPr>
        <p:txBody>
          <a:bodyPr/>
          <a:lstStyle/>
          <a:p>
            <a:r>
              <a:rPr lang="fi-FI" sz="2400" dirty="0"/>
              <a:t>Erityistavoite 1.1 Tutkimus- ja innovointivalmiuksien ja kehittyneiden teknologioiden käyttöönoton parantaminen (1)</a:t>
            </a:r>
            <a:endParaRPr lang="fi-FI" sz="2400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45F5A59-0BE4-449E-82D2-F67287E0AB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910" y="1045871"/>
            <a:ext cx="11469460" cy="5159226"/>
          </a:xfrm>
        </p:spPr>
        <p:txBody>
          <a:bodyPr/>
          <a:lstStyle/>
          <a:p>
            <a:pPr marL="0" indent="0">
              <a:buNone/>
            </a:pPr>
            <a:r>
              <a:rPr lang="fi-FI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Keskeisenä tavoitteena on TKI-intensiteetin kasvattaminen sekä elinkeinoelämälähtöisen innovaatiotoiminnan edistäminen ilmasto- ja kestävän kehityksen tavoitteet huomioiden.</a:t>
            </a:r>
            <a:endParaRPr lang="fi-FI" sz="16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1800" b="1" i="0" u="none" strike="noStrike" baseline="0" dirty="0">
                <a:latin typeface="Tahoma" panose="020B0604030504040204" pitchFamily="34" charset="0"/>
              </a:rPr>
              <a:t>TKI-toiminta:</a:t>
            </a:r>
            <a:r>
              <a:rPr lang="fi-FI" sz="1800" b="0" i="0" u="none" strike="noStrike" baseline="0" dirty="0">
                <a:latin typeface="Tahoma" panose="020B0604030504040204" pitchFamily="34" charset="0"/>
              </a:rPr>
              <a:t> esim.</a:t>
            </a:r>
          </a:p>
          <a:p>
            <a:pPr lvl="1"/>
            <a:r>
              <a:rPr lang="fi-FI" sz="1400" b="0" i="0" u="none" strike="noStrike" baseline="0" dirty="0">
                <a:latin typeface="Tahoma" panose="020B0604030504040204" pitchFamily="34" charset="0"/>
              </a:rPr>
              <a:t>osaamisen sekä ennakointi- ja innovointitoiminnan vahvistaminen edistämällä pk-yritysten tuotteiden, materiaalien, palvelujen ja tuotantomenetelmien kehittämistä ja uusien teknologioiden käyttöönottoa ja hyödyntämistä</a:t>
            </a:r>
          </a:p>
          <a:p>
            <a:pPr lvl="1"/>
            <a:r>
              <a:rPr lang="fi-FI" sz="1400" dirty="0">
                <a:latin typeface="Tahoma" panose="020B0604030504040204" pitchFamily="34" charset="0"/>
              </a:rPr>
              <a:t>elinkeinoelämän tarpeista lähtevien innovatiivisten ja älykkäiden ratkaisujen sekä toimintamallien ja tutkimusinfrojen kehittäminen ja yhteiskäyttö</a:t>
            </a:r>
            <a:endParaRPr lang="fi-FI" sz="1400" b="0" i="0" u="none" strike="noStrike" baseline="0" dirty="0">
              <a:solidFill>
                <a:srgbClr val="FF0000"/>
              </a:solidFill>
              <a:latin typeface="Tahoma" panose="020B0604030504040204" pitchFamily="34" charset="0"/>
            </a:endParaRPr>
          </a:p>
          <a:p>
            <a:pPr lvl="1"/>
            <a:r>
              <a:rPr lang="fi-FI" sz="1400" b="0" i="0" u="none" strike="noStrike" baseline="0" dirty="0">
                <a:latin typeface="Tahoma" panose="020B0604030504040204" pitchFamily="34" charset="0"/>
              </a:rPr>
              <a:t>vihreää siirtymää tukeva TKI-toiminta</a:t>
            </a:r>
          </a:p>
          <a:p>
            <a:r>
              <a:rPr lang="fi-FI" sz="1800" b="1" i="0" u="none" strike="noStrike" baseline="0" dirty="0">
                <a:latin typeface="Tahoma" panose="020B0604030504040204" pitchFamily="34" charset="0"/>
              </a:rPr>
              <a:t>TKI-yhteistyö ja kehittyneiden teknologioiden käyttöönoton parantaminen: </a:t>
            </a:r>
            <a:r>
              <a:rPr lang="fi-FI" sz="1800" dirty="0">
                <a:latin typeface="Tahoma" panose="020B0604030504040204" pitchFamily="34" charset="0"/>
              </a:rPr>
              <a:t>esim.</a:t>
            </a:r>
          </a:p>
          <a:p>
            <a:pPr lvl="1"/>
            <a:r>
              <a:rPr lang="fi-FI" sz="1400" b="0" i="0" u="none" strike="noStrike" baseline="0" dirty="0">
                <a:latin typeface="Tahoma" panose="020B0604030504040204" pitchFamily="34" charset="0"/>
              </a:rPr>
              <a:t>TKI-yhteistyömallien ja toimintatapojen luominen tutkimus- ja koulutusorganisaatioiden sekä yritysten välille</a:t>
            </a:r>
          </a:p>
          <a:p>
            <a:pPr lvl="1"/>
            <a:r>
              <a:rPr lang="fi-FI" sz="1400" dirty="0">
                <a:latin typeface="Tahoma" panose="020B0604030504040204" pitchFamily="34" charset="0"/>
              </a:rPr>
              <a:t>elinkeinoelämän ja tutkimuksen yhteistyön kehittäminen ja soveltavan tutkimuksen hyödyntämisen edistäminen yritystoiminnassa</a:t>
            </a:r>
          </a:p>
          <a:p>
            <a:pPr lvl="1"/>
            <a:r>
              <a:rPr lang="fi-FI" sz="1400" dirty="0">
                <a:latin typeface="Tahoma" panose="020B0604030504040204" pitchFamily="34" charset="0"/>
              </a:rPr>
              <a:t>elinkeino- ja työelämälähtöisen TKI-toiminnan vahvistaminen, mukaan lukien osaamis- ja innovaatioekosysteemien kehittäminen</a:t>
            </a:r>
          </a:p>
          <a:p>
            <a:pPr lvl="1"/>
            <a:r>
              <a:rPr lang="fi-FI" sz="1400" dirty="0">
                <a:latin typeface="Tahoma" panose="020B0604030504040204" pitchFamily="34" charset="0"/>
              </a:rPr>
              <a:t>älykkääseen erikoistumiseen liittyvien kumppanuuksien tukeminen</a:t>
            </a:r>
          </a:p>
          <a:p>
            <a:pPr lvl="1"/>
            <a:r>
              <a:rPr lang="fi-FI" sz="1400" dirty="0">
                <a:latin typeface="Tahoma" panose="020B0604030504040204" pitchFamily="34" charset="0"/>
              </a:rPr>
              <a:t>teknologioiden uuden soveltamisen edistäminen; uusien teknologioiden käyttöönoton tukeminen</a:t>
            </a:r>
          </a:p>
          <a:p>
            <a:pPr lvl="1"/>
            <a:r>
              <a:rPr lang="fi-FI" sz="1400" dirty="0">
                <a:latin typeface="Tahoma" panose="020B0604030504040204" pitchFamily="34" charset="0"/>
              </a:rPr>
              <a:t>Huippuosaamisen soveltaminen, teknologisten valmiuksien parantaminen, tutkimuksessa syntyneen tiedon kanavointi yritysten ja yhteiskunnan käyttöön</a:t>
            </a:r>
          </a:p>
          <a:p>
            <a:pPr lvl="1"/>
            <a:r>
              <a:rPr lang="fi-FI" sz="1400" dirty="0">
                <a:latin typeface="Tahoma" panose="020B0604030504040204" pitchFamily="34" charset="0"/>
              </a:rPr>
              <a:t>ympäristöä säästävien tuotteiden, materiaalien ja tuotantomenetelmien pilotointi, demonstraatiot, käyttöönotto ja kaupallistaminen </a:t>
            </a:r>
          </a:p>
          <a:p>
            <a:pPr marL="0" indent="0">
              <a:buNone/>
            </a:pPr>
            <a:r>
              <a:rPr lang="fi-FI" sz="1400" i="0" u="none" strike="noStrike" baseline="0" dirty="0">
                <a:latin typeface="Tahoma" panose="020B0604030504040204" pitchFamily="34" charset="0"/>
              </a:rPr>
              <a:t>(</a:t>
            </a:r>
            <a:r>
              <a:rPr lang="fi-FI" sz="1400" i="1" u="none" strike="noStrike" baseline="0" dirty="0">
                <a:latin typeface="Tahoma" panose="020B0604030504040204" pitchFamily="34" charset="0"/>
              </a:rPr>
              <a:t>HUOM! Yrityskohtaiset kehittämishankkeet, Elinvoimakeskuksen tukimuodot; Elinvoimakeskuksella ei ole kuitenkaan Pirkanmaalla käytettävissä erityistavoitteen 1.1 rahoitusta -&gt; haettava rahoitusta muista ko. hankkeen sisältöön soveltuvista EAKR-erityistavoitteista</a:t>
            </a:r>
            <a:r>
              <a:rPr lang="fi-FI" sz="1400" i="0" u="none" strike="noStrike" baseline="0" dirty="0">
                <a:latin typeface="Tahoma" panose="020B0604030504040204" pitchFamily="34" charset="0"/>
              </a:rPr>
              <a:t>)</a:t>
            </a:r>
            <a:endParaRPr lang="fi-FI" sz="1400" b="0" i="0" u="none" strike="noStrike" baseline="0" dirty="0">
              <a:latin typeface="Tahoma" panose="020B0604030504040204" pitchFamily="34" charset="0"/>
            </a:endParaRPr>
          </a:p>
          <a:p>
            <a:pPr marL="0" indent="0">
              <a:buNone/>
            </a:pPr>
            <a:endParaRPr lang="fi-FI" sz="1800" dirty="0">
              <a:solidFill>
                <a:srgbClr val="FF0000"/>
              </a:solidFill>
              <a:latin typeface="Tahoma" panose="020B0604030504040204" pitchFamily="34" charset="0"/>
            </a:endParaRPr>
          </a:p>
        </p:txBody>
      </p:sp>
      <p:pic>
        <p:nvPicPr>
          <p:cNvPr id="4" name="Kuva 3" descr="Kuva, joka sisältää kohteen teksti, Fontti, logo, Grafiikka&#10;&#10;Kuvaus luotu automaattisesti">
            <a:extLst>
              <a:ext uri="{FF2B5EF4-FFF2-40B4-BE49-F238E27FC236}">
                <a16:creationId xmlns:a16="http://schemas.microsoft.com/office/drawing/2014/main" id="{A497BD98-B4CD-74A6-1768-93B6210E31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86" y="6028778"/>
            <a:ext cx="2675844" cy="67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985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72B798B-08BF-4F23-A080-53A77F949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76377"/>
          </a:xfrm>
        </p:spPr>
        <p:txBody>
          <a:bodyPr/>
          <a:lstStyle/>
          <a:p>
            <a:r>
              <a:rPr lang="fi-FI" sz="2400" dirty="0"/>
              <a:t>Tuensaajat, Indikaattorit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10F12-43D1-4FC1-B119-B68DDE5AE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099" y="936604"/>
            <a:ext cx="10911215" cy="4533042"/>
          </a:xfrm>
        </p:spPr>
        <p:txBody>
          <a:bodyPr/>
          <a:lstStyle/>
          <a:p>
            <a:pPr marL="0" indent="0">
              <a:buNone/>
            </a:pPr>
            <a:endParaRPr lang="fi-FI" dirty="0"/>
          </a:p>
          <a:p>
            <a:pPr marL="228600" lvl="1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i-FI" sz="1600" dirty="0"/>
              <a:t>Tuensaajat/ hakijat: esim. tutkimus- ja koulutusorganisaatiot, julkisomisteiset kehittämisyhtiöt, kunnat, kuntayhtymät, yleishyödylliset yhdistykset ja järjestöt…</a:t>
            </a:r>
          </a:p>
          <a:p>
            <a:pPr marL="685800" lvl="2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i-FI" sz="1600" b="1" dirty="0"/>
              <a:t>Pirkanmaan liitto ei voi rahoittaa yksittäisen yrityksen tai ammatinharjoittajan hankkeita!</a:t>
            </a:r>
          </a:p>
          <a:p>
            <a:pPr marL="457200" lvl="2" indent="0">
              <a:spcBef>
                <a:spcPts val="1000"/>
              </a:spcBef>
              <a:buNone/>
            </a:pPr>
            <a:endParaRPr lang="fi-FI" sz="1600" dirty="0"/>
          </a:p>
          <a:p>
            <a:pPr marL="228600" lvl="1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i-FI" sz="1600" dirty="0"/>
              <a:t>Indikaattorit:</a:t>
            </a:r>
          </a:p>
          <a:p>
            <a:pPr marL="685800" lvl="2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i-FI" sz="1600" dirty="0"/>
              <a:t>Kuhunkin erityistavoitteeseen liittyy tiettyjä tulos- ja tuotosindikaattoreita -&gt; jokaisen rahoitettavan hankkeen tulee tuottaa joitakin erityistavoitteen 1.1 indikaattoreista</a:t>
            </a:r>
          </a:p>
          <a:p>
            <a:pPr marL="685800" lvl="2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i-FI" sz="1600" dirty="0"/>
              <a:t>Sisältömäärittelyitä indikaattoreille löytyy hakemusta täytettäessä hakemuksen kohdasta ’Määrälliset tavoitteet’</a:t>
            </a:r>
          </a:p>
          <a:p>
            <a:pPr marL="457200" lvl="2" indent="0">
              <a:spcBef>
                <a:spcPts val="1000"/>
              </a:spcBef>
              <a:buNone/>
            </a:pPr>
            <a:r>
              <a:rPr lang="fi-FI" sz="1600" dirty="0"/>
              <a:t>	LUE MÄÄRITELMÄT HUOLELLA JA MIETI MINKÄ KONKREETTISTEN TOIMENPITEIDEN KAUTTA KUKIN 	HAKEMUKSEEN KIRJAAMASI INDIKAATTORITAVOITE TOTEUTUU</a:t>
            </a:r>
          </a:p>
          <a:p>
            <a:pPr marL="685800" lvl="2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i-FI" sz="1600" dirty="0"/>
              <a:t>Indikaattoreita on käsitelty Länsi-Suomen yhteisessä infotilaisuudessa 20.1.2022. EAKR-indikaattoreita koskeva esitys löytyy </a:t>
            </a:r>
            <a:r>
              <a:rPr lang="fi-FI" sz="1600" dirty="0">
                <a:solidFill>
                  <a:srgbClr val="00A4CD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tästä linkistä</a:t>
            </a:r>
            <a:endParaRPr lang="fi-FI" sz="1600" dirty="0"/>
          </a:p>
          <a:p>
            <a:endParaRPr lang="fi-FI" dirty="0"/>
          </a:p>
          <a:p>
            <a:endParaRPr lang="fi-FI" dirty="0"/>
          </a:p>
        </p:txBody>
      </p:sp>
      <p:pic>
        <p:nvPicPr>
          <p:cNvPr id="2" name="Kuva 1" descr="Kuva, joka sisältää kohteen teksti, Fontti, logo, Grafiikka&#10;&#10;Kuvaus luotu automaattisesti">
            <a:extLst>
              <a:ext uri="{FF2B5EF4-FFF2-40B4-BE49-F238E27FC236}">
                <a16:creationId xmlns:a16="http://schemas.microsoft.com/office/drawing/2014/main" id="{8A886B40-6DBA-47FC-A652-8517D99EB5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86" y="6028778"/>
            <a:ext cx="2675844" cy="67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840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TEM 1 cyan 2 vihreä">
      <a:dk1>
        <a:srgbClr val="000000"/>
      </a:dk1>
      <a:lt1>
        <a:srgbClr val="FFFFFF"/>
      </a:lt1>
      <a:dk2>
        <a:srgbClr val="595959"/>
      </a:dk2>
      <a:lt2>
        <a:srgbClr val="E7E6E6"/>
      </a:lt2>
      <a:accent1>
        <a:srgbClr val="31E1E9"/>
      </a:accent1>
      <a:accent2>
        <a:srgbClr val="D1E371"/>
      </a:accent2>
      <a:accent3>
        <a:srgbClr val="767171"/>
      </a:accent3>
      <a:accent4>
        <a:srgbClr val="BFBFBF"/>
      </a:accent4>
      <a:accent5>
        <a:srgbClr val="98F0F4"/>
      </a:accent5>
      <a:accent6>
        <a:srgbClr val="E8F1B8"/>
      </a:accent6>
      <a:hlink>
        <a:srgbClr val="0563C1"/>
      </a:hlink>
      <a:folHlink>
        <a:srgbClr val="954F72"/>
      </a:folHlink>
    </a:clrScheme>
    <a:fontScheme name="Taho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FI_EU-rahastot_TEM_v2" id="{05E16302-CD32-3C42-9A4F-4AAC2D1E4E18}" vid="{99484D1B-D783-9743-BC76-8E3B53A37AD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FI_EU-rahastot_TEM_v2</Template>
  <TotalTime>5290</TotalTime>
  <Words>2316</Words>
  <Application>Microsoft Office PowerPoint</Application>
  <PresentationFormat>Laajakuva</PresentationFormat>
  <Paragraphs>377</Paragraphs>
  <Slides>26</Slides>
  <Notes>26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26</vt:i4>
      </vt:variant>
    </vt:vector>
  </HeadingPairs>
  <TitlesOfParts>
    <vt:vector size="34" baseType="lpstr">
      <vt:lpstr>Arial</vt:lpstr>
      <vt:lpstr>Calibri</vt:lpstr>
      <vt:lpstr>Courier New</vt:lpstr>
      <vt:lpstr>Open Sans</vt:lpstr>
      <vt:lpstr>System Font Regular</vt:lpstr>
      <vt:lpstr>Tahoma</vt:lpstr>
      <vt:lpstr>Wingdings</vt:lpstr>
      <vt:lpstr>Office-teema</vt:lpstr>
      <vt:lpstr>Hakuinfon ohjelma, 12.3.2026</vt:lpstr>
      <vt:lpstr>Käytännön ohjeet tilaisuuteen</vt:lpstr>
      <vt:lpstr>Uudistuva ja osaava Suomi 2021 – 2027/Euroopan aluekehitysrahasto (EAKR)</vt:lpstr>
      <vt:lpstr>Esityksen sisältö  </vt:lpstr>
      <vt:lpstr>Pirkanmaan liiton EAKR-haku 2.3.2026 – 30.4.2026</vt:lpstr>
      <vt:lpstr>PowerPoint-esitys</vt:lpstr>
      <vt:lpstr>PowerPoint-esitys</vt:lpstr>
      <vt:lpstr>Erityistavoite 1.1 Tutkimus- ja innovointivalmiuksien ja kehittyneiden teknologioiden käyttöönoton parantaminen (1)</vt:lpstr>
      <vt:lpstr>Tuensaajat, Indikaattorit</vt:lpstr>
      <vt:lpstr>Erityistavoitteen 1.1 indikaattorit</vt:lpstr>
      <vt:lpstr>Tukiprosentit, Investoinnit, Hankkeiden kesto</vt:lpstr>
      <vt:lpstr>Hankkeiden valintaperusteet</vt:lpstr>
      <vt:lpstr>Hankkeiden horisontaaliset valintaperusteet – pohdintaa hakemuksen laadintavaiheeseen</vt:lpstr>
      <vt:lpstr>Erityistavoite 1.1 Tutkimus- ja innovointivalmiuksien ja kehittyneiden teknologioiden käyttöönoton parantaminen</vt:lpstr>
      <vt:lpstr>Ryhmähankkeet ja ylimaakunnalliset hankkeet (1)</vt:lpstr>
      <vt:lpstr>Ryhmähankkeet ja ylimaakunnalliset hankkeet (2)</vt:lpstr>
      <vt:lpstr>Hankkeen nimi ja hankekuvaus (tiivistelmä) hakemuksessa</vt:lpstr>
      <vt:lpstr>Käytettävissä olevat kustannusmallit tässä rahoitushaussa</vt:lpstr>
      <vt:lpstr>Flat rate 40% -kehittämishankkeet, erityistä huomioitavaa</vt:lpstr>
      <vt:lpstr>Flat rate 7% -kehittämishankkeet, erityistä huomioitavaa</vt:lpstr>
      <vt:lpstr>Flat rate 1,5% -investointihankkeet</vt:lpstr>
      <vt:lpstr>Käytettävissä olevat palkka- ja matkakustannusmallit tässä rahoitushaussa</vt:lpstr>
      <vt:lpstr>Työaika ja tehtävänkuvaukset </vt:lpstr>
      <vt:lpstr>Muistilistaa ja muuta huomioitavaa</vt:lpstr>
      <vt:lpstr>Lopuksi</vt:lpstr>
      <vt:lpstr>KIITOS</vt:lpstr>
    </vt:vector>
  </TitlesOfParts>
  <Company>EU-rahastot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</dc:title>
  <dc:creator>Harala Tiina</dc:creator>
  <cp:lastModifiedBy>Tiina Harala</cp:lastModifiedBy>
  <cp:revision>833</cp:revision>
  <cp:lastPrinted>2022-05-11T09:10:05Z</cp:lastPrinted>
  <dcterms:created xsi:type="dcterms:W3CDTF">2022-02-23T09:32:22Z</dcterms:created>
  <dcterms:modified xsi:type="dcterms:W3CDTF">2026-03-12T05:55:01Z</dcterms:modified>
</cp:coreProperties>
</file>