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9" r:id="rId5"/>
    <p:sldId id="258" r:id="rId6"/>
    <p:sldId id="901" r:id="rId7"/>
    <p:sldId id="903" r:id="rId8"/>
    <p:sldId id="929" r:id="rId9"/>
    <p:sldId id="884" r:id="rId10"/>
    <p:sldId id="885" r:id="rId11"/>
    <p:sldId id="886" r:id="rId12"/>
    <p:sldId id="887" r:id="rId13"/>
    <p:sldId id="906" r:id="rId14"/>
    <p:sldId id="888" r:id="rId15"/>
    <p:sldId id="889" r:id="rId16"/>
    <p:sldId id="890" r:id="rId17"/>
    <p:sldId id="270" r:id="rId18"/>
    <p:sldId id="285" r:id="rId19"/>
    <p:sldId id="892" r:id="rId20"/>
    <p:sldId id="895" r:id="rId21"/>
    <p:sldId id="891" r:id="rId22"/>
    <p:sldId id="899" r:id="rId23"/>
    <p:sldId id="893" r:id="rId24"/>
    <p:sldId id="920" r:id="rId25"/>
    <p:sldId id="907" r:id="rId26"/>
    <p:sldId id="924" r:id="rId27"/>
    <p:sldId id="913" r:id="rId28"/>
    <p:sldId id="914" r:id="rId29"/>
    <p:sldId id="909" r:id="rId30"/>
    <p:sldId id="910" r:id="rId31"/>
    <p:sldId id="911" r:id="rId32"/>
    <p:sldId id="912" r:id="rId33"/>
    <p:sldId id="928" r:id="rId34"/>
    <p:sldId id="923" r:id="rId35"/>
    <p:sldId id="921" r:id="rId36"/>
    <p:sldId id="922" r:id="rId37"/>
    <p:sldId id="926" r:id="rId38"/>
    <p:sldId id="915" r:id="rId39"/>
    <p:sldId id="918" r:id="rId40"/>
    <p:sldId id="927" r:id="rId41"/>
    <p:sldId id="919" r:id="rId42"/>
    <p:sldId id="8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CD"/>
    <a:srgbClr val="D1E371"/>
    <a:srgbClr val="FFD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E943F-99B7-4BD9-8A36-6B89F3490B1F}" v="1" dt="2024-04-10T04:44:16.126"/>
    <p1510:client id="{53F6D638-65EF-C2E1-2B2A-1CE07A4D8FA1}" v="277" dt="2024-04-08T09:36:02.111"/>
    <p1510:client id="{555C26D3-19C7-40FB-8867-3C04EE51882E}" v="164" dt="2024-04-09T05:47:15.291"/>
    <p1510:client id="{71F9785B-6C1E-BCF8-E223-09A8FA64365F}" v="19" dt="2024-04-09T05:40:08.667"/>
    <p1510:client id="{97CD25AB-D919-4946-9A1C-BBDC0338713A}" v="30" vWet="32" dt="2024-04-09T05:41:13.052"/>
    <p1510:client id="{C94C5258-4EE6-4362-9F36-AC7DD0431C02}" v="606" dt="2024-04-09T05:14:24.962"/>
    <p1510:client id="{F023E10B-B145-4BC0-8B3B-678CBE0BDD51}" v="7" dt="2024-04-08T10:34:48.867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60074-D024-4076-922F-FAE0750C67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A51553A-83B7-4CD0-8640-90D5CF180282}">
      <dgm:prSet phldrT="[Teksti]" custT="1"/>
      <dgm:spPr>
        <a:solidFill>
          <a:schemeClr val="tx2"/>
        </a:solidFill>
      </dgm:spPr>
      <dgm:t>
        <a:bodyPr/>
        <a:lstStyle/>
        <a:p>
          <a:r>
            <a:rPr lang="fi-FI" sz="1500"/>
            <a:t>1. Aluetalouden uudistaminen ja vahvistaminen edellyttää uutta elinkeinotoimintaa ja osaamiseen panostamista</a:t>
          </a:r>
        </a:p>
      </dgm:t>
    </dgm:pt>
    <dgm:pt modelId="{5DC03626-9B74-4BF5-8564-C64D05F04172}" type="parTrans" cxnId="{A4665501-6425-43D4-A844-C102FE4A6838}">
      <dgm:prSet/>
      <dgm:spPr/>
      <dgm:t>
        <a:bodyPr/>
        <a:lstStyle/>
        <a:p>
          <a:endParaRPr lang="fi-FI"/>
        </a:p>
      </dgm:t>
    </dgm:pt>
    <dgm:pt modelId="{EA4629D4-1924-46B5-AA89-2F787EB0AAED}" type="sibTrans" cxnId="{A4665501-6425-43D4-A844-C102FE4A6838}">
      <dgm:prSet/>
      <dgm:spPr/>
      <dgm:t>
        <a:bodyPr/>
        <a:lstStyle/>
        <a:p>
          <a:endParaRPr lang="fi-FI"/>
        </a:p>
      </dgm:t>
    </dgm:pt>
    <dgm:pt modelId="{B1D39F27-5472-43E6-BEE8-F04841E38801}">
      <dgm:prSet phldrT="[Teksti]"/>
      <dgm:spPr/>
      <dgm:t>
        <a:bodyPr/>
        <a:lstStyle/>
        <a:p>
          <a:r>
            <a:rPr lang="fi-FI"/>
            <a:t>Tavoitteena edistää Pk-yritysten kasvua ja kansainvälistymistä sekä yritystoiminnan jatkuvuutta</a:t>
          </a:r>
        </a:p>
      </dgm:t>
    </dgm:pt>
    <dgm:pt modelId="{6BAA7F41-EACE-41AD-82F1-B2233637ADA3}" type="parTrans" cxnId="{1708C4D9-2A22-4CAD-8D25-FECFEF03F9BF}">
      <dgm:prSet/>
      <dgm:spPr/>
      <dgm:t>
        <a:bodyPr/>
        <a:lstStyle/>
        <a:p>
          <a:endParaRPr lang="fi-FI"/>
        </a:p>
      </dgm:t>
    </dgm:pt>
    <dgm:pt modelId="{D5574DCB-2276-4C2C-9514-0F75141EBCD7}" type="sibTrans" cxnId="{1708C4D9-2A22-4CAD-8D25-FECFEF03F9BF}">
      <dgm:prSet/>
      <dgm:spPr/>
      <dgm:t>
        <a:bodyPr/>
        <a:lstStyle/>
        <a:p>
          <a:endParaRPr lang="fi-FI"/>
        </a:p>
      </dgm:t>
    </dgm:pt>
    <dgm:pt modelId="{FE4EF1C5-E303-41A0-AFFC-4C14A4EEDEC6}">
      <dgm:prSet custT="1"/>
      <dgm:spPr>
        <a:solidFill>
          <a:schemeClr val="tx2"/>
        </a:solidFill>
      </dgm:spPr>
      <dgm:t>
        <a:bodyPr/>
        <a:lstStyle/>
        <a:p>
          <a:r>
            <a:rPr lang="fi-FI" sz="1500"/>
            <a:t>3. Turvetuotannosta poistuvien alueiden kunnostus avaa uusia mahdollisuuksia</a:t>
          </a:r>
        </a:p>
      </dgm:t>
    </dgm:pt>
    <dgm:pt modelId="{84EB409A-F68D-4F79-93F7-ED2CEA9FCA27}" type="parTrans" cxnId="{E151D7B3-0DD3-4E96-A485-D89FEA1B6369}">
      <dgm:prSet/>
      <dgm:spPr/>
      <dgm:t>
        <a:bodyPr/>
        <a:lstStyle/>
        <a:p>
          <a:endParaRPr lang="fi-FI"/>
        </a:p>
      </dgm:t>
    </dgm:pt>
    <dgm:pt modelId="{6ADEAC70-D4BE-4D5E-923E-C414A2D4201C}" type="sibTrans" cxnId="{E151D7B3-0DD3-4E96-A485-D89FEA1B6369}">
      <dgm:prSet/>
      <dgm:spPr/>
      <dgm:t>
        <a:bodyPr/>
        <a:lstStyle/>
        <a:p>
          <a:endParaRPr lang="fi-FI"/>
        </a:p>
      </dgm:t>
    </dgm:pt>
    <dgm:pt modelId="{522E3E93-EEAD-460C-A270-D01E83CF7082}">
      <dgm:prSet/>
      <dgm:spPr/>
      <dgm:t>
        <a:bodyPr/>
        <a:lstStyle/>
        <a:p>
          <a:r>
            <a:rPr lang="fi-FI"/>
            <a:t>Tavoitteena kehittää ja tukea uusiutuvan energian ratkaisuja</a:t>
          </a:r>
        </a:p>
      </dgm:t>
    </dgm:pt>
    <dgm:pt modelId="{29324C1F-B1E0-4835-9FCB-9960754D4156}" type="parTrans" cxnId="{470B10CD-8B80-46E2-8D85-5FEBCF818DBD}">
      <dgm:prSet/>
      <dgm:spPr/>
      <dgm:t>
        <a:bodyPr/>
        <a:lstStyle/>
        <a:p>
          <a:endParaRPr lang="fi-FI"/>
        </a:p>
      </dgm:t>
    </dgm:pt>
    <dgm:pt modelId="{8D131205-9774-4EB9-95DE-E379CB770AFB}" type="sibTrans" cxnId="{470B10CD-8B80-46E2-8D85-5FEBCF818DBD}">
      <dgm:prSet/>
      <dgm:spPr/>
      <dgm:t>
        <a:bodyPr/>
        <a:lstStyle/>
        <a:p>
          <a:endParaRPr lang="fi-FI"/>
        </a:p>
      </dgm:t>
    </dgm:pt>
    <dgm:pt modelId="{21AA0FC6-F28F-49B6-A9D6-D4091887F977}">
      <dgm:prSet/>
      <dgm:spPr/>
      <dgm:t>
        <a:bodyPr/>
        <a:lstStyle/>
        <a:p>
          <a:endParaRPr lang="fi-FI"/>
        </a:p>
      </dgm:t>
    </dgm:pt>
    <dgm:pt modelId="{FF4E36CD-AEB8-414D-AA36-D7139C60C9D5}" type="parTrans" cxnId="{4E37DD6D-5A24-4DC0-9CAB-52D9D6526E3A}">
      <dgm:prSet/>
      <dgm:spPr/>
      <dgm:t>
        <a:bodyPr/>
        <a:lstStyle/>
        <a:p>
          <a:endParaRPr lang="fi-FI"/>
        </a:p>
      </dgm:t>
    </dgm:pt>
    <dgm:pt modelId="{E5DE1A38-7E9F-4D6A-A48E-4AED20FAB996}" type="sibTrans" cxnId="{4E37DD6D-5A24-4DC0-9CAB-52D9D6526E3A}">
      <dgm:prSet/>
      <dgm:spPr/>
      <dgm:t>
        <a:bodyPr/>
        <a:lstStyle/>
        <a:p>
          <a:endParaRPr lang="fi-FI"/>
        </a:p>
      </dgm:t>
    </dgm:pt>
    <dgm:pt modelId="{329BACD1-956A-4A48-B6BB-F5E713AB2E25}">
      <dgm:prSet phldrT="[Teksti]"/>
      <dgm:spPr/>
      <dgm:t>
        <a:bodyPr/>
        <a:lstStyle/>
        <a:p>
          <a:r>
            <a:rPr lang="fi-FI"/>
            <a:t>Yrittäjien ja työntekijöiden osaamistason nostaminen, uudelleenkoulutus ja työvoiman saatavuuden varmistaminen</a:t>
          </a:r>
        </a:p>
      </dgm:t>
    </dgm:pt>
    <dgm:pt modelId="{7C461898-5931-43EC-9EE8-8226473CAF4E}" type="parTrans" cxnId="{F955F217-C336-4C22-9F76-8930E134BD15}">
      <dgm:prSet/>
      <dgm:spPr/>
      <dgm:t>
        <a:bodyPr/>
        <a:lstStyle/>
        <a:p>
          <a:endParaRPr lang="fi-FI"/>
        </a:p>
      </dgm:t>
    </dgm:pt>
    <dgm:pt modelId="{3C9BBF98-EE66-4CBC-819A-B3438F85B3FB}" type="sibTrans" cxnId="{F955F217-C336-4C22-9F76-8930E134BD15}">
      <dgm:prSet/>
      <dgm:spPr/>
      <dgm:t>
        <a:bodyPr/>
        <a:lstStyle/>
        <a:p>
          <a:endParaRPr lang="fi-FI"/>
        </a:p>
      </dgm:t>
    </dgm:pt>
    <dgm:pt modelId="{BF99A16B-004E-4A80-92FE-7CB90F6A9416}">
      <dgm:prSet phldrT="[Teksti]"/>
      <dgm:spPr/>
      <dgm:t>
        <a:bodyPr/>
        <a:lstStyle/>
        <a:p>
          <a:r>
            <a:rPr lang="fi-FI"/>
            <a:t>Tuetaan uutta ja uudistuvaa liiketoimintaa (esim. yritysverkostojen kehittäminen, neuvonta- ja hautomopalvelut)</a:t>
          </a:r>
        </a:p>
      </dgm:t>
    </dgm:pt>
    <dgm:pt modelId="{B5C28596-AFBD-45B4-B20A-5FDD47F13815}" type="parTrans" cxnId="{CC550573-2AEE-42B5-A935-9BB27C11ED83}">
      <dgm:prSet/>
      <dgm:spPr/>
      <dgm:t>
        <a:bodyPr/>
        <a:lstStyle/>
        <a:p>
          <a:endParaRPr lang="fi-FI"/>
        </a:p>
      </dgm:t>
    </dgm:pt>
    <dgm:pt modelId="{5979FA73-42CF-4145-91A8-AE41A335817F}" type="sibTrans" cxnId="{CC550573-2AEE-42B5-A935-9BB27C11ED83}">
      <dgm:prSet/>
      <dgm:spPr/>
      <dgm:t>
        <a:bodyPr/>
        <a:lstStyle/>
        <a:p>
          <a:endParaRPr lang="fi-FI"/>
        </a:p>
      </dgm:t>
    </dgm:pt>
    <dgm:pt modelId="{8A23A2CE-EA3C-4050-B90A-FAD6B809819B}">
      <dgm:prSet/>
      <dgm:spPr/>
      <dgm:t>
        <a:bodyPr/>
        <a:lstStyle/>
        <a:p>
          <a:r>
            <a:rPr lang="fi-FI"/>
            <a:t>Vahvistetaan innovointitoimintaa (esim. uudet innovaatiot turpeen korvaamiseksi) ja korkean tason tutkimustoimintaa</a:t>
          </a:r>
        </a:p>
      </dgm:t>
    </dgm:pt>
    <dgm:pt modelId="{D9ED1179-CA8B-4A04-B5CE-8E301AFD581B}" type="parTrans" cxnId="{533DBB97-5891-446D-BD7E-BD6B4840BF83}">
      <dgm:prSet/>
      <dgm:spPr/>
      <dgm:t>
        <a:bodyPr/>
        <a:lstStyle/>
        <a:p>
          <a:endParaRPr lang="fi-FI"/>
        </a:p>
      </dgm:t>
    </dgm:pt>
    <dgm:pt modelId="{676E42E8-FF98-4016-AEEA-B3CA30BA96A5}" type="sibTrans" cxnId="{533DBB97-5891-446D-BD7E-BD6B4840BF83}">
      <dgm:prSet/>
      <dgm:spPr/>
      <dgm:t>
        <a:bodyPr/>
        <a:lstStyle/>
        <a:p>
          <a:endParaRPr lang="fi-FI"/>
        </a:p>
      </dgm:t>
    </dgm:pt>
    <dgm:pt modelId="{D615F199-405D-4AC2-9F13-6DAF4117F133}">
      <dgm:prSet/>
      <dgm:spPr/>
      <dgm:t>
        <a:bodyPr/>
        <a:lstStyle/>
        <a:p>
          <a:r>
            <a:rPr lang="fi-FI"/>
            <a:t>Turvesoiden ennallistamisen ja jälkikäytön tavoitteena on luoda uusia työpaikkoja, monipuolistaa elinkeinoelämää ja minimoida turvetuotantoalueiden päästöjä.</a:t>
          </a:r>
        </a:p>
      </dgm:t>
    </dgm:pt>
    <dgm:pt modelId="{4AF5953D-750C-473E-A823-8223FFE9949A}" type="parTrans" cxnId="{667CECF7-7A3E-4467-9BE2-DE8FC1EA8C1D}">
      <dgm:prSet/>
      <dgm:spPr/>
      <dgm:t>
        <a:bodyPr/>
        <a:lstStyle/>
        <a:p>
          <a:endParaRPr lang="fi-FI"/>
        </a:p>
      </dgm:t>
    </dgm:pt>
    <dgm:pt modelId="{2865ECE0-8E52-47EF-B60F-42D699EF8879}" type="sibTrans" cxnId="{667CECF7-7A3E-4467-9BE2-DE8FC1EA8C1D}">
      <dgm:prSet/>
      <dgm:spPr/>
      <dgm:t>
        <a:bodyPr/>
        <a:lstStyle/>
        <a:p>
          <a:endParaRPr lang="fi-FI"/>
        </a:p>
      </dgm:t>
    </dgm:pt>
    <dgm:pt modelId="{479B5CDE-5D15-46A7-8022-0CA04142F7F7}">
      <dgm:prSet custT="1"/>
      <dgm:spPr>
        <a:solidFill>
          <a:schemeClr val="tx2"/>
        </a:solidFill>
      </dgm:spPr>
      <dgm:t>
        <a:bodyPr/>
        <a:lstStyle/>
        <a:p>
          <a:r>
            <a:rPr lang="fi-FI" sz="1500"/>
            <a:t>2. TKI-investoinnit vaativat vahvaa panostamista</a:t>
          </a:r>
        </a:p>
      </dgm:t>
    </dgm:pt>
    <dgm:pt modelId="{3A871652-E8EB-4994-BB63-CC623D774032}" type="parTrans" cxnId="{8E41D785-083E-43BF-AFCF-4FC4647A9AE9}">
      <dgm:prSet/>
      <dgm:spPr/>
      <dgm:t>
        <a:bodyPr/>
        <a:lstStyle/>
        <a:p>
          <a:endParaRPr lang="fi-FI"/>
        </a:p>
      </dgm:t>
    </dgm:pt>
    <dgm:pt modelId="{AD4650B0-B72C-4998-AED8-2F60F89CBB23}" type="sibTrans" cxnId="{8E41D785-083E-43BF-AFCF-4FC4647A9AE9}">
      <dgm:prSet/>
      <dgm:spPr/>
      <dgm:t>
        <a:bodyPr/>
        <a:lstStyle/>
        <a:p>
          <a:endParaRPr lang="fi-FI"/>
        </a:p>
      </dgm:t>
    </dgm:pt>
    <dgm:pt modelId="{56158760-2794-460A-9DCF-3F60E7FF75CC}">
      <dgm:prSet phldrT="[Teksti]"/>
      <dgm:spPr/>
      <dgm:t>
        <a:bodyPr/>
        <a:lstStyle/>
        <a:p>
          <a:r>
            <a:rPr lang="fi-FI"/>
            <a:t>Toiminnan nykyaikaistaminen ja tuotekehityksen tukeminen</a:t>
          </a:r>
        </a:p>
      </dgm:t>
    </dgm:pt>
    <dgm:pt modelId="{E236DD72-675A-4B65-8CAC-6DF8066A5ADE}" type="parTrans" cxnId="{4E494D5D-145C-4467-AA6D-19B9C36EABDC}">
      <dgm:prSet/>
      <dgm:spPr/>
      <dgm:t>
        <a:bodyPr/>
        <a:lstStyle/>
        <a:p>
          <a:endParaRPr lang="fi-FI"/>
        </a:p>
      </dgm:t>
    </dgm:pt>
    <dgm:pt modelId="{166D6D31-C46E-4DB5-9D28-D7931FDC962B}" type="sibTrans" cxnId="{4E494D5D-145C-4467-AA6D-19B9C36EABDC}">
      <dgm:prSet/>
      <dgm:spPr/>
      <dgm:t>
        <a:bodyPr/>
        <a:lstStyle/>
        <a:p>
          <a:endParaRPr lang="fi-FI"/>
        </a:p>
      </dgm:t>
    </dgm:pt>
    <dgm:pt modelId="{9E54813E-578D-4FC2-ABF6-919E467095B1}">
      <dgm:prSet/>
      <dgm:spPr/>
      <dgm:t>
        <a:bodyPr/>
        <a:lstStyle/>
        <a:p>
          <a:r>
            <a:rPr lang="fi-FI"/>
            <a:t>Ennallistamis- ja kunnostustöiden ohella suoalueille on mahdollista löytää uusia käyttötarkoituksia ja niitä voidaan hyödyntää lisääntyvässä luonnon virkistyskäytössä ja matkailussa.</a:t>
          </a:r>
        </a:p>
      </dgm:t>
    </dgm:pt>
    <dgm:pt modelId="{03FC7DA6-4914-485A-BE72-3C48249C7E13}" type="parTrans" cxnId="{CA2A16EC-B14E-4C0F-B7DF-D504681D76F5}">
      <dgm:prSet/>
      <dgm:spPr/>
      <dgm:t>
        <a:bodyPr/>
        <a:lstStyle/>
        <a:p>
          <a:endParaRPr lang="fi-FI"/>
        </a:p>
      </dgm:t>
    </dgm:pt>
    <dgm:pt modelId="{1F25344C-9369-477E-9651-8C3AFE9616D3}" type="sibTrans" cxnId="{CA2A16EC-B14E-4C0F-B7DF-D504681D76F5}">
      <dgm:prSet/>
      <dgm:spPr/>
      <dgm:t>
        <a:bodyPr/>
        <a:lstStyle/>
        <a:p>
          <a:endParaRPr lang="fi-FI"/>
        </a:p>
      </dgm:t>
    </dgm:pt>
    <dgm:pt modelId="{721C1585-2A3C-4DBC-81E8-6B22AE6D5A73}" type="pres">
      <dgm:prSet presAssocID="{8EE60074-D024-4076-922F-FAE0750C67D0}" presName="linear" presStyleCnt="0">
        <dgm:presLayoutVars>
          <dgm:animLvl val="lvl"/>
          <dgm:resizeHandles val="exact"/>
        </dgm:presLayoutVars>
      </dgm:prSet>
      <dgm:spPr/>
    </dgm:pt>
    <dgm:pt modelId="{E4E7DE49-3A27-4053-830A-3068770B5B2A}" type="pres">
      <dgm:prSet presAssocID="{3A51553A-83B7-4CD0-8640-90D5CF1802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97D4A3-FAA4-4F61-97B3-5595546CC412}" type="pres">
      <dgm:prSet presAssocID="{3A51553A-83B7-4CD0-8640-90D5CF180282}" presName="childText" presStyleLbl="revTx" presStyleIdx="0" presStyleCnt="3">
        <dgm:presLayoutVars>
          <dgm:bulletEnabled val="1"/>
        </dgm:presLayoutVars>
      </dgm:prSet>
      <dgm:spPr/>
    </dgm:pt>
    <dgm:pt modelId="{E5CE7071-4101-4FC7-A55A-690895F1E14D}" type="pres">
      <dgm:prSet presAssocID="{479B5CDE-5D15-46A7-8022-0CA04142F7F7}" presName="parentText" presStyleLbl="node1" presStyleIdx="1" presStyleCnt="3" custScaleY="76989" custLinFactNeighborY="-5909">
        <dgm:presLayoutVars>
          <dgm:chMax val="0"/>
          <dgm:bulletEnabled val="1"/>
        </dgm:presLayoutVars>
      </dgm:prSet>
      <dgm:spPr/>
    </dgm:pt>
    <dgm:pt modelId="{28D36C08-0451-478A-AE10-5D7934BED765}" type="pres">
      <dgm:prSet presAssocID="{479B5CDE-5D15-46A7-8022-0CA04142F7F7}" presName="childText" presStyleLbl="revTx" presStyleIdx="1" presStyleCnt="3" custLinFactNeighborY="-2976">
        <dgm:presLayoutVars>
          <dgm:bulletEnabled val="1"/>
        </dgm:presLayoutVars>
      </dgm:prSet>
      <dgm:spPr/>
    </dgm:pt>
    <dgm:pt modelId="{8AFFFBD5-80B7-4BC6-AF11-D97C5BD59DAB}" type="pres">
      <dgm:prSet presAssocID="{FE4EF1C5-E303-41A0-AFFC-4C14A4EEDEC6}" presName="parentText" presStyleLbl="node1" presStyleIdx="2" presStyleCnt="3" custScaleY="88233" custLinFactNeighborY="2533">
        <dgm:presLayoutVars>
          <dgm:chMax val="0"/>
          <dgm:bulletEnabled val="1"/>
        </dgm:presLayoutVars>
      </dgm:prSet>
      <dgm:spPr/>
    </dgm:pt>
    <dgm:pt modelId="{A613D7BD-30B3-4D7D-A77D-D2EA02C7D16F}" type="pres">
      <dgm:prSet presAssocID="{FE4EF1C5-E303-41A0-AFFC-4C14A4EEDEC6}" presName="childText" presStyleLbl="revTx" presStyleIdx="2" presStyleCnt="3" custLinFactNeighborY="23934">
        <dgm:presLayoutVars>
          <dgm:bulletEnabled val="1"/>
        </dgm:presLayoutVars>
      </dgm:prSet>
      <dgm:spPr/>
    </dgm:pt>
  </dgm:ptLst>
  <dgm:cxnLst>
    <dgm:cxn modelId="{A4665501-6425-43D4-A844-C102FE4A6838}" srcId="{8EE60074-D024-4076-922F-FAE0750C67D0}" destId="{3A51553A-83B7-4CD0-8640-90D5CF180282}" srcOrd="0" destOrd="0" parTransId="{5DC03626-9B74-4BF5-8564-C64D05F04172}" sibTransId="{EA4629D4-1924-46B5-AA89-2F787EB0AAED}"/>
    <dgm:cxn modelId="{F955F217-C336-4C22-9F76-8930E134BD15}" srcId="{3A51553A-83B7-4CD0-8640-90D5CF180282}" destId="{329BACD1-956A-4A48-B6BB-F5E713AB2E25}" srcOrd="1" destOrd="0" parTransId="{7C461898-5931-43EC-9EE8-8226473CAF4E}" sibTransId="{3C9BBF98-EE66-4CBC-819A-B3438F85B3FB}"/>
    <dgm:cxn modelId="{5C9ACF1C-337E-4CB8-A1BF-BCF8B389DC90}" type="presOf" srcId="{9E54813E-578D-4FC2-ABF6-919E467095B1}" destId="{A613D7BD-30B3-4D7D-A77D-D2EA02C7D16F}" srcOrd="0" destOrd="1" presId="urn:microsoft.com/office/officeart/2005/8/layout/vList2"/>
    <dgm:cxn modelId="{BDCDC620-40CE-46A6-8CAC-7CDAF1A1A33D}" type="presOf" srcId="{B1D39F27-5472-43E6-BEE8-F04841E38801}" destId="{5197D4A3-FAA4-4F61-97B3-5595546CC412}" srcOrd="0" destOrd="0" presId="urn:microsoft.com/office/officeart/2005/8/layout/vList2"/>
    <dgm:cxn modelId="{8F781D37-AF56-4A9A-9654-174921C207A4}" type="presOf" srcId="{479B5CDE-5D15-46A7-8022-0CA04142F7F7}" destId="{E5CE7071-4101-4FC7-A55A-690895F1E14D}" srcOrd="0" destOrd="0" presId="urn:microsoft.com/office/officeart/2005/8/layout/vList2"/>
    <dgm:cxn modelId="{4E494D5D-145C-4467-AA6D-19B9C36EABDC}" srcId="{3A51553A-83B7-4CD0-8640-90D5CF180282}" destId="{56158760-2794-460A-9DCF-3F60E7FF75CC}" srcOrd="3" destOrd="0" parTransId="{E236DD72-675A-4B65-8CAC-6DF8066A5ADE}" sibTransId="{166D6D31-C46E-4DB5-9D28-D7931FDC962B}"/>
    <dgm:cxn modelId="{84B14F5E-3A5E-492E-B995-805E1B28D3DB}" type="presOf" srcId="{D615F199-405D-4AC2-9F13-6DAF4117F133}" destId="{A613D7BD-30B3-4D7D-A77D-D2EA02C7D16F}" srcOrd="0" destOrd="0" presId="urn:microsoft.com/office/officeart/2005/8/layout/vList2"/>
    <dgm:cxn modelId="{4E37DD6D-5A24-4DC0-9CAB-52D9D6526E3A}" srcId="{FE4EF1C5-E303-41A0-AFFC-4C14A4EEDEC6}" destId="{21AA0FC6-F28F-49B6-A9D6-D4091887F977}" srcOrd="2" destOrd="0" parTransId="{FF4E36CD-AEB8-414D-AA36-D7139C60C9D5}" sibTransId="{E5DE1A38-7E9F-4D6A-A48E-4AED20FAB996}"/>
    <dgm:cxn modelId="{44446451-ED9C-4F58-90B9-4AAE11541595}" type="presOf" srcId="{522E3E93-EEAD-460C-A270-D01E83CF7082}" destId="{28D36C08-0451-478A-AE10-5D7934BED765}" srcOrd="0" destOrd="0" presId="urn:microsoft.com/office/officeart/2005/8/layout/vList2"/>
    <dgm:cxn modelId="{CC550573-2AEE-42B5-A935-9BB27C11ED83}" srcId="{3A51553A-83B7-4CD0-8640-90D5CF180282}" destId="{BF99A16B-004E-4A80-92FE-7CB90F6A9416}" srcOrd="2" destOrd="0" parTransId="{B5C28596-AFBD-45B4-B20A-5FDD47F13815}" sibTransId="{5979FA73-42CF-4145-91A8-AE41A335817F}"/>
    <dgm:cxn modelId="{B17A3679-D85D-49C3-B363-8354B63C78E2}" type="presOf" srcId="{56158760-2794-460A-9DCF-3F60E7FF75CC}" destId="{5197D4A3-FAA4-4F61-97B3-5595546CC412}" srcOrd="0" destOrd="3" presId="urn:microsoft.com/office/officeart/2005/8/layout/vList2"/>
    <dgm:cxn modelId="{8E41D785-083E-43BF-AFCF-4FC4647A9AE9}" srcId="{8EE60074-D024-4076-922F-FAE0750C67D0}" destId="{479B5CDE-5D15-46A7-8022-0CA04142F7F7}" srcOrd="1" destOrd="0" parTransId="{3A871652-E8EB-4994-BB63-CC623D774032}" sibTransId="{AD4650B0-B72C-4998-AED8-2F60F89CBB23}"/>
    <dgm:cxn modelId="{15053C8D-0F13-4548-85BE-A39326017605}" type="presOf" srcId="{BF99A16B-004E-4A80-92FE-7CB90F6A9416}" destId="{5197D4A3-FAA4-4F61-97B3-5595546CC412}" srcOrd="0" destOrd="2" presId="urn:microsoft.com/office/officeart/2005/8/layout/vList2"/>
    <dgm:cxn modelId="{533DBB97-5891-446D-BD7E-BD6B4840BF83}" srcId="{479B5CDE-5D15-46A7-8022-0CA04142F7F7}" destId="{8A23A2CE-EA3C-4050-B90A-FAD6B809819B}" srcOrd="1" destOrd="0" parTransId="{D9ED1179-CA8B-4A04-B5CE-8E301AFD581B}" sibTransId="{676E42E8-FF98-4016-AEEA-B3CA30BA96A5}"/>
    <dgm:cxn modelId="{209E05AB-5173-489C-BE2B-92193375480E}" type="presOf" srcId="{21AA0FC6-F28F-49B6-A9D6-D4091887F977}" destId="{A613D7BD-30B3-4D7D-A77D-D2EA02C7D16F}" srcOrd="0" destOrd="2" presId="urn:microsoft.com/office/officeart/2005/8/layout/vList2"/>
    <dgm:cxn modelId="{E151D7B3-0DD3-4E96-A485-D89FEA1B6369}" srcId="{8EE60074-D024-4076-922F-FAE0750C67D0}" destId="{FE4EF1C5-E303-41A0-AFFC-4C14A4EEDEC6}" srcOrd="2" destOrd="0" parTransId="{84EB409A-F68D-4F79-93F7-ED2CEA9FCA27}" sibTransId="{6ADEAC70-D4BE-4D5E-923E-C414A2D4201C}"/>
    <dgm:cxn modelId="{5D9FF7BA-F840-4875-913F-B3A318BF6CF5}" type="presOf" srcId="{329BACD1-956A-4A48-B6BB-F5E713AB2E25}" destId="{5197D4A3-FAA4-4F61-97B3-5595546CC412}" srcOrd="0" destOrd="1" presId="urn:microsoft.com/office/officeart/2005/8/layout/vList2"/>
    <dgm:cxn modelId="{470B10CD-8B80-46E2-8D85-5FEBCF818DBD}" srcId="{479B5CDE-5D15-46A7-8022-0CA04142F7F7}" destId="{522E3E93-EEAD-460C-A270-D01E83CF7082}" srcOrd="0" destOrd="0" parTransId="{29324C1F-B1E0-4835-9FCB-9960754D4156}" sibTransId="{8D131205-9774-4EB9-95DE-E379CB770AFB}"/>
    <dgm:cxn modelId="{1708C4D9-2A22-4CAD-8D25-FECFEF03F9BF}" srcId="{3A51553A-83B7-4CD0-8640-90D5CF180282}" destId="{B1D39F27-5472-43E6-BEE8-F04841E38801}" srcOrd="0" destOrd="0" parTransId="{6BAA7F41-EACE-41AD-82F1-B2233637ADA3}" sibTransId="{D5574DCB-2276-4C2C-9514-0F75141EBCD7}"/>
    <dgm:cxn modelId="{CC7BFAD9-EA0E-470E-8973-4FEF1C37AEA6}" type="presOf" srcId="{8A23A2CE-EA3C-4050-B90A-FAD6B809819B}" destId="{28D36C08-0451-478A-AE10-5D7934BED765}" srcOrd="0" destOrd="1" presId="urn:microsoft.com/office/officeart/2005/8/layout/vList2"/>
    <dgm:cxn modelId="{CA2A16EC-B14E-4C0F-B7DF-D504681D76F5}" srcId="{FE4EF1C5-E303-41A0-AFFC-4C14A4EEDEC6}" destId="{9E54813E-578D-4FC2-ABF6-919E467095B1}" srcOrd="1" destOrd="0" parTransId="{03FC7DA6-4914-485A-BE72-3C48249C7E13}" sibTransId="{1F25344C-9369-477E-9651-8C3AFE9616D3}"/>
    <dgm:cxn modelId="{F1FADBF7-D465-4C5D-8B58-6DC58A13E3AA}" type="presOf" srcId="{FE4EF1C5-E303-41A0-AFFC-4C14A4EEDEC6}" destId="{8AFFFBD5-80B7-4BC6-AF11-D97C5BD59DAB}" srcOrd="0" destOrd="0" presId="urn:microsoft.com/office/officeart/2005/8/layout/vList2"/>
    <dgm:cxn modelId="{667CECF7-7A3E-4467-9BE2-DE8FC1EA8C1D}" srcId="{FE4EF1C5-E303-41A0-AFFC-4C14A4EEDEC6}" destId="{D615F199-405D-4AC2-9F13-6DAF4117F133}" srcOrd="0" destOrd="0" parTransId="{4AF5953D-750C-473E-A823-8223FFE9949A}" sibTransId="{2865ECE0-8E52-47EF-B60F-42D699EF8879}"/>
    <dgm:cxn modelId="{0EE23BF9-D4DF-4D89-A2C2-555CA4425816}" type="presOf" srcId="{8EE60074-D024-4076-922F-FAE0750C67D0}" destId="{721C1585-2A3C-4DBC-81E8-6B22AE6D5A73}" srcOrd="0" destOrd="0" presId="urn:microsoft.com/office/officeart/2005/8/layout/vList2"/>
    <dgm:cxn modelId="{660D2AFB-FBE0-43BF-8A8A-31034E1A9C8B}" type="presOf" srcId="{3A51553A-83B7-4CD0-8640-90D5CF180282}" destId="{E4E7DE49-3A27-4053-830A-3068770B5B2A}" srcOrd="0" destOrd="0" presId="urn:microsoft.com/office/officeart/2005/8/layout/vList2"/>
    <dgm:cxn modelId="{EBC1984F-6ABD-47F0-AF4A-7A5363D91784}" type="presParOf" srcId="{721C1585-2A3C-4DBC-81E8-6B22AE6D5A73}" destId="{E4E7DE49-3A27-4053-830A-3068770B5B2A}" srcOrd="0" destOrd="0" presId="urn:microsoft.com/office/officeart/2005/8/layout/vList2"/>
    <dgm:cxn modelId="{041BD390-03A5-4E35-90B1-0889D28FDEFD}" type="presParOf" srcId="{721C1585-2A3C-4DBC-81E8-6B22AE6D5A73}" destId="{5197D4A3-FAA4-4F61-97B3-5595546CC412}" srcOrd="1" destOrd="0" presId="urn:microsoft.com/office/officeart/2005/8/layout/vList2"/>
    <dgm:cxn modelId="{C9EFEBFA-E3FD-4681-B34A-C5BB59BC3899}" type="presParOf" srcId="{721C1585-2A3C-4DBC-81E8-6B22AE6D5A73}" destId="{E5CE7071-4101-4FC7-A55A-690895F1E14D}" srcOrd="2" destOrd="0" presId="urn:microsoft.com/office/officeart/2005/8/layout/vList2"/>
    <dgm:cxn modelId="{07AB2A3B-E022-4223-B0D1-B61083EB3E59}" type="presParOf" srcId="{721C1585-2A3C-4DBC-81E8-6B22AE6D5A73}" destId="{28D36C08-0451-478A-AE10-5D7934BED765}" srcOrd="3" destOrd="0" presId="urn:microsoft.com/office/officeart/2005/8/layout/vList2"/>
    <dgm:cxn modelId="{6BBCA07C-366C-456A-B774-4E6D470EE42C}" type="presParOf" srcId="{721C1585-2A3C-4DBC-81E8-6B22AE6D5A73}" destId="{8AFFFBD5-80B7-4BC6-AF11-D97C5BD59DAB}" srcOrd="4" destOrd="0" presId="urn:microsoft.com/office/officeart/2005/8/layout/vList2"/>
    <dgm:cxn modelId="{B14BC8B9-C72C-427E-BC14-2F9378C9D5D0}" type="presParOf" srcId="{721C1585-2A3C-4DBC-81E8-6B22AE6D5A73}" destId="{A613D7BD-30B3-4D7D-A77D-D2EA02C7D16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7DE49-3A27-4053-830A-3068770B5B2A}">
      <dsp:nvSpPr>
        <dsp:cNvPr id="0" name=""/>
        <dsp:cNvSpPr/>
      </dsp:nvSpPr>
      <dsp:spPr>
        <a:xfrm>
          <a:off x="0" y="159963"/>
          <a:ext cx="10425913" cy="366795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1. Aluetalouden uudistaminen ja vahvistaminen edellyttää uutta elinkeinotoimintaa ja osaamiseen panostamista</a:t>
          </a:r>
        </a:p>
      </dsp:txBody>
      <dsp:txXfrm>
        <a:off x="17905" y="177868"/>
        <a:ext cx="10390103" cy="330985"/>
      </dsp:txXfrm>
    </dsp:sp>
    <dsp:sp modelId="{5197D4A3-FAA4-4F61-97B3-5595546CC412}">
      <dsp:nvSpPr>
        <dsp:cNvPr id="0" name=""/>
        <dsp:cNvSpPr/>
      </dsp:nvSpPr>
      <dsp:spPr>
        <a:xfrm>
          <a:off x="0" y="526758"/>
          <a:ext cx="10425913" cy="1022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02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/>
            <a:t>Tavoitteena edistää Pk-yritysten kasvua ja kansainvälistymistä sekä yritystoiminnan jatkuvuutta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/>
            <a:t>Yrittäjien ja työntekijöiden osaamistason nostaminen, uudelleenkoulutus ja työvoiman saatavuuden varmistaminen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/>
            <a:t>Tuetaan uutta ja uudistuvaa liiketoimintaa (esim. yritysverkostojen kehittäminen, neuvonta- ja hautomopalvelut)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/>
            <a:t>Toiminnan nykyaikaistaminen ja tuotekehityksen tukeminen</a:t>
          </a:r>
        </a:p>
      </dsp:txBody>
      <dsp:txXfrm>
        <a:off x="0" y="526758"/>
        <a:ext cx="10425913" cy="1022580"/>
      </dsp:txXfrm>
    </dsp:sp>
    <dsp:sp modelId="{E5CE7071-4101-4FC7-A55A-690895F1E14D}">
      <dsp:nvSpPr>
        <dsp:cNvPr id="0" name=""/>
        <dsp:cNvSpPr/>
      </dsp:nvSpPr>
      <dsp:spPr>
        <a:xfrm>
          <a:off x="0" y="1506344"/>
          <a:ext cx="10425913" cy="282391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2. TKI-investoinnit vaativat vahvaa panostamista</a:t>
          </a:r>
        </a:p>
      </dsp:txBody>
      <dsp:txXfrm>
        <a:off x="13785" y="1520129"/>
        <a:ext cx="10398343" cy="254821"/>
      </dsp:txXfrm>
    </dsp:sp>
    <dsp:sp modelId="{28D36C08-0451-478A-AE10-5D7934BED765}">
      <dsp:nvSpPr>
        <dsp:cNvPr id="0" name=""/>
        <dsp:cNvSpPr/>
      </dsp:nvSpPr>
      <dsp:spPr>
        <a:xfrm>
          <a:off x="0" y="1820814"/>
          <a:ext cx="10425913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02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/>
            <a:t>Tavoitteena kehittää ja tukea uusiutuvan energian ratkaisuja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/>
            <a:t>Vahvistetaan innovointitoimintaa (esim. uudet innovaatiot turpeen korvaamiseksi) ja korkean tason tutkimustoimintaa</a:t>
          </a:r>
        </a:p>
      </dsp:txBody>
      <dsp:txXfrm>
        <a:off x="0" y="1820814"/>
        <a:ext cx="10425913" cy="727605"/>
      </dsp:txXfrm>
    </dsp:sp>
    <dsp:sp modelId="{8AFFFBD5-80B7-4BC6-AF11-D97C5BD59DAB}">
      <dsp:nvSpPr>
        <dsp:cNvPr id="0" name=""/>
        <dsp:cNvSpPr/>
      </dsp:nvSpPr>
      <dsp:spPr>
        <a:xfrm>
          <a:off x="0" y="2589222"/>
          <a:ext cx="10425913" cy="323634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3. Turvetuotannosta poistuvien alueiden kunnostus avaa uusia mahdollisuuksia</a:t>
          </a:r>
        </a:p>
      </dsp:txBody>
      <dsp:txXfrm>
        <a:off x="15799" y="2605021"/>
        <a:ext cx="10394315" cy="292036"/>
      </dsp:txXfrm>
    </dsp:sp>
    <dsp:sp modelId="{A613D7BD-30B3-4D7D-A77D-D2EA02C7D16F}">
      <dsp:nvSpPr>
        <dsp:cNvPr id="0" name=""/>
        <dsp:cNvSpPr/>
      </dsp:nvSpPr>
      <dsp:spPr>
        <a:xfrm>
          <a:off x="0" y="2970758"/>
          <a:ext cx="10425913" cy="117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02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/>
            <a:t>Turvesoiden ennallistamisen ja jälkikäytön tavoitteena on luoda uusia työpaikkoja, monipuolistaa elinkeinoelämää ja minimoida turvetuotantoalueiden päästöjä.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/>
            <a:t>Ennallistamis- ja kunnostustöiden ohella suoalueille on mahdollista löytää uusia käyttötarkoituksia ja niitä voidaan hyödyntää lisääntyvässä luonnon virkistyskäytössä ja matkailussa.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500" kern="1200"/>
        </a:p>
      </dsp:txBody>
      <dsp:txXfrm>
        <a:off x="0" y="2970758"/>
        <a:ext cx="10425913" cy="1179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B766C-D144-4860-8378-C8AED84E14A7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F52D-3802-4A03-8323-AE312A03D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6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Flat rate 7 % </a:t>
            </a:r>
            <a:r>
              <a:rPr lang="en-US" err="1">
                <a:ea typeface="Calibri"/>
                <a:cs typeface="Calibri"/>
              </a:rPr>
              <a:t>ehdot</a:t>
            </a:r>
            <a:r>
              <a:rPr lang="en-US">
                <a:ea typeface="Calibri"/>
                <a:cs typeface="Calibri"/>
              </a:rPr>
              <a:t>: </a:t>
            </a:r>
            <a:r>
              <a:rPr lang="en-US" b="1" err="1"/>
              <a:t>Kustannusmallin</a:t>
            </a:r>
            <a:r>
              <a:rPr lang="en-US" b="1"/>
              <a:t> Flat rate 7 % </a:t>
            </a:r>
            <a:r>
              <a:rPr lang="en-US" b="1" err="1"/>
              <a:t>kehittäminen</a:t>
            </a:r>
            <a:r>
              <a:rPr lang="en-US" b="1"/>
              <a:t> </a:t>
            </a:r>
            <a:r>
              <a:rPr lang="en-US" b="1" err="1"/>
              <a:t>käyttämisen</a:t>
            </a:r>
            <a:r>
              <a:rPr lang="en-US" b="1"/>
              <a:t> </a:t>
            </a:r>
            <a:r>
              <a:rPr lang="en-US" b="1" err="1"/>
              <a:t>edellytyksenä</a:t>
            </a:r>
            <a:r>
              <a:rPr lang="en-US" b="1"/>
              <a:t> on, </a:t>
            </a:r>
            <a:r>
              <a:rPr lang="en-US" b="1" err="1"/>
              <a:t>että</a:t>
            </a:r>
            <a:r>
              <a:rPr lang="en-US" b="1"/>
              <a:t> </a:t>
            </a:r>
            <a:r>
              <a:rPr lang="en-US" b="1" err="1"/>
              <a:t>jokin</a:t>
            </a:r>
            <a:r>
              <a:rPr lang="en-US" b="1"/>
              <a:t> </a:t>
            </a:r>
            <a:r>
              <a:rPr lang="en-US" b="1" err="1"/>
              <a:t>seuraavista</a:t>
            </a:r>
            <a:r>
              <a:rPr lang="en-US" b="1"/>
              <a:t> </a:t>
            </a:r>
            <a:r>
              <a:rPr lang="en-US" b="1" err="1"/>
              <a:t>täyttyy</a:t>
            </a:r>
            <a:r>
              <a:rPr lang="en-US" b="1"/>
              <a:t>:</a:t>
            </a:r>
            <a:endParaRPr lang="fi-FI"/>
          </a:p>
          <a:p>
            <a:r>
              <a:rPr lang="en-US"/>
              <a:t>-</a:t>
            </a:r>
            <a:r>
              <a:rPr lang="en-US" err="1"/>
              <a:t>Hankkeessa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ole </a:t>
            </a:r>
            <a:r>
              <a:rPr lang="en-US" err="1"/>
              <a:t>hankehenkilöstön</a:t>
            </a:r>
            <a:r>
              <a:rPr lang="en-US"/>
              <a:t> </a:t>
            </a:r>
            <a:r>
              <a:rPr lang="en-US" err="1"/>
              <a:t>palkkakustannuksia</a:t>
            </a:r>
            <a:r>
              <a:rPr lang="en-US"/>
              <a:t>; tai</a:t>
            </a:r>
          </a:p>
          <a:p>
            <a:r>
              <a:rPr lang="en-US"/>
              <a:t>-</a:t>
            </a:r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ostopalvelukustannukset</a:t>
            </a:r>
            <a:r>
              <a:rPr lang="en-US"/>
              <a:t> </a:t>
            </a:r>
            <a:r>
              <a:rPr lang="en-US" err="1"/>
              <a:t>yhteensä</a:t>
            </a:r>
            <a:r>
              <a:rPr lang="en-US"/>
              <a:t> </a:t>
            </a:r>
            <a:r>
              <a:rPr lang="en-US" err="1"/>
              <a:t>ovat</a:t>
            </a:r>
            <a:r>
              <a:rPr lang="en-US"/>
              <a:t> </a:t>
            </a:r>
            <a:r>
              <a:rPr lang="en-US" err="1"/>
              <a:t>vähintään</a:t>
            </a:r>
            <a:r>
              <a:rPr lang="en-US"/>
              <a:t> 30 </a:t>
            </a:r>
            <a:r>
              <a:rPr lang="en-US" err="1"/>
              <a:t>prosenttia</a:t>
            </a:r>
            <a:r>
              <a:rPr lang="en-US"/>
              <a:t> </a:t>
            </a:r>
            <a:r>
              <a:rPr lang="en-US" err="1"/>
              <a:t>palkkakustannuksista</a:t>
            </a:r>
            <a:r>
              <a:rPr lang="en-US"/>
              <a:t>; tai</a:t>
            </a:r>
          </a:p>
          <a:p>
            <a:r>
              <a:rPr lang="en-US"/>
              <a:t>-</a:t>
            </a:r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matkakustannukset</a:t>
            </a:r>
            <a:r>
              <a:rPr lang="en-US"/>
              <a:t> </a:t>
            </a:r>
            <a:r>
              <a:rPr lang="en-US" err="1"/>
              <a:t>yhteensä</a:t>
            </a:r>
            <a:r>
              <a:rPr lang="en-US"/>
              <a:t> </a:t>
            </a:r>
            <a:r>
              <a:rPr lang="en-US" err="1"/>
              <a:t>ovat</a:t>
            </a:r>
            <a:r>
              <a:rPr lang="en-US"/>
              <a:t> </a:t>
            </a:r>
            <a:r>
              <a:rPr lang="en-US" err="1"/>
              <a:t>vähintään</a:t>
            </a:r>
            <a:r>
              <a:rPr lang="en-US"/>
              <a:t> 20 </a:t>
            </a:r>
            <a:r>
              <a:rPr lang="en-US" err="1"/>
              <a:t>prosenttia</a:t>
            </a:r>
            <a:r>
              <a:rPr lang="en-US"/>
              <a:t> </a:t>
            </a:r>
            <a:r>
              <a:rPr lang="en-US" err="1"/>
              <a:t>palkkakustannuksista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FF52D-3802-4A03-8323-AE312A03D6D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07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FF52D-3802-4A03-8323-AE312A03D6D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09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Flat rate 7 % </a:t>
            </a:r>
            <a:r>
              <a:rPr lang="en-US" err="1">
                <a:ea typeface="Calibri"/>
                <a:cs typeface="Calibri"/>
              </a:rPr>
              <a:t>ehdot</a:t>
            </a:r>
            <a:r>
              <a:rPr lang="en-US">
                <a:ea typeface="Calibri"/>
                <a:cs typeface="Calibri"/>
              </a:rPr>
              <a:t>: </a:t>
            </a:r>
            <a:r>
              <a:rPr lang="en-US" b="1" err="1"/>
              <a:t>Kustannusmallin</a:t>
            </a:r>
            <a:r>
              <a:rPr lang="en-US" b="1"/>
              <a:t> Flat rate 7 % </a:t>
            </a:r>
            <a:r>
              <a:rPr lang="en-US" b="1" err="1"/>
              <a:t>kehittäminen</a:t>
            </a:r>
            <a:r>
              <a:rPr lang="en-US" b="1"/>
              <a:t> </a:t>
            </a:r>
            <a:r>
              <a:rPr lang="en-US" b="1" err="1"/>
              <a:t>käyttämisen</a:t>
            </a:r>
            <a:r>
              <a:rPr lang="en-US" b="1"/>
              <a:t> </a:t>
            </a:r>
            <a:r>
              <a:rPr lang="en-US" b="1" err="1"/>
              <a:t>edellytyksenä</a:t>
            </a:r>
            <a:r>
              <a:rPr lang="en-US" b="1"/>
              <a:t> on, </a:t>
            </a:r>
            <a:r>
              <a:rPr lang="en-US" b="1" err="1"/>
              <a:t>että</a:t>
            </a:r>
            <a:r>
              <a:rPr lang="en-US" b="1"/>
              <a:t> </a:t>
            </a:r>
            <a:r>
              <a:rPr lang="en-US" b="1" err="1"/>
              <a:t>jokin</a:t>
            </a:r>
            <a:r>
              <a:rPr lang="en-US" b="1"/>
              <a:t> </a:t>
            </a:r>
            <a:r>
              <a:rPr lang="en-US" b="1" err="1"/>
              <a:t>seuraavista</a:t>
            </a:r>
            <a:r>
              <a:rPr lang="en-US" b="1"/>
              <a:t> </a:t>
            </a:r>
            <a:r>
              <a:rPr lang="en-US" b="1" err="1"/>
              <a:t>täyttyy</a:t>
            </a:r>
            <a:r>
              <a:rPr lang="en-US" b="1"/>
              <a:t>:</a:t>
            </a:r>
            <a:endParaRPr lang="fi-FI"/>
          </a:p>
          <a:p>
            <a:r>
              <a:rPr lang="en-US"/>
              <a:t>-</a:t>
            </a:r>
            <a:r>
              <a:rPr lang="en-US" err="1"/>
              <a:t>Hankkeessa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ole </a:t>
            </a:r>
            <a:r>
              <a:rPr lang="en-US" err="1"/>
              <a:t>hankehenkilöstön</a:t>
            </a:r>
            <a:r>
              <a:rPr lang="en-US"/>
              <a:t> </a:t>
            </a:r>
            <a:r>
              <a:rPr lang="en-US" err="1"/>
              <a:t>palkkakustannuksia</a:t>
            </a:r>
            <a:r>
              <a:rPr lang="en-US"/>
              <a:t>; tai</a:t>
            </a:r>
          </a:p>
          <a:p>
            <a:r>
              <a:rPr lang="en-US"/>
              <a:t>-</a:t>
            </a:r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ostopalvelukustannukset</a:t>
            </a:r>
            <a:r>
              <a:rPr lang="en-US"/>
              <a:t> </a:t>
            </a:r>
            <a:r>
              <a:rPr lang="en-US" err="1"/>
              <a:t>yhteensä</a:t>
            </a:r>
            <a:r>
              <a:rPr lang="en-US"/>
              <a:t> </a:t>
            </a:r>
            <a:r>
              <a:rPr lang="en-US" err="1"/>
              <a:t>ovat</a:t>
            </a:r>
            <a:r>
              <a:rPr lang="en-US"/>
              <a:t> </a:t>
            </a:r>
            <a:r>
              <a:rPr lang="en-US" err="1"/>
              <a:t>vähintään</a:t>
            </a:r>
            <a:r>
              <a:rPr lang="en-US"/>
              <a:t> 30 </a:t>
            </a:r>
            <a:r>
              <a:rPr lang="en-US" err="1"/>
              <a:t>prosenttia</a:t>
            </a:r>
            <a:r>
              <a:rPr lang="en-US"/>
              <a:t> </a:t>
            </a:r>
            <a:r>
              <a:rPr lang="en-US" err="1"/>
              <a:t>palkkakustannuksista</a:t>
            </a:r>
            <a:r>
              <a:rPr lang="en-US"/>
              <a:t>; tai</a:t>
            </a:r>
          </a:p>
          <a:p>
            <a:r>
              <a:rPr lang="en-US"/>
              <a:t>-</a:t>
            </a:r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matkakustannukset</a:t>
            </a:r>
            <a:r>
              <a:rPr lang="en-US"/>
              <a:t> </a:t>
            </a:r>
            <a:r>
              <a:rPr lang="en-US" err="1"/>
              <a:t>yhteensä</a:t>
            </a:r>
            <a:r>
              <a:rPr lang="en-US"/>
              <a:t> </a:t>
            </a:r>
            <a:r>
              <a:rPr lang="en-US" err="1"/>
              <a:t>ovat</a:t>
            </a:r>
            <a:r>
              <a:rPr lang="en-US"/>
              <a:t> </a:t>
            </a:r>
            <a:r>
              <a:rPr lang="en-US" err="1"/>
              <a:t>vähintään</a:t>
            </a:r>
            <a:r>
              <a:rPr lang="en-US"/>
              <a:t> 20 </a:t>
            </a:r>
            <a:r>
              <a:rPr lang="en-US" err="1"/>
              <a:t>prosenttia</a:t>
            </a:r>
            <a:r>
              <a:rPr lang="en-US"/>
              <a:t> </a:t>
            </a:r>
            <a:r>
              <a:rPr lang="en-US" err="1"/>
              <a:t>palkkakustannuksista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FF52D-3802-4A03-8323-AE312A03D6D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2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FF52D-3802-4A03-8323-AE312A03D6D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68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5D100CF-BE2E-9D42-9DFA-07F68F907E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17107" y="4402697"/>
            <a:ext cx="5157787" cy="823912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E5FF0748-A3B1-8241-ADBD-A3017D48D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2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3110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1707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EED2-7281-4966-AB72-5E594107A5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2496A5-3E1B-4BA1-B42F-6D9B3BBB98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8C8AA788-1511-D443-BE5F-7908AB2BA881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8007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120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4022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8187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6674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041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219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B7AEB-FC4F-44E0-8373-3FBAF0071727}"/>
              </a:ext>
            </a:extLst>
          </p:cNvPr>
          <p:cNvSpPr txBox="1"/>
          <p:nvPr userDrawn="1"/>
        </p:nvSpPr>
        <p:spPr>
          <a:xfrm>
            <a:off x="2971800" y="6240780"/>
            <a:ext cx="624992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noProof="0"/>
              <a:t>Uudistuva ja osaava Suomi 2021–2027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46219" y="6048766"/>
            <a:ext cx="3153035" cy="661519"/>
          </a:xfrm>
          <a:prstGeom prst="rect">
            <a:avLst/>
          </a:prstGeom>
        </p:spPr>
      </p:pic>
      <p:pic>
        <p:nvPicPr>
          <p:cNvPr id="5" name="Kuva 4" descr="Etelä-Karjalan liiton logo.">
            <a:extLst>
              <a:ext uri="{FF2B5EF4-FFF2-40B4-BE49-F238E27FC236}">
                <a16:creationId xmlns:a16="http://schemas.microsoft.com/office/drawing/2014/main" id="{BB51760C-0287-4BF5-BB5C-91089EDE9F0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191" y="6086464"/>
            <a:ext cx="1982590" cy="6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7" r:id="rId3"/>
    <p:sldLayoutId id="2147483650" r:id="rId4"/>
    <p:sldLayoutId id="2147483662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51" r:id="rId12"/>
    <p:sldLayoutId id="2147483654" r:id="rId13"/>
    <p:sldLayoutId id="214748365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omi.fi/valtuudet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akennerahastot.fi/documents/91635434/106731053/Yleiset_valintaperusteet_FI+16.6.2022.pdf/502ccd65-6da0-95ab-da59-517f35a293b2/Yleiset_valintaperusteet_FI+16.6.2022.pdf?t=16756889238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em.fi/documents/1410877/12563187/Ohjelma-asiakirja,+VN_versio.pdf/ee1c5ae3-fa89-9738-91dc-c5e8c93bb52e/Ohjelma-asiakirja,+VN_versio.pdf?t=1634818106265" TargetMode="External"/><Relationship Id="rId5" Type="http://schemas.openxmlformats.org/officeDocument/2006/relationships/hyperlink" Target="https://liitto.ekarjala.fi/wp-content/uploads/2022/01/INNOVAATIOSTRATEGIA_netti.pdf" TargetMode="External"/><Relationship Id="rId4" Type="http://schemas.openxmlformats.org/officeDocument/2006/relationships/hyperlink" Target="https://liitto.ekarjala.fi/wp-content/uploads/2022/01/MAAKUNTAOHJELMA_netti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kliitto.sharepoint.com/sites/Rahoitustiimi/Shared%20Documents/AURA%20ohjelma/AURA%20ohjelma-asiak.,%20lait,%20ohjeita,%20p&#228;&#228;t&#246;ksi&#228;,%20komission%20yleisasetus/Lait,%20asetukset%20ja%20muistiot/Tukikelpoisuusasetus%20866%20Muistio_pdf.pdf" TargetMode="External"/><Relationship Id="rId3" Type="http://schemas.openxmlformats.org/officeDocument/2006/relationships/hyperlink" Target="https://liitto.ekarjala.fi/wp-content/uploads/2022/01/MAAKUNTAOHJELMA_netti.pdf" TargetMode="External"/><Relationship Id="rId7" Type="http://schemas.openxmlformats.org/officeDocument/2006/relationships/hyperlink" Target="https://ekliitto.sharepoint.com/sites/Rahoitustiimi/Shared%20Documents/Forms/AllItems.aspx?FolderCTID=0x012000C30F075444F1344481B324C0D8F89BD1&amp;id=%2Fsites%2FRahoitustiimi%2FShared%20Documents%2FAURA%20ohjelma%2FAURA%2Dohjelma%2C%20lait%2C%20ohjeita%2C%20p%C3%A4%C3%A4t%C3%B6ksi%C3%A4%2FRahoitusasetus%20867%20MUISTIO%2030%2E9%2E20211%2Epdf&amp;parent=%2Fsites%2FRahoitustiimi%2FShared%20Documents%2FAURA%20ohjelma%2FAURA%2Dohjelma%2C%20lait%2C%20ohjeita%2C%20p%C3%A4%C3%A4t%C3%B6ksi%C3%A4" TargetMode="External"/><Relationship Id="rId2" Type="http://schemas.openxmlformats.org/officeDocument/2006/relationships/hyperlink" Target="https://ekliitto.sharepoint.com/:b:/s/Rahoitustiimi/ES9tItGrUVlApbvjD0o8QloBLS0AymuLMBC8EVNtPRYpJQ?e=fwTsUJ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iitto.ekarjala.fi/wp-content/uploads/2023/10/Hakijan-opas-EAKR-lokakuu2023.pdf" TargetMode="External"/><Relationship Id="rId5" Type="http://schemas.openxmlformats.org/officeDocument/2006/relationships/hyperlink" Target="https://static.eura2021.fi/ohjeet/EURA_2021_-kaytto-ohje_hakijalle_ja_hanketoteuttajalle.pdf" TargetMode="External"/><Relationship Id="rId4" Type="http://schemas.openxmlformats.org/officeDocument/2006/relationships/hyperlink" Target="https://liitto.ekarjala.fi/wp-content/uploads/2022/01/INNOVAATIOSTRATEGIA_netti.pd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hyperlink" Target="mailto:jari.lantta@ekarjala.fi" TargetMode="External"/><Relationship Id="rId12" Type="http://schemas.openxmlformats.org/officeDocument/2006/relationships/hyperlink" Target="mailto:kirsi.tallinen@kymenlaakso.fi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heli.gynther@ekarjala.fi" TargetMode="External"/><Relationship Id="rId11" Type="http://schemas.openxmlformats.org/officeDocument/2006/relationships/hyperlink" Target="mailto:anna-riikka.karhunen@kymenlaakso.fi" TargetMode="External"/><Relationship Id="rId5" Type="http://schemas.openxmlformats.org/officeDocument/2006/relationships/hyperlink" Target="mailto:anu.hannola@ekarjala.fi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mailto:juha-pekka.ryynanen@ekarjala.fi" TargetMode="External"/><Relationship Id="rId9" Type="http://schemas.openxmlformats.org/officeDocument/2006/relationships/hyperlink" Target="mailto:eini.arponen@ekarjala.f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iitto.ekarjala.fi/wp-content/uploads/2023/10/JTF-Hakijan-opas-lokakuu-2023.pdf" TargetMode="External"/><Relationship Id="rId2" Type="http://schemas.openxmlformats.org/officeDocument/2006/relationships/hyperlink" Target="https://rakennerahastot.fi/documents/91635434/106731053/Yleiset_valintaperusteet_FI+16.6.2022.pdf/502ccd65-6da0-95ab-da59-517f35a293b2/Yleiset_valintaperusteet_FI+16.6.2022.pdf?t=1675688923870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omi.fi/valtuudet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akennerahastot.fi/documents/91635434/106731053/Yleiset_valintaperusteet_FI+16.6.2022.pdf/502ccd65-6da0-95ab-da59-517f35a293b2/Yleiset_valintaperusteet_FI+16.6.2022.pdf?t=1675688923870" TargetMode="External"/><Relationship Id="rId7" Type="http://schemas.openxmlformats.org/officeDocument/2006/relationships/hyperlink" Target="https://tem.fi/documents/1410877/12563187/Ohjelma-asiakirja,+VN_versio.pdf/ee1c5ae3-fa89-9738-91dc-c5e8c93bb52e/Ohjelma-asiakirja,+VN_versio.pdf?t=163481810626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iitto.ekarjala.fi/wp-content/uploads/2022/01/INNOVAATIOSTRATEGIA_netti.pdf" TargetMode="External"/><Relationship Id="rId5" Type="http://schemas.openxmlformats.org/officeDocument/2006/relationships/hyperlink" Target="https://liitto.ekarjala.fi/wp-content/uploads/2022/01/MAAKUNTAOHJELMA_netti.pdf" TargetMode="External"/><Relationship Id="rId4" Type="http://schemas.openxmlformats.org/officeDocument/2006/relationships/hyperlink" Target="https://liitto.ekarjala.fi/wp-content/uploads/2022/12/TJTP-Etela-Karjala-4.10.2022-TEM-Puhdas-helppo-MK.pdf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ekliitto.sharepoint.com/sites/Rahoitustiimi/Shared%20Documents/Forms/AllItems.aspx?FolderCTID=0x012000C30F075444F1344481B324C0D8F89BD1&amp;id=%2Fsites%2FRahoitustiimi%2FShared%20Documents%2FAURA%20ohjelma%2FAURA%2Dohjelma%2C%20lait%2C%20ohjeita%2C%20p%C3%A4%C3%A4t%C3%B6ksi%C3%A4%2FRahoitusasetus%20867%20MUISTIO%2030%2E9%2E20211%2Epdf&amp;parent=%2Fsites%2FRahoitustiimi%2FShared%20Documents%2FAURA%20ohjelma%2FAURA%2Dohjelma%2C%20lait%2C%20ohjeita%2C%20p%C3%A4%C3%A4t%C3%B6ksi%C3%A4" TargetMode="External"/><Relationship Id="rId3" Type="http://schemas.openxmlformats.org/officeDocument/2006/relationships/hyperlink" Target="https://liitto.ekarjala.fi/wp-content/uploads/2022/12/TJTP-Etela-Karjala-4.10.2022-TEM-Puhdas-helppo-MK.pdf" TargetMode="External"/><Relationship Id="rId7" Type="http://schemas.openxmlformats.org/officeDocument/2006/relationships/hyperlink" Target="https://liitto.ekarjala.fi/wp-content/uploads/2023/10/JTF-Hakijan-opas-lokakuu-2023.pdf" TargetMode="External"/><Relationship Id="rId2" Type="http://schemas.openxmlformats.org/officeDocument/2006/relationships/hyperlink" Target="https://ekliitto.sharepoint.com/:b:/s/Rahoitustiimi/ES9tItGrUVlApbvjD0o8QloBLS0AymuLMBC8EVNtPRYpJQ?e=fwTsUJ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tatic.eura2021.fi/ohjeet/EURA_2021_-kaytto-ohje_hakijalle_ja_hanketoteuttajalle.pdf" TargetMode="External"/><Relationship Id="rId5" Type="http://schemas.openxmlformats.org/officeDocument/2006/relationships/hyperlink" Target="https://liitto.ekarjala.fi/wp-content/uploads/2022/01/INNOVAATIOSTRATEGIA_netti.pdf" TargetMode="External"/><Relationship Id="rId4" Type="http://schemas.openxmlformats.org/officeDocument/2006/relationships/hyperlink" Target="https://liitto.ekarjala.fi/wp-content/uploads/2022/01/MAAKUNTAOHJELMA_netti.pdf" TargetMode="External"/><Relationship Id="rId9" Type="http://schemas.openxmlformats.org/officeDocument/2006/relationships/hyperlink" Target="https://ekliitto.sharepoint.com/sites/Rahoitustiimi/Shared%20Documents/AURA%20ohjelma/AURA%20ohjelma-asiak.,%20lait,%20ohjeita,%20p&#228;&#228;t&#246;ksi&#228;,%20komission%20yleisasetus/Lait,%20asetukset%20ja%20muistiot/Tukikelpoisuusasetus%20866%20Muistio_pdf.pdf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hyperlink" Target="mailto:jari.lantta@ekarjala.fi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heli.gynther@ekarjala.fi" TargetMode="External"/><Relationship Id="rId11" Type="http://schemas.openxmlformats.org/officeDocument/2006/relationships/hyperlink" Target="mailto:noora.harju@ekarjala.fi" TargetMode="External"/><Relationship Id="rId5" Type="http://schemas.openxmlformats.org/officeDocument/2006/relationships/hyperlink" Target="mailto:anu.hannola@ekarjala.fi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mailto:juha-pekka.ryynanen@ekarjala.fi" TargetMode="External"/><Relationship Id="rId9" Type="http://schemas.openxmlformats.org/officeDocument/2006/relationships/hyperlink" Target="mailto:eini.arponen@ekarjala.f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menlaakso.fi/maakunnan-kehittaeminen/maakuntaohjelma-2022-202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ymenlaakso.fi/maakunnan-kehittaeminen/alykkaan-erikoistumisen-strategi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akennerahastot.fi/documents/91635434/106731053/Yleiset_valintaperusteet_FI+16.6.2022.pdf/502ccd65-6da0-95ab-da59-517f35a293b2/Yleiset_valintaperusteet_FI+16.6.2022.pdf?t=1675688923870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9F52-D099-4F59-B334-EDEB5AD1A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435"/>
            <a:ext cx="9144000" cy="2387600"/>
          </a:xfrm>
        </p:spPr>
        <p:txBody>
          <a:bodyPr/>
          <a:lstStyle/>
          <a:p>
            <a:br>
              <a:rPr lang="fi-FI" sz="5400" dirty="0"/>
            </a:br>
            <a:br>
              <a:rPr lang="fi-FI" sz="5400" dirty="0"/>
            </a:br>
            <a:r>
              <a:rPr lang="fi-FI" sz="5400" dirty="0"/>
              <a:t>  </a:t>
            </a:r>
            <a:r>
              <a:rPr lang="fi-FI" sz="45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Etelä-Karjalan liiton ylimaakunnallinen EAKR-haku </a:t>
            </a:r>
            <a:r>
              <a:rPr lang="fi-FI" sz="45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15.4.–</a:t>
            </a:r>
            <a:r>
              <a:rPr lang="fi-FI" sz="45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10.5. </a:t>
            </a:r>
            <a:br>
              <a:rPr lang="fi-FI" sz="45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45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br>
              <a:rPr lang="fi-FI" sz="4500" dirty="0"/>
            </a:br>
            <a:r>
              <a:rPr lang="fi-FI" sz="4500" dirty="0"/>
              <a:t>JTF-haku 15.4.–10.5.2024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3644B6-CEB4-F142-A039-7F8D7236262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17107" y="5299342"/>
            <a:ext cx="5157787" cy="823912"/>
          </a:xfrm>
        </p:spPr>
        <p:txBody>
          <a:bodyPr/>
          <a:lstStyle/>
          <a:p>
            <a:r>
              <a:rPr lang="fi-FI"/>
              <a:t>9.4.2024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9CE0E-B4B2-4351-A091-4E35FD640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8683"/>
            <a:ext cx="9144000" cy="782072"/>
          </a:xfrm>
        </p:spPr>
        <p:txBody>
          <a:bodyPr/>
          <a:lstStyle/>
          <a:p>
            <a:r>
              <a:rPr lang="fi-FI"/>
              <a:t>Etelä-Karjalan hakuinfo</a:t>
            </a:r>
          </a:p>
        </p:txBody>
      </p:sp>
    </p:spTree>
    <p:extLst>
      <p:ext uri="{BB962C8B-B14F-4D97-AF65-F5344CB8AC3E}">
        <p14:creationId xmlns:p14="http://schemas.microsoft.com/office/powerpoint/2010/main" val="328215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06" y="365125"/>
            <a:ext cx="10515600" cy="1033907"/>
          </a:xfrm>
        </p:spPr>
        <p:txBody>
          <a:bodyPr/>
          <a:lstStyle/>
          <a:p>
            <a:r>
              <a:rPr lang="fi-FI" dirty="0"/>
              <a:t>Erityiset valintaperusteet, ET 1.2 (0–5)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26" y="1212315"/>
            <a:ext cx="11715931" cy="390431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edistää digitalisaation hyödyntämistä TKI-toiminnassa.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tukee uusien digitaalisten työmenetelmien käyttöönottoa julkisella ja/tai yksityisellä sektorilla.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edistää digitalisaation ja sitä hyödyntävien teknologioiden soveltamista tai hyödyntämistä.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edistää jo rakennettujen tehokkaiden tietoliikenneverkkojen käyttöönottoa.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tukee älykkään ja vähäpäästöisen liikkumisen innovaatioita ja digitalisaatiota.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tukee pk-yritysten digitalisaatiota.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edistää kasvuhakuista tai työllistävää yritystoimintaa.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tukee pk-yrityksen kansainvälistymistä.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tukee digitaalisten innovaatiokeskusten käynnistämistä ja/tai kehittämistä.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tukee yritysten sähköistä liiketoiminnan, asiakaspalvelun tai teknologisen osaamisen kehittämistä ja teknologian käyttöönottoa.</a:t>
            </a: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0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61" y="218625"/>
            <a:ext cx="10515600" cy="616271"/>
          </a:xfrm>
        </p:spPr>
        <p:txBody>
          <a:bodyPr/>
          <a:lstStyle/>
          <a:p>
            <a:r>
              <a:rPr lang="fi-FI" dirty="0"/>
              <a:t>Erityiset valintaperusteet, ET 2.1 (0–5)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34" y="616415"/>
            <a:ext cx="11953966" cy="390431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tukee hiilineutraalien ratkaisujen tai toimintamallien kehittämistä.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edistää energiatehokkuutta koskevaa yhteistyötä eri toimijoiden välillä.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edistää uusiutuviin energialähteisiin tai energiatuotannon monipuolistamiseen liittyvää ja energiatehokkuutta lisäävää tutkimus- ja kehitystyötä.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edistää hiilineutraaliin talouteen liittyvien uusien energia- ja materiaalitehokkuutta parantavien toimintatapojen, teknologioiden ja ratkaisujen soveltamista yrityksissä.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tukee pk-yritysten kestävää kasvua ja uudistumista.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tukee pk-yrityksen kansainvälistymistä.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edistää pk-yritysten hiilineutraalisuutta edistävien tuotteiden, materiaalien, palvelujen tai tuotantomenetelmien kehittämistä, pilotointia ja kaupallistamista.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edistää elinkeinoelämäverkottunutta tutkimusta, yhteiskehittämistä tai julkisia innovatiivisia hankintoja energiansäästön tai energiatehokkuuden parantamiseksi.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kehittää työkaluja hiilineutraalisuustavoitteiden monitorointiin ja seurantaan osana kilpailukykyisten tuotteiden, palvelujen ja ratkaisujen kehittämistä sekä elinkeinoelämälähtöistä tutkimusta.</a:t>
            </a: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2F93EFF-8C5B-9F72-97A2-5FCE7F027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8624"/>
            <a:ext cx="184731" cy="4372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9350" rIns="9144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7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Horisontaaliset valintaperusteet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75" y="1695467"/>
            <a:ext cx="10808418" cy="3904310"/>
          </a:xfrm>
        </p:spPr>
        <p:txBody>
          <a:bodyPr/>
          <a:lstStyle/>
          <a:p>
            <a:r>
              <a:rPr lang="fi-FI" sz="2200" dirty="0"/>
              <a:t>Horisontaaliset valintaperusteet ovat pakolliset ja samat kaikissa erityistavoitteissa </a:t>
            </a:r>
            <a:br>
              <a:rPr lang="fi-FI" sz="2200" dirty="0"/>
            </a:br>
            <a:r>
              <a:rPr lang="fi-FI" sz="2200" dirty="0"/>
              <a:t>(pisteytys 0–3): </a:t>
            </a:r>
          </a:p>
          <a:p>
            <a:pPr marL="0" indent="0">
              <a:buNone/>
            </a:pPr>
            <a:endParaRPr lang="fi-FI" sz="2200" dirty="0"/>
          </a:p>
          <a:p>
            <a:pPr lvl="1"/>
            <a:r>
              <a:rPr lang="fi-FI" sz="2200" dirty="0"/>
              <a:t>Hanke tukee sukupuolten tasa-arvoa.</a:t>
            </a:r>
          </a:p>
          <a:p>
            <a:pPr lvl="1"/>
            <a:r>
              <a:rPr lang="fi-FI" sz="2200" dirty="0"/>
              <a:t>Hanke tukee EU:n perusoikeuskirjan periaatteita, ml. yhdenvertaisuutta, syrjimättömyyttä ja esteettömyyttä. </a:t>
            </a:r>
          </a:p>
          <a:p>
            <a:pPr lvl="1"/>
            <a:r>
              <a:rPr lang="fi-FI" sz="2200" dirty="0"/>
              <a:t>Hanke tukee kestävän kehityksen periaatteita ja unionin ympäristöpolitiikkaa.</a:t>
            </a:r>
          </a:p>
          <a:p>
            <a:pPr lvl="1"/>
            <a:r>
              <a:rPr lang="fi-FI" sz="2200" dirty="0"/>
              <a:t>Hanke tukee EU:n Itämeren alueen strategiaa.</a:t>
            </a:r>
          </a:p>
        </p:txBody>
      </p:sp>
    </p:spTree>
    <p:extLst>
      <p:ext uri="{BB962C8B-B14F-4D97-AF65-F5344CB8AC3E}">
        <p14:creationId xmlns:p14="http://schemas.microsoft.com/office/powerpoint/2010/main" val="41313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Hakemuksen jättäminen </a:t>
            </a:r>
            <a:r>
              <a:rPr lang="fi-FI" err="1"/>
              <a:t>EURAssa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51" y="1623275"/>
            <a:ext cx="11715931" cy="390431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200" dirty="0"/>
              <a:t>Etelä-Karjalan liitto toimii välittävänä toimielimenä ja avaa hakuilmoituksen EURA2021:ssä. </a:t>
            </a:r>
          </a:p>
          <a:p>
            <a:r>
              <a:rPr lang="fi-FI" sz="2200" dirty="0"/>
              <a:t>Hankehakija tarvitsee Suomi.fi-asiointivaltuuden hakijan ja toteuttajan palveluihin. </a:t>
            </a:r>
            <a:endParaRPr lang="fi-FI" sz="2200" dirty="0">
              <a:ea typeface="Tahoma"/>
              <a:cs typeface="Tahoma"/>
            </a:endParaRPr>
          </a:p>
          <a:p>
            <a:pPr lvl="1"/>
            <a:r>
              <a:rPr lang="fi-FI" sz="1800" dirty="0">
                <a:hlinkClick r:id="rId2"/>
              </a:rPr>
              <a:t>https://www.suomi.fi/valtuudet</a:t>
            </a:r>
            <a:endParaRPr lang="fi-FI" sz="1800" dirty="0"/>
          </a:p>
          <a:p>
            <a:r>
              <a:rPr lang="fi-FI" sz="2200" dirty="0"/>
              <a:t>Valitse oikea hakuilmoitus.</a:t>
            </a:r>
            <a:endParaRPr lang="fi-FI" sz="2200" dirty="0">
              <a:ea typeface="Tahoma"/>
              <a:cs typeface="Tahoma"/>
            </a:endParaRPr>
          </a:p>
          <a:p>
            <a:pPr lvl="1"/>
            <a:r>
              <a:rPr lang="fi-FI" sz="1800" dirty="0"/>
              <a:t>Väärään hakuun jätetty keskeneräinen hakemus voidaan poistaa, viranomaiskäsittelyyn jätetty perua.</a:t>
            </a:r>
            <a:endParaRPr lang="fi-FI" sz="1800" dirty="0">
              <a:ea typeface="Tahoma"/>
              <a:cs typeface="Tahoma"/>
            </a:endParaRPr>
          </a:p>
          <a:p>
            <a:r>
              <a:rPr lang="fi-FI" sz="2200" dirty="0"/>
              <a:t>Hakuilmoituksessa ilmoitetaan</a:t>
            </a:r>
            <a:endParaRPr lang="fi-FI" sz="2200" dirty="0">
              <a:ea typeface="Tahoma"/>
              <a:cs typeface="Tahoma"/>
            </a:endParaRPr>
          </a:p>
          <a:p>
            <a:pPr lvl="1"/>
            <a:r>
              <a:rPr lang="fi-FI" sz="1800" dirty="0"/>
              <a:t>haussa avoinna olevat toimintalinjat, erityistavoitteet ja tarkentava valintaperuste </a:t>
            </a:r>
            <a:endParaRPr lang="fi-FI" sz="1800" dirty="0">
              <a:ea typeface="Tahoma"/>
              <a:cs typeface="Tahoma"/>
            </a:endParaRPr>
          </a:p>
          <a:p>
            <a:pPr lvl="1"/>
            <a:r>
              <a:rPr lang="fi-FI" sz="1800" dirty="0"/>
              <a:t>käytettävissä oleva palkkakustannusten ilmoittamistapa</a:t>
            </a:r>
            <a:endParaRPr lang="fi-FI" sz="1800" dirty="0">
              <a:ea typeface="Tahoma"/>
              <a:cs typeface="Tahoma"/>
            </a:endParaRPr>
          </a:p>
          <a:p>
            <a:pPr lvl="1"/>
            <a:r>
              <a:rPr lang="fi-FI" sz="1800" dirty="0"/>
              <a:t>käytettävissä olevat kustannusmallit</a:t>
            </a:r>
            <a:endParaRPr lang="fi-FI" sz="1800" dirty="0">
              <a:ea typeface="Tahoma"/>
              <a:cs typeface="Tahoma"/>
            </a:endParaRPr>
          </a:p>
          <a:p>
            <a:pPr lvl="1"/>
            <a:r>
              <a:rPr lang="fi-FI" sz="1800" dirty="0"/>
              <a:t>hankehaun kuvaus sekä mahdolliset muut rahoittajan ohjeet.</a:t>
            </a:r>
            <a:endParaRPr lang="fi-FI" sz="1800" dirty="0">
              <a:ea typeface="Tahoma"/>
              <a:cs typeface="Tahoma"/>
            </a:endParaRPr>
          </a:p>
          <a:p>
            <a:pPr marL="457200" lvl="1" indent="0">
              <a:buNone/>
            </a:pPr>
            <a:endParaRPr lang="fi-FI" sz="1800" dirty="0"/>
          </a:p>
          <a:p>
            <a:pPr marL="457200" lvl="1" indent="0">
              <a:buNone/>
            </a:pPr>
            <a:r>
              <a:rPr lang="fi-FI" sz="1800" dirty="0"/>
              <a:t>Järjestelmä ohjaa hakemuksen täyttämistä.</a:t>
            </a:r>
            <a:endParaRPr lang="fi-FI" dirty="0">
              <a:ea typeface="Tahoma"/>
              <a:cs typeface="Tahoma"/>
            </a:endParaRPr>
          </a:p>
          <a:p>
            <a:pPr lvl="1"/>
            <a:endParaRPr lang="fi-FI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03101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1D85-9A15-4A9B-A7C2-C5925B96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51" y="608770"/>
            <a:ext cx="10663428" cy="626999"/>
          </a:xfrm>
        </p:spPr>
        <p:txBody>
          <a:bodyPr/>
          <a:lstStyle/>
          <a:p>
            <a:r>
              <a:rPr lang="sv-SE" b="1" err="1">
                <a:ea typeface="Tahoma"/>
                <a:cs typeface="Tahoma"/>
              </a:rPr>
              <a:t>Ryhmähanke</a:t>
            </a:r>
            <a:endParaRPr lang="sv-SE" b="1">
              <a:ea typeface="Tahoma"/>
              <a:cs typeface="Tahoma"/>
            </a:endParaRPr>
          </a:p>
        </p:txBody>
      </p:sp>
      <p:sp>
        <p:nvSpPr>
          <p:cNvPr id="13" name="Pyöristetty suorakulmio 34" descr="Tekstilaatikoita">
            <a:extLst>
              <a:ext uri="{FF2B5EF4-FFF2-40B4-BE49-F238E27FC236}">
                <a16:creationId xmlns:a16="http://schemas.microsoft.com/office/drawing/2014/main" id="{5B0A5E46-D8A9-4605-9103-95372B9AE444}"/>
              </a:ext>
            </a:extLst>
          </p:cNvPr>
          <p:cNvSpPr/>
          <p:nvPr/>
        </p:nvSpPr>
        <p:spPr>
          <a:xfrm>
            <a:off x="8952748" y="1513465"/>
            <a:ext cx="3133863" cy="161719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5720" rIns="91440" bIns="45720" rtlCol="0" anchor="ctr"/>
          <a:lstStyle/>
          <a:p>
            <a:pPr>
              <a:lnSpc>
                <a:spcPct val="95000"/>
              </a:lnSpc>
            </a:pPr>
            <a:r>
              <a:rPr lang="sv-SE" sz="1750" b="1" err="1">
                <a:solidFill>
                  <a:schemeClr val="tx1"/>
                </a:solidFill>
                <a:ea typeface="Tahoma"/>
                <a:cs typeface="Tahoma"/>
              </a:rPr>
              <a:t>Ryhmähankkeen</a:t>
            </a:r>
            <a:r>
              <a:rPr lang="sv-SE" sz="1750" b="1">
                <a:solidFill>
                  <a:schemeClr val="tx1"/>
                </a:solidFill>
                <a:ea typeface="Tahoma"/>
                <a:cs typeface="Tahoma"/>
              </a:rPr>
              <a:t> </a:t>
            </a:r>
            <a:r>
              <a:rPr lang="sv-SE" sz="1750" b="1" err="1">
                <a:solidFill>
                  <a:schemeClr val="tx1"/>
                </a:solidFill>
                <a:ea typeface="Tahoma"/>
                <a:cs typeface="Tahoma"/>
              </a:rPr>
              <a:t>osatoteuttaja</a:t>
            </a:r>
            <a:endParaRPr lang="sv-SE" sz="1750" b="1">
              <a:solidFill>
                <a:schemeClr val="tx1"/>
              </a:solidFill>
              <a:ea typeface="Tahoma"/>
              <a:cs typeface="Tahoma"/>
            </a:endParaRPr>
          </a:p>
          <a:p>
            <a:pPr>
              <a:lnSpc>
                <a:spcPct val="95000"/>
              </a:lnSpc>
            </a:pPr>
            <a:r>
              <a:rPr lang="sv-SE" sz="1750" err="1">
                <a:solidFill>
                  <a:schemeClr val="tx1"/>
                </a:solidFill>
                <a:ea typeface="Tahoma"/>
                <a:cs typeface="Tahoma"/>
              </a:rPr>
              <a:t>Oma</a:t>
            </a:r>
            <a:r>
              <a:rPr lang="sv-SE" sz="1750">
                <a:solidFill>
                  <a:schemeClr val="tx1"/>
                </a:solidFill>
                <a:ea typeface="Tahoma"/>
                <a:cs typeface="Tahoma"/>
              </a:rPr>
              <a:t> </a:t>
            </a:r>
            <a:r>
              <a:rPr lang="sv-SE" sz="1750" err="1">
                <a:solidFill>
                  <a:schemeClr val="tx1"/>
                </a:solidFill>
                <a:ea typeface="Tahoma"/>
                <a:cs typeface="Tahoma"/>
              </a:rPr>
              <a:t>hanke</a:t>
            </a:r>
            <a:r>
              <a:rPr lang="sv-SE" sz="1750">
                <a:solidFill>
                  <a:schemeClr val="tx1"/>
                </a:solidFill>
                <a:ea typeface="Tahoma"/>
                <a:cs typeface="Tahoma"/>
              </a:rPr>
              <a:t> ja </a:t>
            </a:r>
            <a:r>
              <a:rPr lang="sv-SE" sz="1750" err="1">
                <a:solidFill>
                  <a:schemeClr val="tx1"/>
                </a:solidFill>
                <a:ea typeface="Tahoma"/>
                <a:cs typeface="Tahoma"/>
              </a:rPr>
              <a:t>päätös</a:t>
            </a:r>
            <a:endParaRPr lang="sv-SE" sz="1750">
              <a:solidFill>
                <a:schemeClr val="tx1"/>
              </a:solidFill>
              <a:ea typeface="Tahoma"/>
              <a:cs typeface="Tahoma"/>
            </a:endParaRPr>
          </a:p>
        </p:txBody>
      </p:sp>
      <p:sp>
        <p:nvSpPr>
          <p:cNvPr id="17" name="Pyöristetty suorakulmio 2" descr="Tekstilaatikoita">
            <a:extLst>
              <a:ext uri="{FF2B5EF4-FFF2-40B4-BE49-F238E27FC236}">
                <a16:creationId xmlns:a16="http://schemas.microsoft.com/office/drawing/2014/main" id="{708C6DAE-9C6B-467D-921E-C6E543525E07}"/>
              </a:ext>
            </a:extLst>
          </p:cNvPr>
          <p:cNvSpPr/>
          <p:nvPr/>
        </p:nvSpPr>
        <p:spPr>
          <a:xfrm>
            <a:off x="4208628" y="979610"/>
            <a:ext cx="4493599" cy="25315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sv-SE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Ryhmähankkeen</a:t>
            </a:r>
            <a:r>
              <a:rPr lang="sv-SE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päätoteuttaja</a:t>
            </a:r>
            <a:endParaRPr lang="sv-SE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avaa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EURA2021-hakemuksen ja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täyttää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perustiedot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sekä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kutsuu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osatoteuttajat</a:t>
            </a:r>
            <a:endParaRPr lang="sv-SE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jättää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hakemuksen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viranomaiskäsittelyyn</a:t>
            </a:r>
            <a:endParaRPr lang="sv-SE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vastaa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hankkeen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koordinoinnista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maksatus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ja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muutoshakemusten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jättö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9" name="Pyöristetty suorakulmio 34" descr="Tekstilaatikoita">
            <a:extLst>
              <a:ext uri="{FF2B5EF4-FFF2-40B4-BE49-F238E27FC236}">
                <a16:creationId xmlns:a16="http://schemas.microsoft.com/office/drawing/2014/main" id="{A755E1C7-4A0B-4D6B-A68E-D5838952C171}"/>
              </a:ext>
            </a:extLst>
          </p:cNvPr>
          <p:cNvSpPr/>
          <p:nvPr/>
        </p:nvSpPr>
        <p:spPr>
          <a:xfrm>
            <a:off x="641189" y="1454232"/>
            <a:ext cx="3353623" cy="159953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95000"/>
              </a:lnSpc>
            </a:pPr>
            <a:r>
              <a:rPr lang="sv-SE" sz="1750" b="1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Ryhmähankkeen</a:t>
            </a:r>
            <a:r>
              <a:rPr lang="sv-SE" sz="1750" b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b="1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osatoteuttaja</a:t>
            </a:r>
            <a:endParaRPr lang="sv-SE" sz="1750" b="1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</a:pPr>
            <a:r>
              <a:rPr lang="sv-SE" sz="175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Oma</a:t>
            </a:r>
            <a:r>
              <a:rPr lang="sv-SE" sz="175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hanke</a:t>
            </a:r>
            <a:r>
              <a:rPr lang="sv-SE" sz="175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ja </a:t>
            </a:r>
            <a:r>
              <a:rPr lang="sv-SE" sz="175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päätös</a:t>
            </a:r>
            <a:endParaRPr lang="sv-SE" sz="175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yöristetty suorakulmio 34" descr="Tekstilaatikoita">
            <a:extLst>
              <a:ext uri="{FF2B5EF4-FFF2-40B4-BE49-F238E27FC236}">
                <a16:creationId xmlns:a16="http://schemas.microsoft.com/office/drawing/2014/main" id="{6E805459-88AF-4872-A52F-620047E2EF5E}"/>
              </a:ext>
            </a:extLst>
          </p:cNvPr>
          <p:cNvSpPr/>
          <p:nvPr/>
        </p:nvSpPr>
        <p:spPr>
          <a:xfrm>
            <a:off x="6813461" y="3785177"/>
            <a:ext cx="3692334" cy="161719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95000"/>
              </a:lnSpc>
            </a:pPr>
            <a:r>
              <a:rPr lang="sv-SE" sz="175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Välittävä</a:t>
            </a:r>
            <a:r>
              <a:rPr lang="sv-SE" sz="175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toimielin</a:t>
            </a:r>
            <a:r>
              <a:rPr lang="sv-SE" sz="175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(EK liitto)</a:t>
            </a:r>
          </a:p>
          <a:p>
            <a:pPr>
              <a:lnSpc>
                <a:spcPct val="95000"/>
              </a:lnSpc>
            </a:pP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arvioi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ryhmähankkeen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kokonaisuutena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Kaikkien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toteuttajien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täytettävä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tuen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saajille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asetetut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ehdot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Kuvaselite: Nuoli oikealle 3">
            <a:extLst>
              <a:ext uri="{FF2B5EF4-FFF2-40B4-BE49-F238E27FC236}">
                <a16:creationId xmlns:a16="http://schemas.microsoft.com/office/drawing/2014/main" id="{C702DF4E-8526-50FE-60FF-983F1B4B3505}"/>
              </a:ext>
            </a:extLst>
          </p:cNvPr>
          <p:cNvSpPr/>
          <p:nvPr/>
        </p:nvSpPr>
        <p:spPr>
          <a:xfrm>
            <a:off x="170063" y="3251304"/>
            <a:ext cx="6559439" cy="2474757"/>
          </a:xfrm>
          <a:prstGeom prst="righ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1600" dirty="0">
                <a:solidFill>
                  <a:srgbClr val="000000"/>
                </a:solidFill>
                <a:ea typeface="Tahoma"/>
                <a:cs typeface="Tahoma"/>
              </a:rPr>
              <a:t>Ryhmähankkeessa osapuolet toteuttavat yhteistä suunnitelmaa ja hanke-esitys arvioidaan kokonaisuutena, mutta jokaiselle toteuttajalle tehdään oma rahoituspäätös. </a:t>
            </a:r>
            <a:r>
              <a:rPr lang="fi-FI" sz="1600" dirty="0">
                <a:solidFill>
                  <a:srgbClr val="000000"/>
                </a:solidFill>
                <a:ea typeface="+mn-lt"/>
                <a:cs typeface="+mn-lt"/>
              </a:rPr>
              <a:t>Hakemukseen on liitettävä sopimus ryhmähankkeen toteuttamisesta. Sopimuksessa määritellään tuensaajien keskinäiset oikeudet ja velvollisuudet.</a:t>
            </a:r>
            <a:endParaRPr lang="en-US" sz="1600" dirty="0">
              <a:solidFill>
                <a:srgbClr val="000000"/>
              </a:solidFill>
              <a:ea typeface="Tahoma"/>
              <a:cs typeface="Tahoma"/>
            </a:endParaRPr>
          </a:p>
          <a:p>
            <a:pPr algn="ctr"/>
            <a:endParaRPr lang="fi-FI" dirty="0">
              <a:solidFill>
                <a:srgbClr val="FFFFFF"/>
              </a:solidFill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667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15FD2-90E6-44FA-8136-F24AB0AB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Ylimaakunnallinen hanke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FE3D33-C5D8-4AE2-AFBC-9BFB0D71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49" y="1762781"/>
            <a:ext cx="10702771" cy="363931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fi-FI" sz="2200" dirty="0"/>
              <a:t>Varmista, että toimenpiteet kohdentuvat vaikutusalueelle.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/>
              <a:t>Varmista, että hankkeen tavoitteet ovat yhdenmukaisia </a:t>
            </a:r>
            <a:r>
              <a:rPr lang="fi-FI" sz="2200" u="sng" dirty="0"/>
              <a:t>kaikkien kohdealueiden</a:t>
            </a:r>
            <a:r>
              <a:rPr lang="fi-FI" sz="2200" dirty="0"/>
              <a:t> maakuntaohjelmien/</a:t>
            </a:r>
            <a:r>
              <a:rPr lang="fi-FI" sz="2200" dirty="0" err="1"/>
              <a:t>ÄESien</a:t>
            </a:r>
            <a:r>
              <a:rPr lang="fi-FI" sz="2200" dirty="0"/>
              <a:t> kanssa.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/>
              <a:t>Tutki, onko haettava erityistavoite auki maakunnissa, joista haetaan osatoteutukselle rahoituspäätöstä.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/>
              <a:t>Jos haet hankkeelle rahoitusta useammasta maakunnasta, ole yhteydessä rahoittajiin ennen hakemuksen jättämistä.</a:t>
            </a:r>
          </a:p>
        </p:txBody>
      </p:sp>
    </p:spTree>
    <p:extLst>
      <p:ext uri="{BB962C8B-B14F-4D97-AF65-F5344CB8AC3E}">
        <p14:creationId xmlns:p14="http://schemas.microsoft.com/office/powerpoint/2010/main" val="15540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15FD2-90E6-44FA-8136-F24AB0AB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Hankkeiden indikaattorit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FE3D33-C5D8-4AE2-AFBC-9BFB0D71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5" y="1598397"/>
            <a:ext cx="11578972" cy="363931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000" dirty="0">
                <a:ea typeface="+mn-lt"/>
                <a:cs typeface="+mn-lt"/>
              </a:rPr>
              <a:t>Hankkeiden vaikuttavuutta ja tuloksellisuutta seurataan ohjelmakaudella 2021–2027 tarkemmin.</a:t>
            </a:r>
            <a:endParaRPr lang="fi-FI" sz="2000" dirty="0"/>
          </a:p>
          <a:p>
            <a:pPr marL="800100" lvl="1" indent="-342900"/>
            <a:r>
              <a:rPr lang="fi-FI" sz="1600" dirty="0">
                <a:ea typeface="+mn-lt"/>
                <a:cs typeface="+mn-lt"/>
              </a:rPr>
              <a:t>mitataan ennen kaikkea hankkeiden tuottamilla tuotos- ja  tulosindikaattoreilla</a:t>
            </a:r>
          </a:p>
          <a:p>
            <a:pPr marL="342900" indent="-342900"/>
            <a:r>
              <a:rPr lang="fi-FI" sz="2000" dirty="0">
                <a:ea typeface="+mn-lt"/>
                <a:cs typeface="+mn-lt"/>
              </a:rPr>
              <a:t>Hakemukseen paras arvio syntyvistä tuotoksista ja tuloksista. Ohjelman toimintalinjoille ja niiden erityistavoitteille asetetut tulos- ja tuotosindikaattorit on esitetty ohjelma-asiakirjassa.</a:t>
            </a:r>
          </a:p>
          <a:p>
            <a:pPr marL="342900" indent="-342900"/>
            <a:r>
              <a:rPr lang="fi-FI" sz="2000" dirty="0">
                <a:ea typeface="+mn-lt"/>
                <a:cs typeface="+mn-lt"/>
              </a:rPr>
              <a:t>Saman yrityksen voi merkitä useamman indikaattorin tavoitelukemiin, jos yrityksen on mahdollista saavuttaa tuotosindikaattorit.</a:t>
            </a:r>
            <a:endParaRPr lang="fi-FI" sz="2000" dirty="0">
              <a:ea typeface="Tahoma"/>
              <a:cs typeface="Tahoma"/>
            </a:endParaRPr>
          </a:p>
          <a:p>
            <a:pPr marL="800100" lvl="1" indent="-342900"/>
            <a:r>
              <a:rPr lang="fi-FI" sz="1600" dirty="0">
                <a:ea typeface="+mn-lt"/>
                <a:cs typeface="+mn-lt"/>
              </a:rPr>
              <a:t>esim. ”Pk-yritys, joka aloittaa uuden liiketoiminnan” ja ”Uudet aikaansaadut työpaikat”.</a:t>
            </a:r>
          </a:p>
          <a:p>
            <a:pPr marL="342900" indent="-342900"/>
            <a:r>
              <a:rPr lang="fi-FI" sz="2000" dirty="0">
                <a:ea typeface="+mn-lt"/>
                <a:cs typeface="+mn-lt"/>
              </a:rPr>
              <a:t>Hankkeen tuotosten ja tulosten tulee olla todennettavissa hankkeen toimenpiteillä aikaansaaduiksi.</a:t>
            </a:r>
          </a:p>
          <a:p>
            <a:pPr marL="925830" lvl="1" indent="-285750">
              <a:spcBef>
                <a:spcPts val="600"/>
              </a:spcBef>
            </a:pPr>
            <a:r>
              <a:rPr lang="fi-FI" sz="1600" dirty="0">
                <a:ea typeface="+mn-lt"/>
                <a:cs typeface="+mn-lt"/>
              </a:rPr>
              <a:t>Koska hankkeet ovat erilaisia, korostuu tuotosten kirjaamisessa aina hankkeen tuensaajan ja rahoittavan viranomaisen yhteinen näkemys.</a:t>
            </a:r>
          </a:p>
          <a:p>
            <a:pPr marL="525780" indent="-342900">
              <a:spcBef>
                <a:spcPts val="600"/>
              </a:spcBef>
            </a:pPr>
            <a:r>
              <a:rPr lang="fi-FI" sz="2000" dirty="0">
                <a:ea typeface="+mn-lt"/>
                <a:cs typeface="+mn-lt"/>
              </a:rPr>
              <a:t>Raportoitavien tuotosten ja tulosten on oltava valmiina viimeiseen maksatushakemukseen mennessä.</a:t>
            </a:r>
            <a:endParaRPr lang="fi-FI" sz="2000" dirty="0">
              <a:ea typeface="Tahoma"/>
              <a:cs typeface="Tahoma"/>
            </a:endParaRPr>
          </a:p>
          <a:p>
            <a:pPr marL="342900" indent="-342900"/>
            <a:endParaRPr lang="fi-FI" sz="2000" b="1" dirty="0">
              <a:ea typeface="Tahoma"/>
              <a:cs typeface="Tahoma"/>
            </a:endParaRPr>
          </a:p>
          <a:p>
            <a:pPr marL="0" indent="0">
              <a:buNone/>
            </a:pPr>
            <a:endParaRPr lang="fi-FI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061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15FD2-90E6-44FA-8136-F24AB0AB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Flat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2021–2027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7485662D-5861-B3D2-CFAE-2AA6FD1ECE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93295" y="1552879"/>
            <a:ext cx="10927834" cy="968080"/>
            <a:chOff x="838200" y="2726531"/>
            <a:chExt cx="10515600" cy="1971675"/>
          </a:xfrm>
          <a:solidFill>
            <a:schemeClr val="accent2"/>
          </a:solidFill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897FFEF8-13A7-01A2-9F9E-6A828C551D00}"/>
                </a:ext>
              </a:extLst>
            </p:cNvPr>
            <p:cNvSpPr/>
            <p:nvPr/>
          </p:nvSpPr>
          <p:spPr>
            <a:xfrm>
              <a:off x="838200" y="2726531"/>
              <a:ext cx="3286125" cy="1971675"/>
            </a:xfrm>
            <a:custGeom>
              <a:avLst/>
              <a:gdLst>
                <a:gd name="connsiteX0" fmla="*/ 0 w 3286125"/>
                <a:gd name="connsiteY0" fmla="*/ 0 h 1971675"/>
                <a:gd name="connsiteX1" fmla="*/ 3286125 w 3286125"/>
                <a:gd name="connsiteY1" fmla="*/ 0 h 1971675"/>
                <a:gd name="connsiteX2" fmla="*/ 3286125 w 3286125"/>
                <a:gd name="connsiteY2" fmla="*/ 1971675 h 1971675"/>
                <a:gd name="connsiteX3" fmla="*/ 0 w 3286125"/>
                <a:gd name="connsiteY3" fmla="*/ 1971675 h 1971675"/>
                <a:gd name="connsiteX4" fmla="*/ 0 w 3286125"/>
                <a:gd name="connsiteY4" fmla="*/ 0 h 19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971675">
                  <a:moveTo>
                    <a:pt x="0" y="0"/>
                  </a:moveTo>
                  <a:lnTo>
                    <a:pt x="3286125" y="0"/>
                  </a:lnTo>
                  <a:lnTo>
                    <a:pt x="3286125" y="1971675"/>
                  </a:lnTo>
                  <a:lnTo>
                    <a:pt x="0" y="19716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600" b="1" kern="1200" dirty="0" err="1">
                  <a:solidFill>
                    <a:schemeClr val="tx1"/>
                  </a:solidFill>
                </a:rPr>
                <a:t>Flat</a:t>
              </a:r>
              <a:r>
                <a:rPr lang="fi-FI" sz="2600" b="1" kern="1200" dirty="0">
                  <a:solidFill>
                    <a:schemeClr val="tx1"/>
                  </a:solidFill>
                </a:rPr>
                <a:t> </a:t>
              </a:r>
              <a:r>
                <a:rPr lang="fi-FI" sz="2600" b="1" kern="1200" dirty="0" err="1">
                  <a:solidFill>
                    <a:schemeClr val="tx1"/>
                  </a:solidFill>
                </a:rPr>
                <a:t>rate</a:t>
              </a:r>
              <a:r>
                <a:rPr lang="fi-FI" sz="2600" b="1" kern="1200" dirty="0">
                  <a:solidFill>
                    <a:schemeClr val="tx1"/>
                  </a:solidFill>
                </a:rPr>
                <a:t> 40 %</a:t>
              </a:r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90B0AB39-869B-9EDF-4426-881C29F0E93D}"/>
                </a:ext>
              </a:extLst>
            </p:cNvPr>
            <p:cNvSpPr/>
            <p:nvPr/>
          </p:nvSpPr>
          <p:spPr>
            <a:xfrm>
              <a:off x="4452937" y="2726531"/>
              <a:ext cx="3286125" cy="1971675"/>
            </a:xfrm>
            <a:custGeom>
              <a:avLst/>
              <a:gdLst>
                <a:gd name="connsiteX0" fmla="*/ 0 w 3286125"/>
                <a:gd name="connsiteY0" fmla="*/ 0 h 1971675"/>
                <a:gd name="connsiteX1" fmla="*/ 3286125 w 3286125"/>
                <a:gd name="connsiteY1" fmla="*/ 0 h 1971675"/>
                <a:gd name="connsiteX2" fmla="*/ 3286125 w 3286125"/>
                <a:gd name="connsiteY2" fmla="*/ 1971675 h 1971675"/>
                <a:gd name="connsiteX3" fmla="*/ 0 w 3286125"/>
                <a:gd name="connsiteY3" fmla="*/ 1971675 h 1971675"/>
                <a:gd name="connsiteX4" fmla="*/ 0 w 3286125"/>
                <a:gd name="connsiteY4" fmla="*/ 0 h 19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971675">
                  <a:moveTo>
                    <a:pt x="0" y="0"/>
                  </a:moveTo>
                  <a:lnTo>
                    <a:pt x="3286125" y="0"/>
                  </a:lnTo>
                  <a:lnTo>
                    <a:pt x="3286125" y="1971675"/>
                  </a:lnTo>
                  <a:lnTo>
                    <a:pt x="0" y="19716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478252"/>
                <a:satOff val="40350"/>
                <a:lumOff val="1373"/>
                <a:alphaOff val="0"/>
              </a:schemeClr>
            </a:fillRef>
            <a:effectRef idx="0">
              <a:schemeClr val="accent4">
                <a:hueOff val="5478252"/>
                <a:satOff val="40350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600" b="1" kern="1200" dirty="0" err="1">
                  <a:solidFill>
                    <a:schemeClr val="tx1"/>
                  </a:solidFill>
                </a:rPr>
                <a:t>Flat</a:t>
              </a:r>
              <a:r>
                <a:rPr lang="fi-FI" sz="2600" b="1" kern="1200" dirty="0">
                  <a:solidFill>
                    <a:schemeClr val="tx1"/>
                  </a:solidFill>
                </a:rPr>
                <a:t> </a:t>
              </a:r>
              <a:r>
                <a:rPr lang="fi-FI" sz="2600" b="1" kern="1200" dirty="0" err="1">
                  <a:solidFill>
                    <a:schemeClr val="tx1"/>
                  </a:solidFill>
                </a:rPr>
                <a:t>rate</a:t>
              </a:r>
              <a:r>
                <a:rPr lang="fi-FI" sz="2600" b="1" kern="1200" dirty="0">
                  <a:solidFill>
                    <a:schemeClr val="tx1"/>
                  </a:solidFill>
                </a:rPr>
                <a:t> 7 %</a:t>
              </a: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28842D9C-CA83-F4CF-DF07-65E4536E2827}"/>
                </a:ext>
              </a:extLst>
            </p:cNvPr>
            <p:cNvSpPr/>
            <p:nvPr/>
          </p:nvSpPr>
          <p:spPr>
            <a:xfrm>
              <a:off x="8067675" y="2726531"/>
              <a:ext cx="3286125" cy="1971675"/>
            </a:xfrm>
            <a:custGeom>
              <a:avLst/>
              <a:gdLst>
                <a:gd name="connsiteX0" fmla="*/ 0 w 3286125"/>
                <a:gd name="connsiteY0" fmla="*/ 0 h 1971675"/>
                <a:gd name="connsiteX1" fmla="*/ 3286125 w 3286125"/>
                <a:gd name="connsiteY1" fmla="*/ 0 h 1971675"/>
                <a:gd name="connsiteX2" fmla="*/ 3286125 w 3286125"/>
                <a:gd name="connsiteY2" fmla="*/ 1971675 h 1971675"/>
                <a:gd name="connsiteX3" fmla="*/ 0 w 3286125"/>
                <a:gd name="connsiteY3" fmla="*/ 1971675 h 1971675"/>
                <a:gd name="connsiteX4" fmla="*/ 0 w 3286125"/>
                <a:gd name="connsiteY4" fmla="*/ 0 h 19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971675">
                  <a:moveTo>
                    <a:pt x="0" y="0"/>
                  </a:moveTo>
                  <a:lnTo>
                    <a:pt x="3286125" y="0"/>
                  </a:lnTo>
                  <a:lnTo>
                    <a:pt x="3286125" y="1971675"/>
                  </a:lnTo>
                  <a:lnTo>
                    <a:pt x="0" y="19716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956504"/>
                <a:satOff val="80701"/>
                <a:lumOff val="2745"/>
                <a:alphaOff val="0"/>
              </a:schemeClr>
            </a:fillRef>
            <a:effectRef idx="0">
              <a:schemeClr val="accent4">
                <a:hueOff val="10956504"/>
                <a:satOff val="80701"/>
                <a:lumOff val="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600" b="1" kern="1200" dirty="0" err="1">
                  <a:solidFill>
                    <a:schemeClr val="tx1"/>
                  </a:solidFill>
                </a:rPr>
                <a:t>Flat</a:t>
              </a:r>
              <a:r>
                <a:rPr lang="fi-FI" sz="2600" b="1" kern="1200" dirty="0">
                  <a:solidFill>
                    <a:schemeClr val="tx1"/>
                  </a:solidFill>
                </a:rPr>
                <a:t> </a:t>
              </a:r>
              <a:r>
                <a:rPr lang="fi-FI" sz="2600" b="1" kern="1200" dirty="0" err="1">
                  <a:solidFill>
                    <a:schemeClr val="tx1"/>
                  </a:solidFill>
                </a:rPr>
                <a:t>rate</a:t>
              </a:r>
              <a:r>
                <a:rPr lang="fi-FI" sz="2600" b="1" kern="1200" dirty="0">
                  <a:solidFill>
                    <a:schemeClr val="tx1"/>
                  </a:solidFill>
                </a:rPr>
                <a:t> 1,5 % investointi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2600" b="1" kern="1200" dirty="0"/>
            </a:p>
          </p:txBody>
        </p:sp>
      </p:grpSp>
      <p:sp>
        <p:nvSpPr>
          <p:cNvPr id="8" name="Tekstiruutu 7">
            <a:extLst>
              <a:ext uri="{FF2B5EF4-FFF2-40B4-BE49-F238E27FC236}">
                <a16:creationId xmlns:a16="http://schemas.microsoft.com/office/drawing/2014/main" id="{E6BF261B-F786-B9F5-DEA2-581B4F5C1AB5}"/>
              </a:ext>
            </a:extLst>
          </p:cNvPr>
          <p:cNvSpPr txBox="1"/>
          <p:nvPr/>
        </p:nvSpPr>
        <p:spPr>
          <a:xfrm>
            <a:off x="699412" y="2656895"/>
            <a:ext cx="10613292" cy="30162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+mj-lt"/>
              </a:rPr>
              <a:t>Flat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rate</a:t>
            </a:r>
            <a:r>
              <a:rPr lang="fi-FI" sz="2000" dirty="0">
                <a:latin typeface="+mj-lt"/>
              </a:rPr>
              <a:t> -mallissa osa hankkeen kustannuksista korvataan %-määräisinä osuuksina.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+mj-lt"/>
              </a:rPr>
              <a:t>Flat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rate</a:t>
            </a:r>
            <a:r>
              <a:rPr lang="fi-FI" sz="2000" dirty="0">
                <a:latin typeface="+mj-lt"/>
              </a:rPr>
              <a:t> -osuudella korvattavia kustannuksia ei tarvitse yksilöidä eikä esittää niitä koskevia kirjanpidon otteita tai tositteita varmennuksissa eikä tarkastuksissa.</a:t>
            </a:r>
            <a:endParaRPr lang="fi-FI" sz="2000" dirty="0">
              <a:latin typeface="+mj-lt"/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+mj-lt"/>
              </a:rPr>
              <a:t>EURA-järjestelmä ohjaa kustannusmallin valinnassa.</a:t>
            </a:r>
            <a:endParaRPr lang="fi-FI" sz="3600" dirty="0">
              <a:latin typeface="+mj-lt"/>
            </a:endParaRPr>
          </a:p>
          <a:p>
            <a:endParaRPr lang="fi-FI" sz="2000" dirty="0">
              <a:latin typeface="+mj-lt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Tahoma"/>
                <a:cs typeface="Calibri"/>
              </a:rPr>
              <a:t>Flat rate 7 %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ehdot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endParaRPr lang="fi-FI" sz="1600" dirty="0">
              <a:latin typeface="+mj-lt"/>
              <a:ea typeface="Tahom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j-lt"/>
                <a:ea typeface="Tahoma"/>
                <a:cs typeface="Calibri"/>
              </a:rPr>
              <a:t>Kustannusmallin</a:t>
            </a:r>
            <a:r>
              <a:rPr lang="en-US" sz="1600" b="1" dirty="0">
                <a:latin typeface="+mj-lt"/>
                <a:ea typeface="Tahoma"/>
                <a:cs typeface="Calibri"/>
              </a:rPr>
              <a:t> Flat rate 7 % </a:t>
            </a:r>
            <a:r>
              <a:rPr lang="en-US" sz="1600" b="1" dirty="0" err="1">
                <a:latin typeface="+mj-lt"/>
                <a:ea typeface="Tahoma"/>
                <a:cs typeface="Calibri"/>
              </a:rPr>
              <a:t>kehittäminen</a:t>
            </a:r>
            <a:r>
              <a:rPr lang="en-US" sz="1600" b="1" dirty="0">
                <a:latin typeface="+mj-lt"/>
                <a:ea typeface="Tahoma"/>
                <a:cs typeface="Calibri"/>
              </a:rPr>
              <a:t> </a:t>
            </a:r>
            <a:r>
              <a:rPr lang="en-US" sz="1600" b="1" dirty="0" err="1">
                <a:latin typeface="+mj-lt"/>
                <a:ea typeface="Tahoma"/>
                <a:cs typeface="Calibri"/>
              </a:rPr>
              <a:t>käyttämisen</a:t>
            </a:r>
            <a:r>
              <a:rPr lang="en-US" sz="1600" b="1" dirty="0">
                <a:latin typeface="+mj-lt"/>
                <a:ea typeface="Tahoma"/>
                <a:cs typeface="Calibri"/>
              </a:rPr>
              <a:t> </a:t>
            </a:r>
            <a:r>
              <a:rPr lang="en-US" sz="1600" b="1" dirty="0" err="1">
                <a:latin typeface="+mj-lt"/>
                <a:ea typeface="Tahoma"/>
                <a:cs typeface="Calibri"/>
              </a:rPr>
              <a:t>edellytyksenä</a:t>
            </a:r>
            <a:r>
              <a:rPr lang="en-US" sz="1600" b="1" dirty="0">
                <a:latin typeface="+mj-lt"/>
                <a:ea typeface="Tahoma"/>
                <a:cs typeface="Calibri"/>
              </a:rPr>
              <a:t> on, </a:t>
            </a:r>
            <a:r>
              <a:rPr lang="en-US" sz="1600" b="1" dirty="0" err="1">
                <a:latin typeface="+mj-lt"/>
                <a:ea typeface="Tahoma"/>
                <a:cs typeface="Calibri"/>
              </a:rPr>
              <a:t>että</a:t>
            </a:r>
            <a:r>
              <a:rPr lang="en-US" sz="1600" b="1" dirty="0">
                <a:latin typeface="+mj-lt"/>
                <a:ea typeface="Tahoma"/>
                <a:cs typeface="Calibri"/>
              </a:rPr>
              <a:t> </a:t>
            </a:r>
            <a:r>
              <a:rPr lang="en-US" sz="1600" b="1" dirty="0" err="1">
                <a:latin typeface="+mj-lt"/>
                <a:ea typeface="Tahoma"/>
                <a:cs typeface="Calibri"/>
              </a:rPr>
              <a:t>jokin</a:t>
            </a:r>
            <a:r>
              <a:rPr lang="en-US" sz="1600" b="1" dirty="0">
                <a:latin typeface="+mj-lt"/>
                <a:ea typeface="Tahoma"/>
                <a:cs typeface="Calibri"/>
              </a:rPr>
              <a:t> </a:t>
            </a:r>
            <a:r>
              <a:rPr lang="en-US" sz="1600" b="1" dirty="0" err="1">
                <a:latin typeface="+mj-lt"/>
                <a:ea typeface="Tahoma"/>
                <a:cs typeface="Calibri"/>
              </a:rPr>
              <a:t>seuraavista</a:t>
            </a:r>
            <a:r>
              <a:rPr lang="en-US" sz="1600" b="1" dirty="0">
                <a:latin typeface="+mj-lt"/>
                <a:ea typeface="Tahoma"/>
                <a:cs typeface="Calibri"/>
              </a:rPr>
              <a:t> </a:t>
            </a:r>
            <a:r>
              <a:rPr lang="en-US" sz="1600" b="1" dirty="0" err="1">
                <a:latin typeface="+mj-lt"/>
                <a:ea typeface="Tahoma"/>
                <a:cs typeface="Calibri"/>
              </a:rPr>
              <a:t>täyttyy</a:t>
            </a:r>
            <a:r>
              <a:rPr lang="en-US" sz="1600" b="1" dirty="0">
                <a:latin typeface="+mj-lt"/>
                <a:ea typeface="Tahoma"/>
                <a:cs typeface="Calibri"/>
              </a:rPr>
              <a:t>:</a:t>
            </a:r>
            <a:endParaRPr lang="fi-FI" sz="1600" dirty="0">
              <a:latin typeface="+mj-lt"/>
              <a:ea typeface="Tahoma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j-lt"/>
                <a:ea typeface="Tahoma"/>
                <a:cs typeface="Calibri"/>
              </a:rPr>
              <a:t>hankkeessa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ei</a:t>
            </a:r>
            <a:r>
              <a:rPr lang="en-US" sz="1600" dirty="0">
                <a:latin typeface="+mj-lt"/>
                <a:ea typeface="Tahoma"/>
                <a:cs typeface="Calibri"/>
              </a:rPr>
              <a:t> ole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hankehenkilöstön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palkkakustannuksia</a:t>
            </a:r>
            <a:r>
              <a:rPr lang="en-US" sz="1600" dirty="0">
                <a:latin typeface="+mj-lt"/>
                <a:ea typeface="Tahoma"/>
                <a:cs typeface="Calibri"/>
              </a:rPr>
              <a:t>; tai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j-lt"/>
                <a:ea typeface="Tahoma"/>
                <a:cs typeface="Calibri"/>
              </a:rPr>
              <a:t>hankkeen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ostopalvelukustannukset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yhteensä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ovat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vähintään</a:t>
            </a:r>
            <a:r>
              <a:rPr lang="en-US" sz="1600" dirty="0">
                <a:latin typeface="+mj-lt"/>
                <a:ea typeface="Tahoma"/>
                <a:cs typeface="Calibri"/>
              </a:rPr>
              <a:t> 30 %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palkkakustannuksista</a:t>
            </a:r>
            <a:r>
              <a:rPr lang="en-US" sz="1600" dirty="0">
                <a:latin typeface="+mj-lt"/>
                <a:ea typeface="Tahoma"/>
                <a:cs typeface="Calibri"/>
              </a:rPr>
              <a:t>; tai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j-lt"/>
                <a:ea typeface="Tahoma"/>
                <a:cs typeface="Calibri"/>
              </a:rPr>
              <a:t>hankkeen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matkakustannukset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yhteensä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ovat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vähintään</a:t>
            </a:r>
            <a:r>
              <a:rPr lang="en-US" sz="1600" dirty="0">
                <a:latin typeface="+mj-lt"/>
                <a:ea typeface="Tahoma"/>
                <a:cs typeface="Calibri"/>
              </a:rPr>
              <a:t> 20 %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palkkakustannuksista</a:t>
            </a:r>
            <a:r>
              <a:rPr lang="en-US" sz="1600" dirty="0">
                <a:latin typeface="+mj-lt"/>
                <a:ea typeface="Tahoma"/>
                <a:cs typeface="Calibri"/>
              </a:rPr>
              <a:t>.</a:t>
            </a:r>
            <a:endParaRPr lang="fi-FI" sz="1600" dirty="0">
              <a:latin typeface="+mj-lt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31130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15FD2-90E6-44FA-8136-F24AB0AB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Käytössä olevat kustannusmallit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FE3D33-C5D8-4AE2-AFBC-9BFB0D71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50" y="1919193"/>
            <a:ext cx="10702771" cy="363931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fi-FI" sz="2200" err="1"/>
              <a:t>Flat</a:t>
            </a:r>
            <a:r>
              <a:rPr lang="fi-FI" sz="2200"/>
              <a:t> </a:t>
            </a:r>
            <a:r>
              <a:rPr lang="fi-FI" sz="2200" err="1"/>
              <a:t>rate</a:t>
            </a:r>
            <a:r>
              <a:rPr lang="fi-FI" sz="2200"/>
              <a:t> 40 % kehittäminen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err="1"/>
              <a:t>Flat</a:t>
            </a:r>
            <a:r>
              <a:rPr lang="fi-FI" sz="2200"/>
              <a:t> </a:t>
            </a:r>
            <a:r>
              <a:rPr lang="fi-FI" sz="2200" err="1"/>
              <a:t>rate</a:t>
            </a:r>
            <a:r>
              <a:rPr lang="fi-FI" sz="2200"/>
              <a:t> 7 % kehittäminen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err="1"/>
              <a:t>Flat</a:t>
            </a:r>
            <a:r>
              <a:rPr lang="fi-FI" sz="2200"/>
              <a:t> </a:t>
            </a:r>
            <a:r>
              <a:rPr lang="fi-FI" sz="2200" err="1"/>
              <a:t>rate</a:t>
            </a:r>
            <a:r>
              <a:rPr lang="fi-FI" sz="2200"/>
              <a:t> 1,5 % investointi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err="1"/>
              <a:t>Flat</a:t>
            </a:r>
            <a:r>
              <a:rPr lang="fi-FI" sz="2200"/>
              <a:t> </a:t>
            </a:r>
            <a:r>
              <a:rPr lang="fi-FI" sz="2200" err="1"/>
              <a:t>rate</a:t>
            </a:r>
            <a:r>
              <a:rPr lang="fi-FI" sz="2200"/>
              <a:t> 7 % kehittäminen ja 1,5 % investointi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/>
              <a:t>Kertakorvaus kehittäminen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200"/>
              <a:t>Palkkakustannusmalli (palkkojen yksikkökustannukset)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/>
              <a:t>Matkakustannusmalli (matkakustannusten yksikkökustannukset)</a:t>
            </a:r>
          </a:p>
        </p:txBody>
      </p:sp>
    </p:spTree>
    <p:extLst>
      <p:ext uri="{BB962C8B-B14F-4D97-AF65-F5344CB8AC3E}">
        <p14:creationId xmlns:p14="http://schemas.microsoft.com/office/powerpoint/2010/main" val="1869501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15FD2-90E6-44FA-8136-F24AB0AB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Tahoma"/>
                <a:cs typeface="Tahoma"/>
              </a:rPr>
              <a:t>Hyvän hakemuksen tarkastuslista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FE3D33-C5D8-4AE2-AFBC-9BFB0D71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5" y="1762781"/>
            <a:ext cx="11578972" cy="363931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/>
            <a:r>
              <a:rPr lang="fi-FI" sz="2000">
                <a:ea typeface="+mn-lt"/>
                <a:cs typeface="+mn-lt"/>
              </a:rPr>
              <a:t>Täyttääkö hanke </a:t>
            </a:r>
            <a:r>
              <a:rPr lang="fi-FI" sz="2000">
                <a:ea typeface="+mn-lt"/>
                <a:cs typeface="+mn-lt"/>
                <a:hlinkClick r:id="rId3"/>
              </a:rPr>
              <a:t>yleiset valintaperusteet</a:t>
            </a:r>
            <a:r>
              <a:rPr lang="fi-FI" sz="2000">
                <a:ea typeface="+mn-lt"/>
                <a:cs typeface="+mn-lt"/>
              </a:rPr>
              <a:t>?</a:t>
            </a:r>
          </a:p>
          <a:p>
            <a:pPr marL="342900" indent="-342900"/>
            <a:r>
              <a:rPr lang="fi-FI" sz="2000">
                <a:ea typeface="+mn-lt"/>
                <a:cs typeface="+mn-lt"/>
              </a:rPr>
              <a:t>Tuottaako hanke ratkaisuja </a:t>
            </a:r>
            <a:r>
              <a:rPr lang="fi-FI" sz="2000">
                <a:ea typeface="+mn-lt"/>
                <a:cs typeface="+mn-lt"/>
                <a:hlinkClick r:id="rId4"/>
              </a:rPr>
              <a:t>Etelä-Karjalan maakuntaohjelman</a:t>
            </a:r>
            <a:r>
              <a:rPr lang="fi-FI" sz="2000">
                <a:ea typeface="+mn-lt"/>
                <a:cs typeface="+mn-lt"/>
              </a:rPr>
              <a:t> ja </a:t>
            </a:r>
            <a:r>
              <a:rPr lang="fi-FI" sz="2000">
                <a:ea typeface="+mn-lt"/>
                <a:cs typeface="+mn-lt"/>
                <a:hlinkClick r:id="rId5"/>
              </a:rPr>
              <a:t>älykkään erikoistumisen strategian</a:t>
            </a:r>
            <a:r>
              <a:rPr lang="fi-FI" sz="2000">
                <a:ea typeface="+mn-lt"/>
                <a:cs typeface="+mn-lt"/>
              </a:rPr>
              <a:t> tavoitteisiin?</a:t>
            </a:r>
          </a:p>
          <a:p>
            <a:pPr marL="342900" indent="-342900"/>
            <a:r>
              <a:rPr lang="fi-FI" sz="2000">
                <a:ea typeface="+mn-lt"/>
                <a:cs typeface="+mn-lt"/>
              </a:rPr>
              <a:t>Mihin </a:t>
            </a:r>
            <a:r>
              <a:rPr lang="fi-FI" sz="2000">
                <a:ea typeface="+mn-lt"/>
                <a:cs typeface="+mn-lt"/>
                <a:hlinkClick r:id="rId6"/>
              </a:rPr>
              <a:t>ohjelma-asiakirjan</a:t>
            </a:r>
            <a:r>
              <a:rPr lang="fi-FI" sz="2000">
                <a:ea typeface="+mn-lt"/>
                <a:cs typeface="+mn-lt"/>
              </a:rPr>
              <a:t> haasteeseen hanke tuottaa ratkaisun? </a:t>
            </a:r>
            <a:endParaRPr lang="fi-FI"/>
          </a:p>
          <a:p>
            <a:pPr marL="342900" indent="-342900"/>
            <a:r>
              <a:rPr lang="fi-FI" sz="2000">
                <a:ea typeface="+mn-lt"/>
                <a:cs typeface="+mn-lt"/>
              </a:rPr>
              <a:t>Sopiiko hankeidea johonkin haussa avoinna olevaan toimintalinjaan ja sen erityistavoitteeseen?</a:t>
            </a:r>
          </a:p>
          <a:p>
            <a:pPr marL="342900" indent="-342900"/>
            <a:r>
              <a:rPr lang="fi-FI" sz="2000">
                <a:ea typeface="+mn-lt"/>
                <a:cs typeface="+mn-lt"/>
              </a:rPr>
              <a:t>Mikä on hankkeen kohderyhmä? Sopiiko kohderyhmä valitun erityistavoitteen kuvattuun kohderyhmäjoukkoon?</a:t>
            </a:r>
          </a:p>
          <a:p>
            <a:pPr marL="342900" indent="-342900"/>
            <a:r>
              <a:rPr lang="fi-FI" sz="2000">
                <a:ea typeface="+mn-lt"/>
                <a:cs typeface="+mn-lt"/>
              </a:rPr>
              <a:t>Tuottaako hanke valitulle erityistavoitteelle määriteltyjä tuotoksia ja tuloksia?</a:t>
            </a:r>
          </a:p>
          <a:p>
            <a:pPr marL="342900" indent="-342900"/>
            <a:r>
              <a:rPr lang="fi-FI" sz="2000">
                <a:ea typeface="+mn-lt"/>
                <a:cs typeface="+mn-lt"/>
              </a:rPr>
              <a:t>Hakemuksessa vaadittavat liitteet (ALV-selvitys, rahoitussitoumukset, mahd. yhteistyösopimukset)</a:t>
            </a:r>
          </a:p>
          <a:p>
            <a:pPr marL="342900" indent="-342900"/>
            <a:endParaRPr lang="fi-FI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72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-1296064"/>
            <a:ext cx="9431782" cy="2852737"/>
          </a:xfrm>
        </p:spPr>
        <p:txBody>
          <a:bodyPr/>
          <a:lstStyle/>
          <a:p>
            <a:r>
              <a:rPr lang="fi-FI"/>
              <a:t>Hakuinfon sisältö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796" y="3939631"/>
            <a:ext cx="9696280" cy="369874"/>
          </a:xfrm>
        </p:spPr>
        <p:txBody>
          <a:bodyPr/>
          <a:lstStyle/>
          <a:p>
            <a:r>
              <a:rPr lang="fi-FI" sz="2500" b="1" dirty="0">
                <a:latin typeface="Calibri"/>
                <a:ea typeface="Calibri"/>
                <a:cs typeface="Calibri"/>
              </a:rPr>
              <a:t>EAKR-haku 15.4.-10.5.2024</a:t>
            </a:r>
            <a:br>
              <a:rPr lang="fi-FI" sz="2500" dirty="0">
                <a:latin typeface="Calibri"/>
                <a:ea typeface="Calibri"/>
                <a:cs typeface="Calibri"/>
              </a:rPr>
            </a:br>
            <a:r>
              <a:rPr lang="fi-FI" dirty="0">
                <a:latin typeface="Calibri"/>
                <a:ea typeface="Calibri"/>
                <a:cs typeface="Calibri"/>
              </a:rPr>
              <a:t>Etelä-Karjalan maakuntaohjelma ja Etelä-Karjalan innovaatiostrategia (ÄES)</a:t>
            </a:r>
            <a:endParaRPr lang="fi-FI" dirty="0">
              <a:ea typeface="Tahoma"/>
              <a:cs typeface="Tahoma"/>
            </a:endParaRPr>
          </a:p>
          <a:p>
            <a:r>
              <a:rPr lang="fi-FI" dirty="0">
                <a:effectLst/>
                <a:latin typeface="Calibri"/>
                <a:ea typeface="Calibri"/>
                <a:cs typeface="Times New Roman"/>
              </a:rPr>
              <a:t>Kymenlaakson maakuntaohjelma ja Älykkään erikoistumisen strategia ÄES</a:t>
            </a:r>
          </a:p>
          <a:p>
            <a:r>
              <a:rPr lang="fi-FI" dirty="0">
                <a:effectLst/>
                <a:latin typeface="Calibri"/>
                <a:ea typeface="Calibri"/>
                <a:cs typeface="Times New Roman"/>
              </a:rPr>
              <a:t>Haettava rahoitus ja haun erityistavoitteet</a:t>
            </a:r>
            <a:endParaRPr lang="fi-FI" dirty="0">
              <a:latin typeface="Calibri"/>
              <a:ea typeface="Calibri"/>
              <a:cs typeface="Times New Roman"/>
            </a:endParaRPr>
          </a:p>
          <a:p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Valintaprosessi ja aikataulu</a:t>
            </a:r>
          </a:p>
          <a:p>
            <a:r>
              <a:rPr lang="fi-FI" dirty="0">
                <a:latin typeface="Calibri"/>
                <a:ea typeface="Calibri"/>
                <a:cs typeface="Times New Roman"/>
              </a:rPr>
              <a:t>V</a:t>
            </a:r>
            <a:r>
              <a:rPr lang="fi-FI" dirty="0">
                <a:effectLst/>
                <a:latin typeface="Calibri"/>
                <a:ea typeface="Calibri"/>
                <a:cs typeface="Times New Roman"/>
              </a:rPr>
              <a:t>alintaperusteet: yleiset, erityiset, horisontaaliset</a:t>
            </a:r>
          </a:p>
          <a:p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Hakemuksen jättäminen </a:t>
            </a:r>
            <a:r>
              <a:rPr lang="fi-FI" dirty="0" err="1">
                <a:latin typeface="Calibri"/>
                <a:ea typeface="Calibri" panose="020F0502020204030204" pitchFamily="34" charset="0"/>
                <a:cs typeface="Times New Roman"/>
              </a:rPr>
              <a:t>EURAssa</a:t>
            </a:r>
            <a:endParaRPr lang="fi-FI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Ryhmähankkeet ja ylimaakunnalliset hankkeet</a:t>
            </a:r>
          </a:p>
          <a:p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Käytössä olevat kustannusmallit</a:t>
            </a:r>
          </a:p>
          <a:p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H</a:t>
            </a:r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ankkeiden indikaattorit</a:t>
            </a:r>
          </a:p>
          <a:p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Hyvän hakemuksen tarkastuslista</a:t>
            </a:r>
            <a:endParaRPr lang="fi-FI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Lisätietoa ja hyödyllisiä linkkejä</a:t>
            </a:r>
            <a:endParaRPr lang="fi-FI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fi-FI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46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15FD2-90E6-44FA-8136-F24AB0AB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Lisätietoa ja hyödyllisiä linkkejä</a:t>
            </a:r>
            <a:endParaRPr lang="fi-FI">
              <a:ea typeface="Tahoma"/>
              <a:cs typeface="Tahoma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FE3D33-C5D8-4AE2-AFBC-9BFB0D71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5" y="1762781"/>
            <a:ext cx="10702771" cy="3639312"/>
          </a:xfrm>
        </p:spPr>
        <p:txBody>
          <a:bodyPr/>
          <a:lstStyle/>
          <a:p>
            <a:r>
              <a:rPr lang="fi-FI" dirty="0">
                <a:hlinkClick r:id="rId2"/>
              </a:rPr>
              <a:t>Uudistuva ja osaava Suomi -ohjelma 2021–2027</a:t>
            </a:r>
            <a:endParaRPr lang="fi-FI" dirty="0"/>
          </a:p>
          <a:p>
            <a:r>
              <a:rPr lang="fi-FI" dirty="0">
                <a:hlinkClick r:id="rId3"/>
              </a:rPr>
              <a:t>Etelä-Karjalan maakuntaohjelma 2022–2025</a:t>
            </a:r>
            <a:endParaRPr lang="fi-FI" dirty="0"/>
          </a:p>
          <a:p>
            <a:r>
              <a:rPr lang="fi-FI" dirty="0">
                <a:hlinkClick r:id="rId4"/>
              </a:rPr>
              <a:t>Älykäs erikoistuminen (Innovaatiostrategia) 2022–2025</a:t>
            </a:r>
            <a:endParaRPr lang="fi-FI" dirty="0"/>
          </a:p>
          <a:p>
            <a:r>
              <a:rPr lang="fi-FI" dirty="0">
                <a:hlinkClick r:id="rId5"/>
              </a:rPr>
              <a:t>Hakemuksen täyttöohje EURA2021:ssä</a:t>
            </a:r>
            <a:endParaRPr lang="fi-FI" dirty="0">
              <a:ea typeface="Tahoma"/>
              <a:cs typeface="Tahoma"/>
              <a:hlinkClick r:id="rId5"/>
            </a:endParaRPr>
          </a:p>
          <a:p>
            <a:r>
              <a:rPr lang="fi-FI" dirty="0">
                <a:hlinkClick r:id="rId6"/>
              </a:rPr>
              <a:t>EAKR-hakijan opas</a:t>
            </a:r>
            <a:endParaRPr lang="fi-FI" dirty="0">
              <a:ea typeface="Tahoma"/>
              <a:cs typeface="Tahoma"/>
            </a:endParaRPr>
          </a:p>
          <a:p>
            <a:r>
              <a:rPr lang="fi-FI" dirty="0">
                <a:hlinkClick r:id="rId7"/>
              </a:rPr>
              <a:t>Rahoitusasetuksen muistio</a:t>
            </a:r>
            <a:r>
              <a:rPr lang="fi-FI" dirty="0"/>
              <a:t> ja </a:t>
            </a:r>
            <a:r>
              <a:rPr lang="fi-FI" dirty="0">
                <a:ea typeface="+mn-lt"/>
                <a:cs typeface="+mn-lt"/>
                <a:hlinkClick r:id="rId8"/>
              </a:rPr>
              <a:t>Tukikelpoisuusasetuksen muistio</a:t>
            </a:r>
            <a:endParaRPr lang="fi-FI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6012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A3051F-37BF-F2F4-BC19-EE0DC555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94"/>
            <a:ext cx="10515600" cy="1033907"/>
          </a:xfrm>
        </p:spPr>
        <p:txBody>
          <a:bodyPr/>
          <a:lstStyle/>
          <a:p>
            <a:r>
              <a:rPr lang="fi-FI" sz="3500">
                <a:ea typeface="Tahoma"/>
                <a:cs typeface="Tahoma"/>
              </a:rPr>
              <a:t>Etelä-Karjalan liiton rahoitustiimi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CFD8CC-3BF6-058A-2174-3786BB76D60A}"/>
              </a:ext>
            </a:extLst>
          </p:cNvPr>
          <p:cNvGrpSpPr/>
          <p:nvPr/>
        </p:nvGrpSpPr>
        <p:grpSpPr>
          <a:xfrm>
            <a:off x="3271489" y="1313650"/>
            <a:ext cx="6882291" cy="4227779"/>
            <a:chOff x="2478667" y="2121116"/>
            <a:chExt cx="6882291" cy="4227779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C1427360-4B22-BC2B-D17A-5038A75B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82" b="10882"/>
            <a:stretch/>
          </p:blipFill>
          <p:spPr>
            <a:xfrm>
              <a:off x="6093523" y="2121116"/>
              <a:ext cx="1079095" cy="1079334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FF6D5954-C0D9-BE9F-2D8D-33EC27DF5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91" b="10891"/>
            <a:stretch/>
          </p:blipFill>
          <p:spPr>
            <a:xfrm>
              <a:off x="6093284" y="3750688"/>
              <a:ext cx="1079334" cy="1079334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Tekstiruutu 5">
              <a:extLst>
                <a:ext uri="{FF2B5EF4-FFF2-40B4-BE49-F238E27FC236}">
                  <a16:creationId xmlns:a16="http://schemas.microsoft.com/office/drawing/2014/main" id="{5F13367F-5271-021F-CAA6-2F841EDBF1E0}"/>
                </a:ext>
              </a:extLst>
            </p:cNvPr>
            <p:cNvSpPr txBox="1"/>
            <p:nvPr/>
          </p:nvSpPr>
          <p:spPr>
            <a:xfrm>
              <a:off x="7441586" y="2274502"/>
              <a:ext cx="6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i-FI" sz="1400">
                <a:solidFill>
                  <a:srgbClr val="FF0000"/>
                </a:solidFill>
              </a:endParaRPr>
            </a:p>
          </p:txBody>
        </p:sp>
        <p:sp>
          <p:nvSpPr>
            <p:cNvPr id="10" name="Tekstiruutu 6">
              <a:extLst>
                <a:ext uri="{FF2B5EF4-FFF2-40B4-BE49-F238E27FC236}">
                  <a16:creationId xmlns:a16="http://schemas.microsoft.com/office/drawing/2014/main" id="{55D726D7-D76A-0F50-284F-5CFE4C6FB195}"/>
                </a:ext>
              </a:extLst>
            </p:cNvPr>
            <p:cNvSpPr txBox="1"/>
            <p:nvPr/>
          </p:nvSpPr>
          <p:spPr>
            <a:xfrm>
              <a:off x="2478667" y="5487121"/>
              <a:ext cx="2606483" cy="8617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i-FI" sz="1400"/>
                <a:t>Rahoitusasiantuntija</a:t>
              </a:r>
            </a:p>
            <a:p>
              <a:pPr algn="l"/>
              <a:r>
                <a:rPr lang="fi-FI" sz="1400"/>
                <a:t>Juha-Pekka Ryynänen</a:t>
              </a:r>
            </a:p>
            <a:p>
              <a:pPr algn="l"/>
              <a:r>
                <a:rPr lang="fi-FI" sz="1400">
                  <a:hlinkClick r:id="rId4"/>
                </a:rPr>
                <a:t>juha-pekka.ryynanen@ekarjala.fi</a:t>
              </a:r>
              <a:endParaRPr lang="fi-FI" sz="1400"/>
            </a:p>
            <a:p>
              <a:pPr algn="l"/>
              <a:r>
                <a:rPr lang="fi-FI" sz="1400"/>
                <a:t>040 663 7641</a:t>
              </a:r>
            </a:p>
          </p:txBody>
        </p:sp>
        <p:sp>
          <p:nvSpPr>
            <p:cNvPr id="11" name="Tekstiruutu 7">
              <a:extLst>
                <a:ext uri="{FF2B5EF4-FFF2-40B4-BE49-F238E27FC236}">
                  <a16:creationId xmlns:a16="http://schemas.microsoft.com/office/drawing/2014/main" id="{F08F94CA-613B-71DA-8B7C-C17279EC71E5}"/>
                </a:ext>
              </a:extLst>
            </p:cNvPr>
            <p:cNvSpPr txBox="1"/>
            <p:nvPr/>
          </p:nvSpPr>
          <p:spPr>
            <a:xfrm>
              <a:off x="7441586" y="5476847"/>
              <a:ext cx="1919372" cy="8617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i-FI" sz="1400"/>
                <a:t>Maksatustarkastaja</a:t>
              </a:r>
            </a:p>
            <a:p>
              <a:pPr algn="l"/>
              <a:r>
                <a:rPr lang="fi-FI" sz="1400"/>
                <a:t>Tiina Lavikka</a:t>
              </a:r>
            </a:p>
            <a:p>
              <a:pPr algn="l"/>
              <a:r>
                <a:rPr lang="fi-FI" sz="1400">
                  <a:hlinkClick r:id="rId5"/>
                </a:rPr>
                <a:t>Tiina.lavikka@ekarjala.fi</a:t>
              </a:r>
              <a:endParaRPr lang="fi-FI" sz="1400"/>
            </a:p>
            <a:p>
              <a:pPr algn="l"/>
              <a:r>
                <a:rPr lang="fi-FI" sz="1400"/>
                <a:t>040 705 6589</a:t>
              </a:r>
            </a:p>
          </p:txBody>
        </p:sp>
        <p:sp>
          <p:nvSpPr>
            <p:cNvPr id="12" name="Tekstiruutu 8">
              <a:extLst>
                <a:ext uri="{FF2B5EF4-FFF2-40B4-BE49-F238E27FC236}">
                  <a16:creationId xmlns:a16="http://schemas.microsoft.com/office/drawing/2014/main" id="{E7AD1A21-E873-4DD0-E705-650F2811DDB3}"/>
                </a:ext>
              </a:extLst>
            </p:cNvPr>
            <p:cNvSpPr txBox="1"/>
            <p:nvPr/>
          </p:nvSpPr>
          <p:spPr>
            <a:xfrm>
              <a:off x="7441586" y="2121116"/>
              <a:ext cx="1880515" cy="8617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i-FI" sz="1400"/>
                <a:t>Aluekehityspäällikkö</a:t>
              </a:r>
            </a:p>
            <a:p>
              <a:pPr algn="l"/>
              <a:r>
                <a:rPr lang="fi-FI" sz="1400"/>
                <a:t>Heli Gynther</a:t>
              </a:r>
            </a:p>
            <a:p>
              <a:pPr algn="l"/>
              <a:r>
                <a:rPr lang="fi-FI" sz="1400">
                  <a:hlinkClick r:id="rId6"/>
                </a:rPr>
                <a:t>heli.gynther@ekarjala.fi</a:t>
              </a:r>
              <a:endParaRPr lang="fi-FI" sz="1400"/>
            </a:p>
            <a:p>
              <a:pPr algn="l"/>
              <a:r>
                <a:rPr lang="fi-FI" sz="1400"/>
                <a:t>040 485 5109</a:t>
              </a:r>
            </a:p>
          </p:txBody>
        </p:sp>
        <p:sp>
          <p:nvSpPr>
            <p:cNvPr id="13" name="Tekstiruutu 9">
              <a:extLst>
                <a:ext uri="{FF2B5EF4-FFF2-40B4-BE49-F238E27FC236}">
                  <a16:creationId xmlns:a16="http://schemas.microsoft.com/office/drawing/2014/main" id="{D0C2C0ED-1C5C-D7DF-45A0-D9B3987590DE}"/>
                </a:ext>
              </a:extLst>
            </p:cNvPr>
            <p:cNvSpPr txBox="1"/>
            <p:nvPr/>
          </p:nvSpPr>
          <p:spPr>
            <a:xfrm>
              <a:off x="7441586" y="3868519"/>
              <a:ext cx="1577163" cy="8617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i-FI" sz="1400"/>
                <a:t>Maaseutuasiamies</a:t>
              </a:r>
            </a:p>
            <a:p>
              <a:pPr algn="l"/>
              <a:r>
                <a:rPr lang="fi-FI" sz="1400"/>
                <a:t>Jari Lantta</a:t>
              </a:r>
            </a:p>
            <a:p>
              <a:pPr algn="l"/>
              <a:r>
                <a:rPr lang="fi-FI" sz="1400">
                  <a:hlinkClick r:id="rId7"/>
                </a:rPr>
                <a:t>jari.lantta@ekarjala.fi</a:t>
              </a:r>
              <a:endParaRPr lang="fi-FI" sz="1400"/>
            </a:p>
            <a:p>
              <a:pPr algn="l"/>
              <a:r>
                <a:rPr lang="fi-FI" sz="1400"/>
                <a:t>040 524 0540</a:t>
              </a:r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50074337-7795-89C8-D16C-A26DC1F4A5A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000" b="11000"/>
          <a:stretch/>
        </p:blipFill>
        <p:spPr>
          <a:xfrm>
            <a:off x="1965672" y="4490378"/>
            <a:ext cx="1079095" cy="107909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kstiruutu 1">
            <a:extLst>
              <a:ext uri="{FF2B5EF4-FFF2-40B4-BE49-F238E27FC236}">
                <a16:creationId xmlns:a16="http://schemas.microsoft.com/office/drawing/2014/main" id="{1956EB0A-39C8-B622-2FC5-8784D0BF9AE7}"/>
              </a:ext>
            </a:extLst>
          </p:cNvPr>
          <p:cNvSpPr txBox="1"/>
          <p:nvPr/>
        </p:nvSpPr>
        <p:spPr>
          <a:xfrm>
            <a:off x="3230229" y="3051102"/>
            <a:ext cx="1803186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/>
              <a:t>Rahoitusasiantuntija</a:t>
            </a:r>
          </a:p>
          <a:p>
            <a:pPr algn="l"/>
            <a:r>
              <a:rPr lang="fi-FI" sz="1400"/>
              <a:t>Eini Arponen</a:t>
            </a:r>
          </a:p>
          <a:p>
            <a:pPr algn="l"/>
            <a:r>
              <a:rPr lang="fi-FI" sz="1400">
                <a:hlinkClick r:id="rId9"/>
              </a:rPr>
              <a:t>eini.arponen@ekarjala.fi</a:t>
            </a:r>
            <a:endParaRPr lang="fi-FI" sz="1400"/>
          </a:p>
          <a:p>
            <a:pPr algn="l"/>
            <a:r>
              <a:rPr lang="fi-FI" sz="1400"/>
              <a:t>040 754 9089</a:t>
            </a:r>
          </a:p>
        </p:txBody>
      </p:sp>
      <p:pic>
        <p:nvPicPr>
          <p:cNvPr id="14" name="Kuva 13" descr="Kuva, joka sisältää kohteen henkilö, Ihmisen kasvot, hymy, vaate&#10;&#10;Kuvaus luotu automaattisesti">
            <a:extLst>
              <a:ext uri="{FF2B5EF4-FFF2-40B4-BE49-F238E27FC236}">
                <a16:creationId xmlns:a16="http://schemas.microsoft.com/office/drawing/2014/main" id="{7EA07153-524C-7AFC-AF88-8C8DA2D54E0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1105" b="11105"/>
          <a:stretch/>
        </p:blipFill>
        <p:spPr>
          <a:xfrm>
            <a:off x="1965672" y="2946320"/>
            <a:ext cx="1079095" cy="107909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0960044-41CF-4BBC-8566-2B4C22F31C4C}"/>
              </a:ext>
            </a:extLst>
          </p:cNvPr>
          <p:cNvSpPr txBox="1"/>
          <p:nvPr/>
        </p:nvSpPr>
        <p:spPr>
          <a:xfrm>
            <a:off x="1843358" y="1210910"/>
            <a:ext cx="4918229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500" b="1"/>
              <a:t>Lisätietoa, Kymenlaakson liitto</a:t>
            </a:r>
            <a:br>
              <a:rPr lang="fi-FI" sz="1500"/>
            </a:br>
            <a:r>
              <a:rPr lang="fi-FI" sz="15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Anna-Riikka Karhunen, kehittämispäällikkö </a:t>
            </a:r>
            <a:br>
              <a:rPr lang="fi-FI" sz="15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i-FI" sz="15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044 747 8503</a:t>
            </a:r>
            <a:r>
              <a:rPr lang="fi-FI" sz="1500" b="0" i="0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i-FI" sz="1500">
                <a:latin typeface="Arial" panose="020B0604020202020204" pitchFamily="34" charset="0"/>
                <a:hlinkClick r:id="rId11"/>
              </a:rPr>
              <a:t>anna-riikka.karhunen@kymenlaakso.fi</a:t>
            </a:r>
            <a:br>
              <a:rPr lang="fi-FI" sz="1500">
                <a:latin typeface="Arial" panose="020B0604020202020204" pitchFamily="34" charset="0"/>
              </a:rPr>
            </a:br>
            <a:br>
              <a:rPr lang="fi-FI" sz="1500" b="0" i="0" strike="noStrike" baseline="0">
                <a:latin typeface="Arial" panose="020B0604020202020204" pitchFamily="34" charset="0"/>
              </a:rPr>
            </a:br>
            <a:r>
              <a:rPr lang="fi-FI" sz="15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Kirsi Tallinen, rahoitusasiantuntija</a:t>
            </a:r>
            <a:br>
              <a:rPr lang="fi-FI" sz="15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i-FI" sz="15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040 653 5339, </a:t>
            </a:r>
            <a:r>
              <a:rPr lang="fi-FI" sz="15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hlinkClick r:id="rId12"/>
              </a:rPr>
              <a:t>kirsi.tallinen@kymenlaakso.fi</a:t>
            </a:r>
            <a:endParaRPr lang="fi-FI" sz="15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217812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-1419349"/>
            <a:ext cx="9431782" cy="2852737"/>
          </a:xfrm>
        </p:spPr>
        <p:txBody>
          <a:bodyPr/>
          <a:lstStyle/>
          <a:p>
            <a:r>
              <a:rPr lang="fi-FI"/>
              <a:t>Hakuinfon sisältö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796" y="3939631"/>
            <a:ext cx="9696280" cy="85394"/>
          </a:xfrm>
        </p:spPr>
        <p:txBody>
          <a:bodyPr/>
          <a:lstStyle/>
          <a:p>
            <a:r>
              <a:rPr lang="fi-FI" sz="2500" b="1" dirty="0">
                <a:latin typeface="Calibri"/>
                <a:ea typeface="Calibri"/>
                <a:cs typeface="Calibri"/>
              </a:rPr>
              <a:t>JTF-haku 15.4. –10.5.2024</a:t>
            </a:r>
            <a:endParaRPr lang="en-US" dirty="0"/>
          </a:p>
          <a:p>
            <a:br>
              <a:rPr lang="fi-FI" sz="2500" dirty="0">
                <a:latin typeface="Calibri"/>
                <a:ea typeface="Calibri"/>
                <a:cs typeface="Calibri"/>
              </a:rPr>
            </a:br>
            <a:r>
              <a:rPr lang="fi-FI" dirty="0">
                <a:latin typeface="Calibri"/>
                <a:ea typeface="Calibri"/>
                <a:cs typeface="Calibri"/>
              </a:rPr>
              <a:t>Etelä-Karjalan alueellinen siirtymäsuunnitelma </a:t>
            </a:r>
            <a:endParaRPr lang="fi-FI" dirty="0"/>
          </a:p>
          <a:p>
            <a:r>
              <a:rPr lang="fi-FI" dirty="0">
                <a:latin typeface="Calibri"/>
                <a:cs typeface="Calibri"/>
              </a:rPr>
              <a:t>Etelä-Karjalan ÄES-kärjet</a:t>
            </a:r>
            <a:endParaRPr lang="fi-FI" dirty="0"/>
          </a:p>
          <a:p>
            <a:r>
              <a:rPr lang="fi-FI" dirty="0">
                <a:effectLst/>
                <a:latin typeface="Calibri"/>
                <a:ea typeface="Calibri"/>
                <a:cs typeface="Times New Roman"/>
              </a:rPr>
              <a:t>Haettava rahoitus ja haun erityistavoitteet</a:t>
            </a:r>
            <a:endParaRPr lang="fi-FI" dirty="0">
              <a:latin typeface="Calibri"/>
              <a:ea typeface="Calibri"/>
              <a:cs typeface="Times New Roman"/>
            </a:endParaRPr>
          </a:p>
          <a:p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Valintaprosessi ja aikataulu</a:t>
            </a:r>
          </a:p>
          <a:p>
            <a:r>
              <a:rPr lang="fi-FI" dirty="0">
                <a:latin typeface="Calibri"/>
                <a:ea typeface="Calibri"/>
                <a:cs typeface="Times New Roman"/>
              </a:rPr>
              <a:t>V</a:t>
            </a:r>
            <a:r>
              <a:rPr lang="fi-FI" dirty="0">
                <a:effectLst/>
                <a:latin typeface="Calibri"/>
                <a:ea typeface="Calibri"/>
                <a:cs typeface="Times New Roman"/>
              </a:rPr>
              <a:t>alintaperusteet: yleiset, erityiset, horisontaaliset</a:t>
            </a:r>
          </a:p>
          <a:p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Hakemuksen jättäminen </a:t>
            </a:r>
            <a:r>
              <a:rPr lang="fi-FI" dirty="0" err="1">
                <a:latin typeface="Calibri"/>
                <a:ea typeface="Calibri" panose="020F0502020204030204" pitchFamily="34" charset="0"/>
                <a:cs typeface="Times New Roman"/>
              </a:rPr>
              <a:t>EURAssa</a:t>
            </a:r>
            <a:endParaRPr lang="fi-FI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Ryhmähankkeet ja ylimaakunnalliset hankkeet</a:t>
            </a:r>
          </a:p>
          <a:p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Käytössä olevat kustannusmallit</a:t>
            </a:r>
          </a:p>
          <a:p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H</a:t>
            </a:r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ankkeiden indikaattorit</a:t>
            </a:r>
          </a:p>
          <a:p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Hyvän hakemuksen tarkastuslista</a:t>
            </a:r>
            <a:endParaRPr lang="fi-FI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Lisätietoa ja hyödyllisiä linkkejä</a:t>
            </a:r>
            <a:endParaRPr lang="fi-FI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fi-FI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2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756"/>
            <a:ext cx="10515600" cy="643462"/>
          </a:xfrm>
        </p:spPr>
        <p:txBody>
          <a:bodyPr/>
          <a:lstStyle/>
          <a:p>
            <a:r>
              <a:rPr lang="fi-FI" sz="3200">
                <a:ea typeface="Calibri"/>
                <a:cs typeface="Calibri"/>
              </a:rPr>
              <a:t>Etelä-Karjalan alueellinen siirtymäsuunnitelma</a:t>
            </a:r>
            <a:endParaRPr lang="fi-FI" sz="320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4DA1E62-59EF-9405-A8CD-CF4A4C96E01C}"/>
              </a:ext>
            </a:extLst>
          </p:cNvPr>
          <p:cNvSpPr txBox="1">
            <a:spLocks/>
          </p:cNvSpPr>
          <p:nvPr/>
        </p:nvSpPr>
        <p:spPr>
          <a:xfrm>
            <a:off x="793355" y="1065392"/>
            <a:ext cx="10515600" cy="5043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"/>
              <a:t>Oikeudenmukaisen siirtymän rahoitusta osoitetaan </a:t>
            </a:r>
            <a:r>
              <a:rPr lang="fi-FI" sz="1200" u="sng"/>
              <a:t>Etelä-Karjalassa tunnistettuihin kehittämistarpeisiin</a:t>
            </a:r>
            <a:r>
              <a:rPr lang="fi-FI" sz="1200"/>
              <a:t> ohjelmakaudella 2021–2027: </a:t>
            </a:r>
          </a:p>
          <a:p>
            <a:r>
              <a:rPr lang="fi-FI" sz="1400">
                <a:solidFill>
                  <a:srgbClr val="0070C0"/>
                </a:solidFill>
              </a:rPr>
              <a:t>https://liitto.ekarjala.fi/rahoitus/</a:t>
            </a:r>
            <a:endParaRPr lang="fi-FI" sz="1600"/>
          </a:p>
        </p:txBody>
      </p:sp>
      <p:graphicFrame>
        <p:nvGraphicFramePr>
          <p:cNvPr id="7" name="Sisällön paikkamerkki 5">
            <a:extLst>
              <a:ext uri="{FF2B5EF4-FFF2-40B4-BE49-F238E27FC236}">
                <a16:creationId xmlns:a16="http://schemas.microsoft.com/office/drawing/2014/main" id="{6B025ADF-DE53-D11F-F164-E2CE25DF0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879039"/>
              </p:ext>
            </p:extLst>
          </p:nvPr>
        </p:nvGraphicFramePr>
        <p:xfrm>
          <a:off x="838199" y="1640948"/>
          <a:ext cx="10425913" cy="422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378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A15950-749C-82F0-6EFA-CF63CB6C4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0" y="489227"/>
            <a:ext cx="6923972" cy="4706996"/>
          </a:xfrm>
        </p:spPr>
        <p:txBody>
          <a:bodyPr vert="horz" lIns="0" tIns="0" rIns="0" bIns="0" rtlCol="0" anchor="t">
            <a:no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sz="2700" b="1" dirty="0">
                <a:ea typeface="Tahoma"/>
                <a:cs typeface="Tahoma"/>
              </a:rPr>
              <a:t>Etelä-Karjalan ÄES-</a:t>
            </a:r>
            <a:r>
              <a:rPr lang="en-US" sz="2700" b="1" dirty="0" err="1">
                <a:ea typeface="Tahoma"/>
                <a:cs typeface="Tahoma"/>
              </a:rPr>
              <a:t>kärjet</a:t>
            </a:r>
            <a:endParaRPr lang="en-US" sz="2700" b="1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err="1">
                <a:ea typeface="Tahoma"/>
                <a:cs typeface="Tahoma"/>
              </a:rPr>
              <a:t>Elinkeinoelämän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uudistaminen</a:t>
            </a:r>
            <a:r>
              <a:rPr lang="en-US" dirty="0">
                <a:ea typeface="Tahoma"/>
                <a:cs typeface="Tahoma"/>
              </a:rPr>
              <a:t> ja </a:t>
            </a:r>
            <a:r>
              <a:rPr lang="en-US" dirty="0" err="1">
                <a:ea typeface="Tahoma"/>
                <a:cs typeface="Tahoma"/>
              </a:rPr>
              <a:t>kasvuyrittäjyyden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edellytykset</a:t>
            </a: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err="1">
                <a:ea typeface="Tahoma"/>
                <a:cs typeface="Tahoma"/>
              </a:rPr>
              <a:t>Vihreän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siirtymän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edistäminen</a:t>
            </a:r>
            <a:r>
              <a:rPr lang="en-US" dirty="0">
                <a:ea typeface="Tahoma"/>
                <a:cs typeface="Tahoma"/>
              </a:rPr>
              <a:t> ja </a:t>
            </a:r>
            <a:r>
              <a:rPr lang="en-US" dirty="0" err="1">
                <a:ea typeface="Tahoma"/>
                <a:cs typeface="Tahoma"/>
              </a:rPr>
              <a:t>hiilineutraalisuus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monialaisesti</a:t>
            </a:r>
            <a:endParaRPr lang="en-US" dirty="0">
              <a:ea typeface="Tahoma"/>
              <a:cs typeface="Tahom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ea typeface="Tahoma"/>
                <a:cs typeface="Tahoma"/>
              </a:rPr>
              <a:t>elinkeinoelämän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osaaminen</a:t>
            </a:r>
            <a:endParaRPr lang="en-US" dirty="0">
              <a:ea typeface="Tahoma"/>
              <a:cs typeface="Tahom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Tahoma"/>
                <a:cs typeface="Tahoma"/>
              </a:rPr>
              <a:t>TKI-</a:t>
            </a:r>
            <a:r>
              <a:rPr lang="en-US" dirty="0" err="1">
                <a:ea typeface="Tahoma"/>
                <a:cs typeface="Tahoma"/>
              </a:rPr>
              <a:t>yhteistyö</a:t>
            </a:r>
            <a:endParaRPr lang="en-US" dirty="0">
              <a:ea typeface="Tahoma"/>
              <a:cs typeface="Tahom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ea typeface="Tahoma"/>
                <a:cs typeface="Tahoma"/>
              </a:rPr>
              <a:t>kestävä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yhdyskunta</a:t>
            </a: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err="1">
                <a:ea typeface="Tahoma"/>
                <a:cs typeface="Tahoma"/>
              </a:rPr>
              <a:t>Sujuvat</a:t>
            </a:r>
            <a:r>
              <a:rPr lang="en-US" dirty="0">
                <a:ea typeface="Tahoma"/>
                <a:cs typeface="Tahoma"/>
              </a:rPr>
              <a:t> ja </a:t>
            </a:r>
            <a:r>
              <a:rPr lang="en-US" dirty="0" err="1">
                <a:ea typeface="Tahoma"/>
                <a:cs typeface="Tahoma"/>
              </a:rPr>
              <a:t>asiakaslähtöiset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palvelut</a:t>
            </a:r>
            <a:r>
              <a:rPr lang="en-US" dirty="0">
                <a:ea typeface="Tahoma"/>
                <a:cs typeface="Tahoma"/>
              </a:rPr>
              <a:t> (</a:t>
            </a:r>
            <a:r>
              <a:rPr lang="en-US" dirty="0" err="1">
                <a:ea typeface="Tahoma"/>
                <a:cs typeface="Tahoma"/>
              </a:rPr>
              <a:t>julkiset</a:t>
            </a:r>
            <a:r>
              <a:rPr lang="en-US" dirty="0">
                <a:ea typeface="Tahoma"/>
                <a:cs typeface="Tahoma"/>
              </a:rPr>
              <a:t> ja </a:t>
            </a:r>
            <a:r>
              <a:rPr lang="en-US" dirty="0" err="1">
                <a:ea typeface="Tahoma"/>
                <a:cs typeface="Tahoma"/>
              </a:rPr>
              <a:t>yksityiset</a:t>
            </a:r>
            <a:r>
              <a:rPr lang="en-US" dirty="0">
                <a:ea typeface="Tahoma"/>
                <a:cs typeface="Tahoma"/>
              </a:rPr>
              <a:t>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err="1">
                <a:ea typeface="Tahoma"/>
                <a:cs typeface="Tahoma"/>
              </a:rPr>
              <a:t>Alueellisten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vahvuuksien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vahvistaminen</a:t>
            </a:r>
            <a:r>
              <a:rPr lang="en-US" dirty="0">
                <a:ea typeface="Tahoma"/>
                <a:cs typeface="Tahoma"/>
              </a:rPr>
              <a:t>, </a:t>
            </a:r>
            <a:r>
              <a:rPr lang="en-US" dirty="0" err="1">
                <a:ea typeface="Tahoma"/>
                <a:cs typeface="Tahoma"/>
              </a:rPr>
              <a:t>esim</a:t>
            </a:r>
            <a:r>
              <a:rPr lang="en-US" dirty="0">
                <a:ea typeface="Tahoma"/>
                <a:cs typeface="Tahoma"/>
              </a:rPr>
              <a:t>. </a:t>
            </a:r>
            <a:r>
              <a:rPr lang="en-US" dirty="0" err="1">
                <a:ea typeface="Tahoma"/>
                <a:cs typeface="Tahoma"/>
              </a:rPr>
              <a:t>Energia</a:t>
            </a:r>
            <a:r>
              <a:rPr lang="en-US" dirty="0">
                <a:ea typeface="Tahoma"/>
                <a:cs typeface="Tahoma"/>
              </a:rPr>
              <a:t>-TKI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err="1">
                <a:ea typeface="Tahoma"/>
                <a:cs typeface="Tahoma"/>
              </a:rPr>
              <a:t>Kansallinen</a:t>
            </a:r>
            <a:r>
              <a:rPr lang="en-US" dirty="0">
                <a:ea typeface="Tahoma"/>
                <a:cs typeface="Tahoma"/>
              </a:rPr>
              <a:t> ja </a:t>
            </a:r>
            <a:r>
              <a:rPr lang="en-US" dirty="0" err="1">
                <a:ea typeface="Tahoma"/>
                <a:cs typeface="Tahoma"/>
              </a:rPr>
              <a:t>kansainvälinen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yhteistyö</a:t>
            </a:r>
            <a:r>
              <a:rPr lang="en-US" dirty="0">
                <a:ea typeface="Tahoma"/>
                <a:cs typeface="Tahoma"/>
              </a:rPr>
              <a:t>, </a:t>
            </a:r>
            <a:r>
              <a:rPr lang="en-US" dirty="0" err="1">
                <a:ea typeface="Tahoma"/>
                <a:cs typeface="Tahoma"/>
              </a:rPr>
              <a:t>verkostojen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vahvistaminen</a:t>
            </a: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err="1">
                <a:ea typeface="Tahoma"/>
                <a:cs typeface="Tahoma"/>
              </a:rPr>
              <a:t>Kulttuurin</a:t>
            </a:r>
            <a:r>
              <a:rPr lang="en-US" dirty="0">
                <a:ea typeface="Tahoma"/>
                <a:cs typeface="Tahoma"/>
              </a:rPr>
              <a:t> ja </a:t>
            </a:r>
            <a:r>
              <a:rPr lang="en-US" dirty="0" err="1">
                <a:ea typeface="Tahoma"/>
                <a:cs typeface="Tahoma"/>
              </a:rPr>
              <a:t>luontoympäristön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hyödyntäminen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elinvoiman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sekä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hyvinvoinnin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luomiseksi</a:t>
            </a:r>
            <a:endParaRPr lang="en-US" dirty="0">
              <a:ea typeface="Tahoma"/>
              <a:cs typeface="Tahoma"/>
            </a:endParaRPr>
          </a:p>
          <a:p>
            <a:pPr marL="457200" lvl="1" indent="0">
              <a:buNone/>
            </a:pPr>
            <a:endParaRPr lang="fi-FI" sz="1800" b="1" dirty="0"/>
          </a:p>
          <a:p>
            <a:pPr marL="457200" lvl="1" indent="0">
              <a:buNone/>
            </a:pPr>
            <a:r>
              <a:rPr lang="fi-FI" sz="1800" b="1" dirty="0"/>
              <a:t>Toimia kohdennetaan erityisesti Älykkään erikoistumisen kärkiteemoihin (uudistuva teollisuus ja yrittäjyys, vihreän siirtymän </a:t>
            </a:r>
            <a:r>
              <a:rPr lang="fi-FI" sz="1800" b="1" dirty="0" err="1"/>
              <a:t>edelläkävijyys</a:t>
            </a:r>
            <a:r>
              <a:rPr lang="fi-FI" sz="1800" b="1" dirty="0"/>
              <a:t> sekä elämystalouden vauhdittaminen)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>
              <a:ea typeface="Tahoma"/>
              <a:cs typeface="Tahoma"/>
            </a:endParaRPr>
          </a:p>
        </p:txBody>
      </p:sp>
      <p:pic>
        <p:nvPicPr>
          <p:cNvPr id="5" name="Sisällön paikkamerkki 4" descr="Kuva, joka sisältää kohteen teksti, logo, Fontti, ympyrä&#10;&#10;Kuvaus luotu automaattisesti">
            <a:extLst>
              <a:ext uri="{FF2B5EF4-FFF2-40B4-BE49-F238E27FC236}">
                <a16:creationId xmlns:a16="http://schemas.microsoft.com/office/drawing/2014/main" id="{C6D11C15-2FA2-A283-4808-25A514B961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40252" y="544531"/>
            <a:ext cx="5149038" cy="5027774"/>
          </a:xfrm>
          <a:noFill/>
        </p:spPr>
      </p:pic>
    </p:spTree>
    <p:extLst>
      <p:ext uri="{BB962C8B-B14F-4D97-AF65-F5344CB8AC3E}">
        <p14:creationId xmlns:p14="http://schemas.microsoft.com/office/powerpoint/2010/main" val="3239264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Haun rahoitus ja erityistavoitteet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50" y="1674645"/>
            <a:ext cx="10515601" cy="410979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000" dirty="0">
                <a:latin typeface="Calibri"/>
                <a:ea typeface="Calibri" panose="020F0502020204030204" pitchFamily="34" charset="0"/>
                <a:cs typeface="Times New Roman"/>
              </a:rPr>
              <a:t>H</a:t>
            </a:r>
            <a:r>
              <a:rPr lang="fi-FI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aettavana on yhteensä</a:t>
            </a:r>
            <a:r>
              <a:rPr lang="fi-FI" sz="20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fi-FI" sz="2000" b="1" dirty="0">
                <a:latin typeface="Calibri"/>
                <a:ea typeface="Calibri" panose="020F0502020204030204" pitchFamily="34" charset="0"/>
                <a:cs typeface="Times New Roman"/>
              </a:rPr>
              <a:t>3 300 000</a:t>
            </a:r>
            <a:r>
              <a:rPr lang="fi-FI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euroa</a:t>
            </a:r>
            <a:r>
              <a:rPr lang="fi-FI" sz="20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fi-FI" sz="20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r>
              <a:rPr lang="fi-FI" sz="2000" dirty="0">
                <a:latin typeface="Calibri"/>
                <a:ea typeface="Calibri" panose="020F0502020204030204" pitchFamily="34" charset="0"/>
                <a:cs typeface="Times New Roman"/>
              </a:rPr>
              <a:t>Haussa avoinna olevat erityistavoitteet:</a:t>
            </a:r>
          </a:p>
          <a:p>
            <a:r>
              <a:rPr lang="fi-FI" sz="2000" dirty="0">
                <a:latin typeface="Calibri"/>
                <a:ea typeface="Calibri" panose="020F0502020204030204" pitchFamily="34" charset="0"/>
                <a:cs typeface="Times New Roman"/>
              </a:rPr>
              <a:t>ET 7.1: Turpeesta luopumisen alueellisesti oikeudenmukainen siirtymä</a:t>
            </a:r>
          </a:p>
          <a:p>
            <a:pPr marL="0" indent="0">
              <a:buNone/>
            </a:pPr>
            <a:r>
              <a:rPr lang="fi-FI" sz="2000" dirty="0">
                <a:latin typeface="Calibri"/>
                <a:ea typeface="Calibri" panose="020F0502020204030204" pitchFamily="34" charset="0"/>
                <a:cs typeface="Times New Roman"/>
              </a:rPr>
              <a:t>Haussa avataan kaksi eri hakulinjaa: </a:t>
            </a:r>
            <a:endParaRPr lang="fi-FI" sz="20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000" dirty="0">
                <a:latin typeface="Calibri"/>
                <a:ea typeface="Calibri" panose="020F0502020204030204" pitchFamily="34" charset="0"/>
                <a:cs typeface="Times New Roman"/>
              </a:rPr>
              <a:t>kehittämis- ja investointihankehaku</a:t>
            </a:r>
          </a:p>
          <a:p>
            <a:r>
              <a:rPr lang="fi-FI" sz="2000" dirty="0">
                <a:latin typeface="Calibri"/>
                <a:ea typeface="Calibri" panose="020F0502020204030204" pitchFamily="34" charset="0"/>
                <a:cs typeface="Times New Roman"/>
              </a:rPr>
              <a:t>kuntien perusrakenteiden investoinnit</a:t>
            </a:r>
          </a:p>
          <a:p>
            <a:pPr marL="0" indent="0">
              <a:buNone/>
            </a:pP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r>
              <a:rPr lang="fi-FI" sz="2000" b="1" dirty="0">
                <a:latin typeface="Calibri"/>
                <a:ea typeface="Calibri" panose="020F0502020204030204" pitchFamily="34" charset="0"/>
                <a:cs typeface="Times New Roman"/>
              </a:rPr>
              <a:t>Haettavaa kokonaisrahoitusta ei ole jaettu näiden kahden hakemustyypin välillä.</a:t>
            </a:r>
          </a:p>
          <a:p>
            <a:pPr marL="0" indent="0">
              <a:buNone/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77104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3" y="67179"/>
            <a:ext cx="10515600" cy="1033907"/>
          </a:xfrm>
        </p:spPr>
        <p:txBody>
          <a:bodyPr/>
          <a:lstStyle/>
          <a:p>
            <a:r>
              <a:rPr lang="fi-FI"/>
              <a:t>Valintaprosessi ja aikataulu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690" y="1519284"/>
            <a:ext cx="6351670" cy="374762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Hakemusten jättäminen </a:t>
            </a:r>
            <a:r>
              <a:rPr lang="fi-FI" sz="20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EURAssa</a:t>
            </a:r>
            <a:r>
              <a:rPr lang="fi-FI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 viimeistään </a:t>
            </a:r>
            <a:r>
              <a:rPr lang="fi-FI" sz="2000">
                <a:latin typeface="Calibri"/>
                <a:ea typeface="Calibri" panose="020F0502020204030204" pitchFamily="34" charset="0"/>
                <a:cs typeface="Times New Roman"/>
              </a:rPr>
              <a:t>10</a:t>
            </a:r>
            <a:r>
              <a:rPr lang="fi-FI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.5.</a:t>
            </a:r>
          </a:p>
          <a:p>
            <a:r>
              <a:rPr lang="fi-FI" sz="2000">
                <a:latin typeface="Calibri"/>
                <a:cs typeface="Times New Roman"/>
              </a:rPr>
              <a:t>Kaikki yleiset valintaperusteet täyttävät hakemukset arvioidaan ja erityistavoitekohtaisilla valintaperusteilla.</a:t>
            </a:r>
          </a:p>
          <a:p>
            <a:r>
              <a:rPr lang="fi-FI" sz="2000">
                <a:latin typeface="Calibri"/>
                <a:ea typeface="Calibri"/>
                <a:cs typeface="Times New Roman"/>
              </a:rPr>
              <a:t>Hankearviointien arvioaikataulu: touko-kesäkuu 2024.</a:t>
            </a:r>
            <a:endParaRPr lang="fi-FI" sz="2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000">
                <a:latin typeface="Calibri"/>
                <a:ea typeface="Calibri"/>
                <a:cs typeface="Times New Roman"/>
              </a:rPr>
              <a:t>Hakijoille ilmoitetaan hankkeen etenemisestä jatkovalmisteluun hankearviointien valmistuttua. Rahoitettavaksi esitettävien hankkeiden kanssa käydään mahdolliset neuvottelut hankesuunnitelman muutostarpeista ennen rahoituspäätöksen tekemistä. </a:t>
            </a:r>
            <a:endParaRPr lang="fi-FI" sz="200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849B284-7F1D-15BB-7E79-14BE16A55826}"/>
              </a:ext>
            </a:extLst>
          </p:cNvPr>
          <p:cNvSpPr/>
          <p:nvPr/>
        </p:nvSpPr>
        <p:spPr>
          <a:xfrm>
            <a:off x="548640" y="1581379"/>
            <a:ext cx="3821230" cy="847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Hakemus </a:t>
            </a:r>
            <a:r>
              <a:rPr lang="fi-FI" err="1"/>
              <a:t>EURAssa</a:t>
            </a:r>
            <a:r>
              <a:rPr lang="fi-FI"/>
              <a:t> ja viranomaiskäsittelyyn jättäminen 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DCDCDA8A-576E-481C-29E5-923563EED371}"/>
              </a:ext>
            </a:extLst>
          </p:cNvPr>
          <p:cNvSpPr/>
          <p:nvPr/>
        </p:nvSpPr>
        <p:spPr>
          <a:xfrm>
            <a:off x="548640" y="2667429"/>
            <a:ext cx="3821230" cy="847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/>
              <a:t>Hakemusten arviointi ja pisteytys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132AED6D-D5CB-2804-D46F-0DA9476B9F98}"/>
              </a:ext>
            </a:extLst>
          </p:cNvPr>
          <p:cNvSpPr/>
          <p:nvPr/>
        </p:nvSpPr>
        <p:spPr>
          <a:xfrm>
            <a:off x="548640" y="3827928"/>
            <a:ext cx="3821230" cy="847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/>
              <a:t>Täydennyspyynnöt, valintaesitykset (MYRS ja mahd. MYR)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1EB1CD4-EBC9-044C-ACA5-C7C0B92EEC78}"/>
              </a:ext>
            </a:extLst>
          </p:cNvPr>
          <p:cNvSpPr/>
          <p:nvPr/>
        </p:nvSpPr>
        <p:spPr>
          <a:xfrm>
            <a:off x="548640" y="4949927"/>
            <a:ext cx="3821230" cy="847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ea typeface="Tahoma"/>
                <a:cs typeface="Tahoma"/>
              </a:rPr>
              <a:t>Rahoituspäätös </a:t>
            </a:r>
            <a:r>
              <a:rPr lang="fi-FI" err="1">
                <a:ea typeface="Tahoma"/>
                <a:cs typeface="Tahoma"/>
              </a:rPr>
              <a:t>EURAssa</a:t>
            </a:r>
          </a:p>
        </p:txBody>
      </p:sp>
      <p:sp>
        <p:nvSpPr>
          <p:cNvPr id="9" name="Nuoli: Alas 8">
            <a:extLst>
              <a:ext uri="{FF2B5EF4-FFF2-40B4-BE49-F238E27FC236}">
                <a16:creationId xmlns:a16="http://schemas.microsoft.com/office/drawing/2014/main" id="{46BAFC64-369D-4B4B-FAEC-94F7D5991019}"/>
              </a:ext>
            </a:extLst>
          </p:cNvPr>
          <p:cNvSpPr/>
          <p:nvPr/>
        </p:nvSpPr>
        <p:spPr>
          <a:xfrm>
            <a:off x="2233061" y="2270213"/>
            <a:ext cx="481263" cy="580785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: Alas 9">
            <a:extLst>
              <a:ext uri="{FF2B5EF4-FFF2-40B4-BE49-F238E27FC236}">
                <a16:creationId xmlns:a16="http://schemas.microsoft.com/office/drawing/2014/main" id="{705DE441-627A-D9B6-5230-18D189E56E43}"/>
              </a:ext>
            </a:extLst>
          </p:cNvPr>
          <p:cNvSpPr/>
          <p:nvPr/>
        </p:nvSpPr>
        <p:spPr>
          <a:xfrm>
            <a:off x="2231459" y="3401146"/>
            <a:ext cx="481263" cy="580785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Alas 10">
            <a:extLst>
              <a:ext uri="{FF2B5EF4-FFF2-40B4-BE49-F238E27FC236}">
                <a16:creationId xmlns:a16="http://schemas.microsoft.com/office/drawing/2014/main" id="{FDD3E6E3-185E-D572-A4EB-975ADB83FA26}"/>
              </a:ext>
            </a:extLst>
          </p:cNvPr>
          <p:cNvSpPr/>
          <p:nvPr/>
        </p:nvSpPr>
        <p:spPr>
          <a:xfrm>
            <a:off x="2231456" y="4642807"/>
            <a:ext cx="481263" cy="580785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32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67"/>
            <a:ext cx="10515600" cy="911987"/>
          </a:xfrm>
        </p:spPr>
        <p:txBody>
          <a:bodyPr/>
          <a:lstStyle/>
          <a:p>
            <a:r>
              <a:rPr lang="fi-FI"/>
              <a:t>Yleiset valintaperusteet ja valintamenettely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69" y="1693143"/>
            <a:ext cx="10515600" cy="403639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200" dirty="0"/>
              <a:t>Kaikkien rakennerahasto-ohjelmasta rahoitettavien hankkeiden on täytettävä asetetut </a:t>
            </a:r>
            <a:r>
              <a:rPr lang="fi-FI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yleiset valintakriteerit</a:t>
            </a:r>
            <a:r>
              <a:rPr lang="fi-FI" sz="2200" dirty="0"/>
              <a:t>. </a:t>
            </a:r>
            <a:br>
              <a:rPr lang="fi-FI" sz="2200" dirty="0"/>
            </a:br>
            <a:r>
              <a:rPr lang="fi-FI" sz="2200" dirty="0"/>
              <a:t>Hakemukset, jotka täyttävät ne, etenevät sisällölliseen arviointiin.</a:t>
            </a:r>
          </a:p>
          <a:p>
            <a:r>
              <a:rPr lang="fi-FI" sz="2200" dirty="0"/>
              <a:t>Yleiset valintaperusteet ovat nähtävillä:</a:t>
            </a:r>
            <a:endParaRPr lang="fi-FI" sz="2200" dirty="0">
              <a:ea typeface="Tahoma"/>
              <a:cs typeface="Tahoma"/>
            </a:endParaRPr>
          </a:p>
          <a:p>
            <a:pPr lvl="1"/>
            <a:r>
              <a:rPr lang="fi-FI" sz="2200" dirty="0" err="1"/>
              <a:t>EURAn</a:t>
            </a:r>
            <a:r>
              <a:rPr lang="fi-FI" sz="2200" dirty="0"/>
              <a:t> hakuilmoituksesta: EURA 2021</a:t>
            </a:r>
            <a:endParaRPr lang="fi-FI" sz="2200" dirty="0">
              <a:highlight>
                <a:srgbClr val="FFFF00"/>
              </a:highlight>
            </a:endParaRPr>
          </a:p>
          <a:p>
            <a:pPr lvl="1"/>
            <a:r>
              <a:rPr lang="fi-FI" sz="2200" dirty="0"/>
              <a:t>Etelä-Karjalan liiton </a:t>
            </a:r>
            <a:r>
              <a:rPr lang="fi-FI" sz="2200" dirty="0">
                <a:hlinkClick r:id="rId3"/>
              </a:rPr>
              <a:t>JTF-hakijan oppaasta</a:t>
            </a:r>
            <a:r>
              <a:rPr lang="fi-FI" sz="2200" dirty="0"/>
              <a:t> (Valintakriteerit)</a:t>
            </a:r>
            <a:endParaRPr lang="fi-FI" sz="2200" dirty="0">
              <a:ea typeface="Tahoma"/>
              <a:cs typeface="Tahoma"/>
            </a:endParaRPr>
          </a:p>
          <a:p>
            <a:r>
              <a:rPr lang="fi-FI" sz="2200" dirty="0"/>
              <a:t>Hankkeen tulee saada vähintään 50 % maksimipistemäärästä tullakseen rahoitetuksi. Hankkeen saamat pisteet muodostuvat erityisistä ja horisontaalisista valintaperusteista sekä tarkantevasta alueellisesta valintaperusteesta.</a:t>
            </a:r>
            <a:endParaRPr lang="fi-FI" sz="22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31070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06" y="221061"/>
            <a:ext cx="10515600" cy="820547"/>
          </a:xfrm>
        </p:spPr>
        <p:txBody>
          <a:bodyPr/>
          <a:lstStyle/>
          <a:p>
            <a:r>
              <a:rPr lang="fi-FI" dirty="0"/>
              <a:t>Erityiset valintaperusteet, ET 7.1 (0–5)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26" y="1144045"/>
            <a:ext cx="11715931" cy="422943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Hankkeella tuetaan uudistuvaa liiketoimintaa sekä yritysten jatkuvuutta.</a:t>
            </a:r>
          </a:p>
          <a:p>
            <a:r>
              <a:rPr lang="fi-FI" sz="1800" dirty="0"/>
              <a:t>Hanke parantaa pk-yritysten kasvu-, kansainvälistymis-, markkinointi- tai innovointivalmiuksia tai -edellytyksiä.</a:t>
            </a:r>
          </a:p>
          <a:p>
            <a:r>
              <a:rPr lang="fi-FI" sz="1800" dirty="0"/>
              <a:t>Hanke tukee pk-yritysten tuotteiden, palveluiden tai tuotantomenetelmien kehittämistä ja kaupallistamista tai uuden teknologian käyttöönottoa. </a:t>
            </a:r>
          </a:p>
          <a:p>
            <a:r>
              <a:rPr lang="fi-FI" sz="1800" dirty="0"/>
              <a:t>Hanke vahvistaa hiilineutraaliin talouteen liittyvää liiketoiminta- ja markkinaosaamista tai kehittää uusia tuote- ja palvelukonsepteja.</a:t>
            </a:r>
          </a:p>
          <a:p>
            <a:r>
              <a:rPr lang="fi-FI" sz="1800" dirty="0"/>
              <a:t>Hanke tukee ja edistää elinkeinoelämän tarpeista lähtevää TKI-toimintaa.</a:t>
            </a:r>
          </a:p>
          <a:p>
            <a:r>
              <a:rPr lang="fi-FI" sz="1800" dirty="0"/>
              <a:t>Hanke vahvistaa kiertotalouteen ja korkean jalostusasteen biotalouteen liittyvää liiketoiminta- ja markkinaosaamista ja kehittää uusia tuote- ja palvelukonsepteja.</a:t>
            </a:r>
          </a:p>
          <a:p>
            <a:r>
              <a:rPr lang="fi-FI" sz="1800" dirty="0">
                <a:ea typeface="Tahoma"/>
                <a:cs typeface="Tahoma"/>
              </a:rPr>
              <a:t>Hanke tukee elinkeinojen sopeutumista ilmastonmuutokseen.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2F93EFF-8C5B-9F72-97A2-5FCE7F027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8624"/>
            <a:ext cx="184731" cy="4372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9350" rIns="9144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71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919"/>
            <a:ext cx="10515600" cy="1033907"/>
          </a:xfrm>
        </p:spPr>
        <p:txBody>
          <a:bodyPr/>
          <a:lstStyle/>
          <a:p>
            <a:r>
              <a:rPr lang="fi-FI"/>
              <a:t>Horisontaaliset valintaperusteet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75" y="1755624"/>
            <a:ext cx="10808418" cy="390431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200" dirty="0"/>
              <a:t>Horisontaaliset valintaperusteet ovat pakolliset ja samat kaikissa erityistavoitteissa </a:t>
            </a:r>
            <a:br>
              <a:rPr lang="fi-FI" sz="2200" dirty="0"/>
            </a:br>
            <a:r>
              <a:rPr lang="fi-FI" sz="2200" dirty="0"/>
              <a:t>(pisteytys 0–3): </a:t>
            </a:r>
          </a:p>
          <a:p>
            <a:pPr marL="0" indent="0">
              <a:buNone/>
            </a:pPr>
            <a:endParaRPr lang="fi-FI" sz="2200" dirty="0"/>
          </a:p>
          <a:p>
            <a:pPr lvl="1"/>
            <a:r>
              <a:rPr lang="fi-FI" sz="2200" dirty="0"/>
              <a:t>Hanke tukee sukupuolten tasa-arvoa .</a:t>
            </a:r>
            <a:endParaRPr lang="fi-FI" sz="2200" dirty="0">
              <a:ea typeface="Tahoma"/>
              <a:cs typeface="Tahoma"/>
            </a:endParaRPr>
          </a:p>
          <a:p>
            <a:pPr lvl="1"/>
            <a:r>
              <a:rPr lang="fi-FI" sz="2200" dirty="0"/>
              <a:t>Hanke tukee EU:n perusoikeuskirjan periaatteita, ml. yhdenvertaisuutta, syrjimättömyyttä ja esteettömyyttä.</a:t>
            </a:r>
            <a:endParaRPr lang="fi-FI" sz="2200" dirty="0">
              <a:ea typeface="Tahoma"/>
              <a:cs typeface="Tahoma"/>
            </a:endParaRPr>
          </a:p>
          <a:p>
            <a:pPr lvl="1"/>
            <a:r>
              <a:rPr lang="fi-FI" sz="2200" dirty="0"/>
              <a:t>Hanke tukee kestävän kehityksen periaatteita ja unionin ympäristöpolitiikkaa.</a:t>
            </a:r>
            <a:endParaRPr lang="fi-FI" sz="22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6801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234B229-3720-5639-E7C2-43D3AA28A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76" y="173454"/>
            <a:ext cx="7756848" cy="557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42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919"/>
            <a:ext cx="10515600" cy="1033907"/>
          </a:xfrm>
        </p:spPr>
        <p:txBody>
          <a:bodyPr/>
          <a:lstStyle/>
          <a:p>
            <a:r>
              <a:rPr lang="fi-FI"/>
              <a:t>Alueellinen tarkentava valintaperuste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75" y="1623275"/>
            <a:ext cx="9504683" cy="390431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/>
              <a:t>Hanke kohdistuu maakuntien strategioissa (erityisesti älykkään erikoistumisen strategiassa) tunnistettuihin kärkialoihin tai kehittämiskohteisiin (pisteytys 0–5).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Rahoitettavien hankkeiden tulee toteuttaa Etelä-Karjalan maakuntaohjelmaa (ml. ÄES) sekä Etelä-Karjalan alueellisen oikeudenmukaisen siirtymän suunnitelmaa.</a:t>
            </a:r>
            <a:endParaRPr lang="fi-FI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66788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864"/>
            <a:ext cx="10515600" cy="1033907"/>
          </a:xfrm>
        </p:spPr>
        <p:txBody>
          <a:bodyPr/>
          <a:lstStyle/>
          <a:p>
            <a:r>
              <a:rPr lang="fi-FI"/>
              <a:t>Hakemuksen jättäminen </a:t>
            </a:r>
            <a:r>
              <a:rPr lang="fi-FI" err="1"/>
              <a:t>EURAssa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51" y="1623275"/>
            <a:ext cx="11715931" cy="390431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200" dirty="0"/>
              <a:t>Etelä-Karjalan liitto toimii välittävänä toimielimenä ja avaa hakuilmoituksen EURA2021:ssä </a:t>
            </a:r>
          </a:p>
          <a:p>
            <a:r>
              <a:rPr lang="fi-FI" sz="2200" dirty="0"/>
              <a:t>Hankehakija tarvitsee Suomi.fi-asiointivaltuuden hakijan ja toteuttajan palveluihin.</a:t>
            </a:r>
            <a:endParaRPr lang="fi-FI" sz="2200" dirty="0">
              <a:ea typeface="Tahoma"/>
              <a:cs typeface="Tahoma"/>
            </a:endParaRPr>
          </a:p>
          <a:p>
            <a:pPr lvl="1"/>
            <a:r>
              <a:rPr lang="fi-FI" sz="1800" dirty="0">
                <a:hlinkClick r:id="rId2"/>
              </a:rPr>
              <a:t>https://www.suomi.fi/valtuudet</a:t>
            </a:r>
            <a:endParaRPr lang="fi-FI" sz="1800" dirty="0"/>
          </a:p>
          <a:p>
            <a:r>
              <a:rPr lang="fi-FI" sz="2200" dirty="0"/>
              <a:t>Valitse oikea hakuilmoitus.</a:t>
            </a:r>
            <a:endParaRPr lang="fi-FI" sz="2200" dirty="0">
              <a:ea typeface="Tahoma"/>
              <a:cs typeface="Tahoma"/>
            </a:endParaRPr>
          </a:p>
          <a:p>
            <a:pPr lvl="1"/>
            <a:r>
              <a:rPr lang="fi-FI" sz="1800" dirty="0"/>
              <a:t>Väärään hakuun jätetty keskeneräinen hakemus voidaan poistaa, viranomaiskäsittelyyn jätetty perua.</a:t>
            </a:r>
            <a:endParaRPr lang="fi-FI" sz="1800" dirty="0">
              <a:ea typeface="Tahoma"/>
              <a:cs typeface="Tahoma"/>
            </a:endParaRPr>
          </a:p>
          <a:p>
            <a:r>
              <a:rPr lang="fi-FI" sz="2200" dirty="0"/>
              <a:t>Hakuilmoituksessa ilmoitetaan</a:t>
            </a:r>
            <a:endParaRPr lang="fi-FI" sz="2200" dirty="0">
              <a:ea typeface="Tahoma"/>
              <a:cs typeface="Tahoma"/>
            </a:endParaRPr>
          </a:p>
          <a:p>
            <a:pPr lvl="1"/>
            <a:r>
              <a:rPr lang="fi-FI" sz="1800" dirty="0"/>
              <a:t>haussa avoinna olevat toimintalinjat, erityistavoitteet ja tarkentava valintaperuste </a:t>
            </a:r>
            <a:endParaRPr lang="fi-FI" sz="1800" dirty="0">
              <a:ea typeface="Tahoma"/>
              <a:cs typeface="Tahoma"/>
            </a:endParaRPr>
          </a:p>
          <a:p>
            <a:pPr lvl="1"/>
            <a:r>
              <a:rPr lang="fi-FI" sz="1800" dirty="0"/>
              <a:t>käytettävissä oleva palkkakustannusten ilmoittamistapa</a:t>
            </a:r>
            <a:endParaRPr lang="fi-FI" sz="1800" dirty="0">
              <a:ea typeface="Tahoma"/>
              <a:cs typeface="Tahoma"/>
            </a:endParaRPr>
          </a:p>
          <a:p>
            <a:pPr lvl="1"/>
            <a:r>
              <a:rPr lang="fi-FI" sz="1800" dirty="0"/>
              <a:t>käytettävissä olevat kustannusmallit</a:t>
            </a:r>
            <a:endParaRPr lang="fi-FI" sz="1800" dirty="0">
              <a:ea typeface="Tahoma"/>
              <a:cs typeface="Tahoma"/>
            </a:endParaRPr>
          </a:p>
          <a:p>
            <a:pPr lvl="1"/>
            <a:r>
              <a:rPr lang="fi-FI" sz="1800" dirty="0"/>
              <a:t>hankehaun kuvaus sekä mahdolliset muut rahoittajan ohjeet.</a:t>
            </a:r>
            <a:endParaRPr lang="fi-FI" sz="1800" dirty="0">
              <a:ea typeface="Tahoma"/>
              <a:cs typeface="Tahoma"/>
            </a:endParaRPr>
          </a:p>
          <a:p>
            <a:pPr marL="457200" lvl="1" indent="0">
              <a:buNone/>
            </a:pPr>
            <a:endParaRPr lang="fi-FI" sz="1800" dirty="0"/>
          </a:p>
          <a:p>
            <a:pPr marL="457200" lvl="1" indent="0">
              <a:buNone/>
            </a:pPr>
            <a:r>
              <a:rPr lang="fi-FI" sz="1800" dirty="0"/>
              <a:t>Järjestelmä ohjaa hakemuksen täyttämistä </a:t>
            </a:r>
            <a:r>
              <a:rPr lang="fi-FI" dirty="0"/>
              <a:t> </a:t>
            </a:r>
            <a:endParaRPr lang="fi-FI" dirty="0">
              <a:ea typeface="Tahoma"/>
              <a:cs typeface="Tahoma"/>
            </a:endParaRPr>
          </a:p>
          <a:p>
            <a:pPr lvl="1"/>
            <a:endParaRPr lang="fi-FI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23454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1D85-9A15-4A9B-A7C2-C5925B96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51" y="608770"/>
            <a:ext cx="10663428" cy="626999"/>
          </a:xfrm>
        </p:spPr>
        <p:txBody>
          <a:bodyPr/>
          <a:lstStyle/>
          <a:p>
            <a:r>
              <a:rPr lang="sv-SE" b="1" err="1">
                <a:ea typeface="Tahoma"/>
                <a:cs typeface="Tahoma"/>
              </a:rPr>
              <a:t>Ryhmähanke</a:t>
            </a:r>
            <a:endParaRPr lang="sv-SE" b="1">
              <a:ea typeface="Tahoma"/>
              <a:cs typeface="Tahoma"/>
            </a:endParaRPr>
          </a:p>
        </p:txBody>
      </p:sp>
      <p:sp>
        <p:nvSpPr>
          <p:cNvPr id="13" name="Pyöristetty suorakulmio 34" descr="Tekstilaatikoita">
            <a:extLst>
              <a:ext uri="{FF2B5EF4-FFF2-40B4-BE49-F238E27FC236}">
                <a16:creationId xmlns:a16="http://schemas.microsoft.com/office/drawing/2014/main" id="{5B0A5E46-D8A9-4605-9103-95372B9AE444}"/>
              </a:ext>
            </a:extLst>
          </p:cNvPr>
          <p:cNvSpPr/>
          <p:nvPr/>
        </p:nvSpPr>
        <p:spPr>
          <a:xfrm>
            <a:off x="8952748" y="1513465"/>
            <a:ext cx="3133863" cy="161719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5720" rIns="91440" bIns="45720" rtlCol="0" anchor="ctr"/>
          <a:lstStyle/>
          <a:p>
            <a:pPr>
              <a:lnSpc>
                <a:spcPct val="95000"/>
              </a:lnSpc>
            </a:pPr>
            <a:r>
              <a:rPr lang="sv-SE" sz="1750" b="1" err="1">
                <a:solidFill>
                  <a:schemeClr val="tx1"/>
                </a:solidFill>
                <a:ea typeface="Tahoma"/>
                <a:cs typeface="Tahoma"/>
              </a:rPr>
              <a:t>Ryhmähankkeen</a:t>
            </a:r>
            <a:r>
              <a:rPr lang="sv-SE" sz="1750" b="1">
                <a:solidFill>
                  <a:schemeClr val="tx1"/>
                </a:solidFill>
                <a:ea typeface="Tahoma"/>
                <a:cs typeface="Tahoma"/>
              </a:rPr>
              <a:t> </a:t>
            </a:r>
            <a:r>
              <a:rPr lang="sv-SE" sz="1750" b="1" err="1">
                <a:solidFill>
                  <a:schemeClr val="tx1"/>
                </a:solidFill>
                <a:ea typeface="Tahoma"/>
                <a:cs typeface="Tahoma"/>
              </a:rPr>
              <a:t>osatoteuttaja</a:t>
            </a:r>
            <a:endParaRPr lang="sv-SE" sz="1750" b="1">
              <a:solidFill>
                <a:schemeClr val="tx1"/>
              </a:solidFill>
              <a:ea typeface="Tahoma"/>
              <a:cs typeface="Tahoma"/>
            </a:endParaRPr>
          </a:p>
          <a:p>
            <a:pPr>
              <a:lnSpc>
                <a:spcPct val="95000"/>
              </a:lnSpc>
            </a:pPr>
            <a:r>
              <a:rPr lang="sv-SE" sz="1750" err="1">
                <a:solidFill>
                  <a:schemeClr val="tx1"/>
                </a:solidFill>
                <a:ea typeface="Tahoma"/>
                <a:cs typeface="Tahoma"/>
              </a:rPr>
              <a:t>Oma</a:t>
            </a:r>
            <a:r>
              <a:rPr lang="sv-SE" sz="1750">
                <a:solidFill>
                  <a:schemeClr val="tx1"/>
                </a:solidFill>
                <a:ea typeface="Tahoma"/>
                <a:cs typeface="Tahoma"/>
              </a:rPr>
              <a:t> </a:t>
            </a:r>
            <a:r>
              <a:rPr lang="sv-SE" sz="1750" err="1">
                <a:solidFill>
                  <a:schemeClr val="tx1"/>
                </a:solidFill>
                <a:ea typeface="Tahoma"/>
                <a:cs typeface="Tahoma"/>
              </a:rPr>
              <a:t>hanke</a:t>
            </a:r>
            <a:r>
              <a:rPr lang="sv-SE" sz="1750">
                <a:solidFill>
                  <a:schemeClr val="tx1"/>
                </a:solidFill>
                <a:ea typeface="Tahoma"/>
                <a:cs typeface="Tahoma"/>
              </a:rPr>
              <a:t> ja </a:t>
            </a:r>
            <a:r>
              <a:rPr lang="sv-SE" sz="1750" err="1">
                <a:solidFill>
                  <a:schemeClr val="tx1"/>
                </a:solidFill>
                <a:ea typeface="Tahoma"/>
                <a:cs typeface="Tahoma"/>
              </a:rPr>
              <a:t>päätös</a:t>
            </a:r>
            <a:endParaRPr lang="sv-SE" sz="1750">
              <a:solidFill>
                <a:schemeClr val="tx1"/>
              </a:solidFill>
              <a:ea typeface="Tahoma"/>
              <a:cs typeface="Tahoma"/>
            </a:endParaRPr>
          </a:p>
        </p:txBody>
      </p:sp>
      <p:sp>
        <p:nvSpPr>
          <p:cNvPr id="17" name="Pyöristetty suorakulmio 2" descr="Tekstilaatikoita">
            <a:extLst>
              <a:ext uri="{FF2B5EF4-FFF2-40B4-BE49-F238E27FC236}">
                <a16:creationId xmlns:a16="http://schemas.microsoft.com/office/drawing/2014/main" id="{708C6DAE-9C6B-467D-921E-C6E543525E07}"/>
              </a:ext>
            </a:extLst>
          </p:cNvPr>
          <p:cNvSpPr/>
          <p:nvPr/>
        </p:nvSpPr>
        <p:spPr>
          <a:xfrm>
            <a:off x="4208628" y="979610"/>
            <a:ext cx="4493599" cy="25315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sv-SE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Ryhmähankkeen</a:t>
            </a:r>
            <a:r>
              <a:rPr lang="sv-SE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päätoteuttaja</a:t>
            </a:r>
            <a:endParaRPr lang="sv-SE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avaa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EURA2021-hakemuksen ja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täyttää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perustiedot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sekä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kutsuu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osatoteuttajat</a:t>
            </a:r>
            <a:endParaRPr lang="sv-SE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jättää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hakemuksen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viranomaiskäsittelyyn</a:t>
            </a:r>
            <a:endParaRPr lang="sv-SE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vastaa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hankkeen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koordinoinnista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maksatus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ja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muutoshakemusten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jättö</a:t>
            </a:r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9" name="Pyöristetty suorakulmio 34" descr="Tekstilaatikoita">
            <a:extLst>
              <a:ext uri="{FF2B5EF4-FFF2-40B4-BE49-F238E27FC236}">
                <a16:creationId xmlns:a16="http://schemas.microsoft.com/office/drawing/2014/main" id="{A755E1C7-4A0B-4D6B-A68E-D5838952C171}"/>
              </a:ext>
            </a:extLst>
          </p:cNvPr>
          <p:cNvSpPr/>
          <p:nvPr/>
        </p:nvSpPr>
        <p:spPr>
          <a:xfrm>
            <a:off x="641189" y="1454232"/>
            <a:ext cx="3353623" cy="159953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95000"/>
              </a:lnSpc>
            </a:pPr>
            <a:r>
              <a:rPr lang="sv-SE" sz="1750" b="1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Ryhmähankkeen</a:t>
            </a:r>
            <a:r>
              <a:rPr lang="sv-SE" sz="1750" b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b="1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osatoteuttaja</a:t>
            </a:r>
            <a:endParaRPr lang="sv-SE" sz="1750" b="1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</a:pPr>
            <a:r>
              <a:rPr lang="sv-SE" sz="175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Oma</a:t>
            </a:r>
            <a:r>
              <a:rPr lang="sv-SE" sz="175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hanke</a:t>
            </a:r>
            <a:r>
              <a:rPr lang="sv-SE" sz="175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ja </a:t>
            </a:r>
            <a:r>
              <a:rPr lang="sv-SE" sz="175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päätös</a:t>
            </a:r>
            <a:endParaRPr lang="sv-SE" sz="175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yöristetty suorakulmio 34" descr="Tekstilaatikoita">
            <a:extLst>
              <a:ext uri="{FF2B5EF4-FFF2-40B4-BE49-F238E27FC236}">
                <a16:creationId xmlns:a16="http://schemas.microsoft.com/office/drawing/2014/main" id="{6E805459-88AF-4872-A52F-620047E2EF5E}"/>
              </a:ext>
            </a:extLst>
          </p:cNvPr>
          <p:cNvSpPr/>
          <p:nvPr/>
        </p:nvSpPr>
        <p:spPr>
          <a:xfrm>
            <a:off x="6813461" y="3785177"/>
            <a:ext cx="3692334" cy="161719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95000"/>
              </a:lnSpc>
            </a:pPr>
            <a:r>
              <a:rPr lang="sv-SE" sz="175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Välittävä</a:t>
            </a:r>
            <a:r>
              <a:rPr lang="sv-SE" sz="175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toimielin</a:t>
            </a:r>
            <a:r>
              <a:rPr lang="sv-SE" sz="175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(EK liitto)</a:t>
            </a:r>
          </a:p>
          <a:p>
            <a:pPr>
              <a:lnSpc>
                <a:spcPct val="95000"/>
              </a:lnSpc>
            </a:pP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arvioi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ryhmähankkeen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kokonaisuutena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Kaikkien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toteuttajien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täytettävä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tuen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saajille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asetetut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75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ehdot</a:t>
            </a:r>
            <a:r>
              <a:rPr lang="sv-SE" sz="175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Kuvaselite: Nuoli oikealle 3">
            <a:extLst>
              <a:ext uri="{FF2B5EF4-FFF2-40B4-BE49-F238E27FC236}">
                <a16:creationId xmlns:a16="http://schemas.microsoft.com/office/drawing/2014/main" id="{C702DF4E-8526-50FE-60FF-983F1B4B3505}"/>
              </a:ext>
            </a:extLst>
          </p:cNvPr>
          <p:cNvSpPr/>
          <p:nvPr/>
        </p:nvSpPr>
        <p:spPr>
          <a:xfrm>
            <a:off x="170063" y="3251304"/>
            <a:ext cx="6559439" cy="2474757"/>
          </a:xfrm>
          <a:prstGeom prst="righ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1600">
                <a:solidFill>
                  <a:srgbClr val="000000"/>
                </a:solidFill>
                <a:ea typeface="Tahoma"/>
                <a:cs typeface="Tahoma"/>
              </a:rPr>
              <a:t>Ryhmähankkeessa osapuolet toteuttavat yhteistä suunnitelmaa ja hanke-esitys arvioidaan kokonaisuutena, mutta jokaiselle toteuttajalle tehdään oma rahoituspäätös. </a:t>
            </a:r>
            <a:r>
              <a:rPr lang="fi-FI" sz="1600">
                <a:solidFill>
                  <a:srgbClr val="000000"/>
                </a:solidFill>
                <a:ea typeface="+mn-lt"/>
                <a:cs typeface="+mn-lt"/>
              </a:rPr>
              <a:t>Hakemukseen on liitettävä sopimus ryhmähankkeen toteuttamisesta. Sopimuksessa määritellään tuensaajien keskinäiset oikeudet ja velvollisuudet.</a:t>
            </a:r>
            <a:endParaRPr lang="en-US" sz="1600">
              <a:solidFill>
                <a:srgbClr val="000000"/>
              </a:solidFill>
              <a:ea typeface="Tahoma"/>
              <a:cs typeface="Tahoma"/>
            </a:endParaRPr>
          </a:p>
          <a:p>
            <a:pPr algn="ctr"/>
            <a:endParaRPr lang="fi-FI">
              <a:solidFill>
                <a:srgbClr val="FFFFFF"/>
              </a:solidFill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51880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15FD2-90E6-44FA-8136-F24AB0AB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8" y="282933"/>
            <a:ext cx="10515600" cy="1033907"/>
          </a:xfrm>
        </p:spPr>
        <p:txBody>
          <a:bodyPr/>
          <a:lstStyle/>
          <a:p>
            <a:r>
              <a:rPr lang="fi-FI"/>
              <a:t>Ylimaakunnallinen hanke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FE3D33-C5D8-4AE2-AFBC-9BFB0D71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49" y="1762781"/>
            <a:ext cx="10702771" cy="363931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fi-FI" sz="2200" dirty="0"/>
              <a:t>Varmista, että toimenpiteet kohdentuvat vaikutusalueelle.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/>
              <a:t>Varmista, että hankkeen tavoitteet ovat yhdenmukaisia </a:t>
            </a:r>
            <a:r>
              <a:rPr lang="fi-FI" sz="2200" u="sng" dirty="0"/>
              <a:t>kaikkien kohdealueiden</a:t>
            </a:r>
            <a:r>
              <a:rPr lang="fi-FI" sz="2200" dirty="0"/>
              <a:t> maakuntaohjelmien/</a:t>
            </a:r>
            <a:r>
              <a:rPr lang="fi-FI" sz="2200" dirty="0" err="1"/>
              <a:t>ÄESien</a:t>
            </a:r>
            <a:r>
              <a:rPr lang="fi-FI" sz="2200" dirty="0"/>
              <a:t> kanssa.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/>
              <a:t>Tutki, onko haettava erityistavoite auki maakunnissa, joista haetaan osatoteutukselle rahoituspäätöstä.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/>
              <a:t>Jos haet hankkeelle rahoitusta useammasta maakunnasta, ole yhteydessä rahoittajiin ennen hakemuksen jättämistä.</a:t>
            </a:r>
          </a:p>
        </p:txBody>
      </p:sp>
    </p:spTree>
    <p:extLst>
      <p:ext uri="{BB962C8B-B14F-4D97-AF65-F5344CB8AC3E}">
        <p14:creationId xmlns:p14="http://schemas.microsoft.com/office/powerpoint/2010/main" val="4245477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15FD2-90E6-44FA-8136-F24AB0AB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Flat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2021–2027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7485662D-5861-B3D2-CFAE-2AA6FD1ECE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65484" y="1607372"/>
            <a:ext cx="10783456" cy="1075670"/>
            <a:chOff x="838200" y="2726531"/>
            <a:chExt cx="10515600" cy="1971675"/>
          </a:xfrm>
          <a:solidFill>
            <a:schemeClr val="accent2"/>
          </a:solidFill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897FFEF8-13A7-01A2-9F9E-6A828C551D00}"/>
                </a:ext>
              </a:extLst>
            </p:cNvPr>
            <p:cNvSpPr/>
            <p:nvPr/>
          </p:nvSpPr>
          <p:spPr>
            <a:xfrm>
              <a:off x="838200" y="2726531"/>
              <a:ext cx="3286125" cy="1971675"/>
            </a:xfrm>
            <a:custGeom>
              <a:avLst/>
              <a:gdLst>
                <a:gd name="connsiteX0" fmla="*/ 0 w 3286125"/>
                <a:gd name="connsiteY0" fmla="*/ 0 h 1971675"/>
                <a:gd name="connsiteX1" fmla="*/ 3286125 w 3286125"/>
                <a:gd name="connsiteY1" fmla="*/ 0 h 1971675"/>
                <a:gd name="connsiteX2" fmla="*/ 3286125 w 3286125"/>
                <a:gd name="connsiteY2" fmla="*/ 1971675 h 1971675"/>
                <a:gd name="connsiteX3" fmla="*/ 0 w 3286125"/>
                <a:gd name="connsiteY3" fmla="*/ 1971675 h 1971675"/>
                <a:gd name="connsiteX4" fmla="*/ 0 w 3286125"/>
                <a:gd name="connsiteY4" fmla="*/ 0 h 19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971675">
                  <a:moveTo>
                    <a:pt x="0" y="0"/>
                  </a:moveTo>
                  <a:lnTo>
                    <a:pt x="3286125" y="0"/>
                  </a:lnTo>
                  <a:lnTo>
                    <a:pt x="3286125" y="1971675"/>
                  </a:lnTo>
                  <a:lnTo>
                    <a:pt x="0" y="19716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600" b="1" kern="1200" dirty="0" err="1">
                  <a:solidFill>
                    <a:schemeClr val="tx1"/>
                  </a:solidFill>
                </a:rPr>
                <a:t>Flat</a:t>
              </a:r>
              <a:r>
                <a:rPr lang="fi-FI" sz="2600" b="1" kern="1200" dirty="0">
                  <a:solidFill>
                    <a:schemeClr val="tx1"/>
                  </a:solidFill>
                </a:rPr>
                <a:t> </a:t>
              </a:r>
              <a:r>
                <a:rPr lang="fi-FI" sz="2600" b="1" kern="1200" dirty="0" err="1">
                  <a:solidFill>
                    <a:schemeClr val="tx1"/>
                  </a:solidFill>
                </a:rPr>
                <a:t>rate</a:t>
              </a:r>
              <a:r>
                <a:rPr lang="fi-FI" sz="2600" b="1" kern="1200" dirty="0">
                  <a:solidFill>
                    <a:schemeClr val="tx1"/>
                  </a:solidFill>
                </a:rPr>
                <a:t> 40 %</a:t>
              </a:r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90B0AB39-869B-9EDF-4426-881C29F0E93D}"/>
                </a:ext>
              </a:extLst>
            </p:cNvPr>
            <p:cNvSpPr/>
            <p:nvPr/>
          </p:nvSpPr>
          <p:spPr>
            <a:xfrm>
              <a:off x="4452937" y="2726531"/>
              <a:ext cx="3286125" cy="1971675"/>
            </a:xfrm>
            <a:custGeom>
              <a:avLst/>
              <a:gdLst>
                <a:gd name="connsiteX0" fmla="*/ 0 w 3286125"/>
                <a:gd name="connsiteY0" fmla="*/ 0 h 1971675"/>
                <a:gd name="connsiteX1" fmla="*/ 3286125 w 3286125"/>
                <a:gd name="connsiteY1" fmla="*/ 0 h 1971675"/>
                <a:gd name="connsiteX2" fmla="*/ 3286125 w 3286125"/>
                <a:gd name="connsiteY2" fmla="*/ 1971675 h 1971675"/>
                <a:gd name="connsiteX3" fmla="*/ 0 w 3286125"/>
                <a:gd name="connsiteY3" fmla="*/ 1971675 h 1971675"/>
                <a:gd name="connsiteX4" fmla="*/ 0 w 3286125"/>
                <a:gd name="connsiteY4" fmla="*/ 0 h 19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971675">
                  <a:moveTo>
                    <a:pt x="0" y="0"/>
                  </a:moveTo>
                  <a:lnTo>
                    <a:pt x="3286125" y="0"/>
                  </a:lnTo>
                  <a:lnTo>
                    <a:pt x="3286125" y="1971675"/>
                  </a:lnTo>
                  <a:lnTo>
                    <a:pt x="0" y="19716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478252"/>
                <a:satOff val="40350"/>
                <a:lumOff val="1373"/>
                <a:alphaOff val="0"/>
              </a:schemeClr>
            </a:fillRef>
            <a:effectRef idx="0">
              <a:schemeClr val="accent4">
                <a:hueOff val="5478252"/>
                <a:satOff val="40350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600" b="1" kern="1200" dirty="0" err="1">
                  <a:solidFill>
                    <a:schemeClr val="tx1"/>
                  </a:solidFill>
                </a:rPr>
                <a:t>Flat</a:t>
              </a:r>
              <a:r>
                <a:rPr lang="fi-FI" sz="2600" b="1" kern="1200" dirty="0">
                  <a:solidFill>
                    <a:schemeClr val="tx1"/>
                  </a:solidFill>
                </a:rPr>
                <a:t> </a:t>
              </a:r>
              <a:r>
                <a:rPr lang="fi-FI" sz="2600" b="1" kern="1200" dirty="0" err="1">
                  <a:solidFill>
                    <a:schemeClr val="tx1"/>
                  </a:solidFill>
                </a:rPr>
                <a:t>rate</a:t>
              </a:r>
              <a:r>
                <a:rPr lang="fi-FI" sz="2600" b="1" kern="1200" dirty="0">
                  <a:solidFill>
                    <a:schemeClr val="tx1"/>
                  </a:solidFill>
                </a:rPr>
                <a:t> 7 %</a:t>
              </a: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28842D9C-CA83-F4CF-DF07-65E4536E2827}"/>
                </a:ext>
              </a:extLst>
            </p:cNvPr>
            <p:cNvSpPr/>
            <p:nvPr/>
          </p:nvSpPr>
          <p:spPr>
            <a:xfrm>
              <a:off x="8067675" y="2726531"/>
              <a:ext cx="3286125" cy="1971675"/>
            </a:xfrm>
            <a:custGeom>
              <a:avLst/>
              <a:gdLst>
                <a:gd name="connsiteX0" fmla="*/ 0 w 3286125"/>
                <a:gd name="connsiteY0" fmla="*/ 0 h 1971675"/>
                <a:gd name="connsiteX1" fmla="*/ 3286125 w 3286125"/>
                <a:gd name="connsiteY1" fmla="*/ 0 h 1971675"/>
                <a:gd name="connsiteX2" fmla="*/ 3286125 w 3286125"/>
                <a:gd name="connsiteY2" fmla="*/ 1971675 h 1971675"/>
                <a:gd name="connsiteX3" fmla="*/ 0 w 3286125"/>
                <a:gd name="connsiteY3" fmla="*/ 1971675 h 1971675"/>
                <a:gd name="connsiteX4" fmla="*/ 0 w 3286125"/>
                <a:gd name="connsiteY4" fmla="*/ 0 h 19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971675">
                  <a:moveTo>
                    <a:pt x="0" y="0"/>
                  </a:moveTo>
                  <a:lnTo>
                    <a:pt x="3286125" y="0"/>
                  </a:lnTo>
                  <a:lnTo>
                    <a:pt x="3286125" y="1971675"/>
                  </a:lnTo>
                  <a:lnTo>
                    <a:pt x="0" y="19716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956504"/>
                <a:satOff val="80701"/>
                <a:lumOff val="2745"/>
                <a:alphaOff val="0"/>
              </a:schemeClr>
            </a:fillRef>
            <a:effectRef idx="0">
              <a:schemeClr val="accent4">
                <a:hueOff val="10956504"/>
                <a:satOff val="80701"/>
                <a:lumOff val="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600" b="1" kern="1200" dirty="0" err="1">
                  <a:solidFill>
                    <a:schemeClr val="tx1"/>
                  </a:solidFill>
                </a:rPr>
                <a:t>Flat</a:t>
              </a:r>
              <a:r>
                <a:rPr lang="fi-FI" sz="2600" b="1" kern="1200" dirty="0">
                  <a:solidFill>
                    <a:schemeClr val="tx1"/>
                  </a:solidFill>
                </a:rPr>
                <a:t> </a:t>
              </a:r>
              <a:r>
                <a:rPr lang="fi-FI" sz="2600" b="1" kern="1200" dirty="0" err="1">
                  <a:solidFill>
                    <a:schemeClr val="tx1"/>
                  </a:solidFill>
                </a:rPr>
                <a:t>rate</a:t>
              </a:r>
              <a:r>
                <a:rPr lang="fi-FI" sz="2600" b="1" kern="1200" dirty="0">
                  <a:solidFill>
                    <a:schemeClr val="tx1"/>
                  </a:solidFill>
                </a:rPr>
                <a:t> 1,5 % investointi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2600" b="1" kern="1200" dirty="0"/>
            </a:p>
          </p:txBody>
        </p:sp>
      </p:grpSp>
      <p:sp>
        <p:nvSpPr>
          <p:cNvPr id="8" name="Tekstiruutu 7">
            <a:extLst>
              <a:ext uri="{FF2B5EF4-FFF2-40B4-BE49-F238E27FC236}">
                <a16:creationId xmlns:a16="http://schemas.microsoft.com/office/drawing/2014/main" id="{E6BF261B-F786-B9F5-DEA2-581B4F5C1AB5}"/>
              </a:ext>
            </a:extLst>
          </p:cNvPr>
          <p:cNvSpPr txBox="1"/>
          <p:nvPr/>
        </p:nvSpPr>
        <p:spPr>
          <a:xfrm>
            <a:off x="699412" y="2765183"/>
            <a:ext cx="10613292" cy="30162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+mj-lt"/>
              </a:rPr>
              <a:t>Flat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rate</a:t>
            </a:r>
            <a:r>
              <a:rPr lang="fi-FI" sz="2000" dirty="0">
                <a:latin typeface="+mj-lt"/>
              </a:rPr>
              <a:t> -mallissa osa hankkeen kustannuksista korvataan %-määräisinä osuuksina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+mj-lt"/>
              </a:rPr>
              <a:t>Flat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rate</a:t>
            </a:r>
            <a:r>
              <a:rPr lang="fi-FI" sz="2000" dirty="0">
                <a:latin typeface="+mj-lt"/>
              </a:rPr>
              <a:t> -osuudella korvattavia kustannuksia ei tarvitse yksilöidä eikä esittää niitä koskevia kirjanpidon otteita tai tositteita varmennuksissa eikä tarkastuksissa.</a:t>
            </a:r>
            <a:endParaRPr lang="fi-FI" sz="2000" dirty="0">
              <a:latin typeface="+mj-lt"/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+mj-lt"/>
              </a:rPr>
              <a:t>EURA-järjestelmä ohjaa kustannusmallin valinnassa.</a:t>
            </a:r>
            <a:endParaRPr lang="fi-FI" sz="3600" dirty="0">
              <a:latin typeface="+mj-lt"/>
            </a:endParaRPr>
          </a:p>
          <a:p>
            <a:endParaRPr lang="fi-FI" sz="2000" dirty="0">
              <a:latin typeface="+mj-lt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Tahoma"/>
                <a:cs typeface="Calibri"/>
              </a:rPr>
              <a:t>Flat rate 7 %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ehdot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endParaRPr lang="fi-FI" sz="1600" dirty="0">
              <a:latin typeface="+mj-lt"/>
              <a:ea typeface="Tahom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j-lt"/>
                <a:ea typeface="Tahoma"/>
                <a:cs typeface="Calibri"/>
              </a:rPr>
              <a:t>Kustannusmallin</a:t>
            </a:r>
            <a:r>
              <a:rPr lang="en-US" sz="1600" b="1" dirty="0">
                <a:latin typeface="+mj-lt"/>
                <a:ea typeface="Tahoma"/>
                <a:cs typeface="Calibri"/>
              </a:rPr>
              <a:t> Flat rate 7 % </a:t>
            </a:r>
            <a:r>
              <a:rPr lang="en-US" sz="1600" b="1" dirty="0" err="1">
                <a:latin typeface="+mj-lt"/>
                <a:ea typeface="Tahoma"/>
                <a:cs typeface="Calibri"/>
              </a:rPr>
              <a:t>kehittäminen</a:t>
            </a:r>
            <a:r>
              <a:rPr lang="en-US" sz="1600" b="1" dirty="0">
                <a:latin typeface="+mj-lt"/>
                <a:ea typeface="Tahoma"/>
                <a:cs typeface="Calibri"/>
              </a:rPr>
              <a:t> </a:t>
            </a:r>
            <a:r>
              <a:rPr lang="en-US" sz="1600" b="1" dirty="0" err="1">
                <a:latin typeface="+mj-lt"/>
                <a:ea typeface="Tahoma"/>
                <a:cs typeface="Calibri"/>
              </a:rPr>
              <a:t>käyttämisen</a:t>
            </a:r>
            <a:r>
              <a:rPr lang="en-US" sz="1600" b="1" dirty="0">
                <a:latin typeface="+mj-lt"/>
                <a:ea typeface="Tahoma"/>
                <a:cs typeface="Calibri"/>
              </a:rPr>
              <a:t> </a:t>
            </a:r>
            <a:r>
              <a:rPr lang="en-US" sz="1600" b="1" dirty="0" err="1">
                <a:latin typeface="+mj-lt"/>
                <a:ea typeface="Tahoma"/>
                <a:cs typeface="Calibri"/>
              </a:rPr>
              <a:t>edellytyksenä</a:t>
            </a:r>
            <a:r>
              <a:rPr lang="en-US" sz="1600" b="1" dirty="0">
                <a:latin typeface="+mj-lt"/>
                <a:ea typeface="Tahoma"/>
                <a:cs typeface="Calibri"/>
              </a:rPr>
              <a:t> on, </a:t>
            </a:r>
            <a:r>
              <a:rPr lang="en-US" sz="1600" b="1" dirty="0" err="1">
                <a:latin typeface="+mj-lt"/>
                <a:ea typeface="Tahoma"/>
                <a:cs typeface="Calibri"/>
              </a:rPr>
              <a:t>että</a:t>
            </a:r>
            <a:r>
              <a:rPr lang="en-US" sz="1600" b="1" dirty="0">
                <a:latin typeface="+mj-lt"/>
                <a:ea typeface="Tahoma"/>
                <a:cs typeface="Calibri"/>
              </a:rPr>
              <a:t> </a:t>
            </a:r>
            <a:r>
              <a:rPr lang="en-US" sz="1600" b="1" dirty="0" err="1">
                <a:latin typeface="+mj-lt"/>
                <a:ea typeface="Tahoma"/>
                <a:cs typeface="Calibri"/>
              </a:rPr>
              <a:t>jokin</a:t>
            </a:r>
            <a:r>
              <a:rPr lang="en-US" sz="1600" b="1" dirty="0">
                <a:latin typeface="+mj-lt"/>
                <a:ea typeface="Tahoma"/>
                <a:cs typeface="Calibri"/>
              </a:rPr>
              <a:t> </a:t>
            </a:r>
            <a:r>
              <a:rPr lang="en-US" sz="1600" b="1" dirty="0" err="1">
                <a:latin typeface="+mj-lt"/>
                <a:ea typeface="Tahoma"/>
                <a:cs typeface="Calibri"/>
              </a:rPr>
              <a:t>seuraavista</a:t>
            </a:r>
            <a:r>
              <a:rPr lang="en-US" sz="1600" b="1" dirty="0">
                <a:latin typeface="+mj-lt"/>
                <a:ea typeface="Tahoma"/>
                <a:cs typeface="Calibri"/>
              </a:rPr>
              <a:t> </a:t>
            </a:r>
            <a:r>
              <a:rPr lang="en-US" sz="1600" b="1" dirty="0" err="1">
                <a:latin typeface="+mj-lt"/>
                <a:ea typeface="Tahoma"/>
                <a:cs typeface="Calibri"/>
              </a:rPr>
              <a:t>täyttyy</a:t>
            </a:r>
            <a:r>
              <a:rPr lang="en-US" sz="1600" b="1" dirty="0">
                <a:latin typeface="+mj-lt"/>
                <a:ea typeface="Tahoma"/>
                <a:cs typeface="Calibri"/>
              </a:rPr>
              <a:t>:</a:t>
            </a:r>
            <a:endParaRPr lang="fi-FI" sz="1600" dirty="0">
              <a:latin typeface="+mj-lt"/>
              <a:ea typeface="Tahoma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j-lt"/>
                <a:ea typeface="Tahoma"/>
                <a:cs typeface="Calibri"/>
              </a:rPr>
              <a:t>Hankkeessa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ei</a:t>
            </a:r>
            <a:r>
              <a:rPr lang="en-US" sz="1600" dirty="0">
                <a:latin typeface="+mj-lt"/>
                <a:ea typeface="Tahoma"/>
                <a:cs typeface="Calibri"/>
              </a:rPr>
              <a:t> ole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hankehenkilöstön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palkkakustannuksia</a:t>
            </a:r>
            <a:r>
              <a:rPr lang="en-US" sz="1600" dirty="0">
                <a:latin typeface="+mj-lt"/>
                <a:ea typeface="Tahoma"/>
                <a:cs typeface="Calibri"/>
              </a:rPr>
              <a:t>; tai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j-lt"/>
                <a:ea typeface="Tahoma"/>
                <a:cs typeface="Calibri"/>
              </a:rPr>
              <a:t>hankkeen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ostopalvelukustannukset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yhteensä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ovat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vähintään</a:t>
            </a:r>
            <a:r>
              <a:rPr lang="en-US" sz="1600" dirty="0">
                <a:latin typeface="+mj-lt"/>
                <a:ea typeface="Tahoma"/>
                <a:cs typeface="Calibri"/>
              </a:rPr>
              <a:t> 30 %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palkkakustannuksista</a:t>
            </a:r>
            <a:r>
              <a:rPr lang="en-US" sz="1600" dirty="0">
                <a:latin typeface="+mj-lt"/>
                <a:ea typeface="Tahoma"/>
                <a:cs typeface="Calibri"/>
              </a:rPr>
              <a:t>; tai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j-lt"/>
                <a:ea typeface="Tahoma"/>
                <a:cs typeface="Calibri"/>
              </a:rPr>
              <a:t>hankkeen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matkakustannukset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yhteensä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ovat</a:t>
            </a:r>
            <a:r>
              <a:rPr lang="en-US" sz="1600" dirty="0">
                <a:latin typeface="+mj-lt"/>
                <a:ea typeface="Tahoma"/>
                <a:cs typeface="Calibri"/>
              </a:rPr>
              <a:t>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vähintään</a:t>
            </a:r>
            <a:r>
              <a:rPr lang="en-US" sz="1600" dirty="0">
                <a:latin typeface="+mj-lt"/>
                <a:ea typeface="Tahoma"/>
                <a:cs typeface="Calibri"/>
              </a:rPr>
              <a:t> 20 % </a:t>
            </a:r>
            <a:r>
              <a:rPr lang="en-US" sz="1600" dirty="0" err="1">
                <a:latin typeface="+mj-lt"/>
                <a:ea typeface="Tahoma"/>
                <a:cs typeface="Calibri"/>
              </a:rPr>
              <a:t>palkkakustannuksista</a:t>
            </a:r>
            <a:r>
              <a:rPr lang="en-US" sz="1600" dirty="0">
                <a:latin typeface="+mj-lt"/>
                <a:ea typeface="Tahoma"/>
                <a:cs typeface="Calibri"/>
              </a:rPr>
              <a:t>.</a:t>
            </a:r>
            <a:endParaRPr lang="fi-FI" sz="1600" dirty="0">
              <a:latin typeface="+mj-lt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95430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15FD2-90E6-44FA-8136-F24AB0AB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4" y="422000"/>
            <a:ext cx="10515600" cy="1033907"/>
          </a:xfrm>
        </p:spPr>
        <p:txBody>
          <a:bodyPr/>
          <a:lstStyle/>
          <a:p>
            <a:r>
              <a:rPr lang="fi-FI"/>
              <a:t>Käytössä olevat kustannusmallit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FE3D33-C5D8-4AE2-AFBC-9BFB0D71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50" y="1762781"/>
            <a:ext cx="10702771" cy="3639312"/>
          </a:xfrm>
        </p:spPr>
        <p:txBody>
          <a:bodyPr vert="horz" lIns="0" tIns="0" rIns="0" bIns="0" rtlCol="0" anchor="t"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i-FI" sz="2200" err="1"/>
              <a:t>Flat</a:t>
            </a:r>
            <a:r>
              <a:rPr lang="fi-FI" sz="2200"/>
              <a:t> </a:t>
            </a:r>
            <a:r>
              <a:rPr lang="fi-FI" sz="2200" err="1"/>
              <a:t>rate</a:t>
            </a:r>
            <a:r>
              <a:rPr lang="fi-FI" sz="2200"/>
              <a:t> 40 % kehittäminen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err="1"/>
              <a:t>Flat</a:t>
            </a:r>
            <a:r>
              <a:rPr lang="fi-FI" sz="2200"/>
              <a:t> </a:t>
            </a:r>
            <a:r>
              <a:rPr lang="fi-FI" sz="2200" err="1"/>
              <a:t>rate</a:t>
            </a:r>
            <a:r>
              <a:rPr lang="fi-FI" sz="2200"/>
              <a:t> 7 % kehittäminen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err="1"/>
              <a:t>Flat</a:t>
            </a:r>
            <a:r>
              <a:rPr lang="fi-FI" sz="2200"/>
              <a:t> </a:t>
            </a:r>
            <a:r>
              <a:rPr lang="fi-FI" sz="2200" err="1"/>
              <a:t>rate</a:t>
            </a:r>
            <a:r>
              <a:rPr lang="fi-FI" sz="2200"/>
              <a:t> 1,5 % investointi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err="1"/>
              <a:t>Flat</a:t>
            </a:r>
            <a:r>
              <a:rPr lang="fi-FI" sz="2200"/>
              <a:t> </a:t>
            </a:r>
            <a:r>
              <a:rPr lang="fi-FI" sz="2200" err="1"/>
              <a:t>rate</a:t>
            </a:r>
            <a:r>
              <a:rPr lang="fi-FI" sz="2200"/>
              <a:t> 7 % kehittäminen ja 1,5 % investointi</a:t>
            </a:r>
            <a:endParaRPr lang="fi-FI" sz="2200">
              <a:ea typeface="Tahoma"/>
              <a:cs typeface="Tahom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/>
              <a:t>Palkkakustannusmalli (palkkojen yksikkökustannukset)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/>
              <a:t>Matkakustannusmalli (matkakustannusten yksikkökustannukset)</a:t>
            </a:r>
          </a:p>
        </p:txBody>
      </p:sp>
    </p:spTree>
    <p:extLst>
      <p:ext uri="{BB962C8B-B14F-4D97-AF65-F5344CB8AC3E}">
        <p14:creationId xmlns:p14="http://schemas.microsoft.com/office/powerpoint/2010/main" val="1113737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15FD2-90E6-44FA-8136-F24AB0AB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96" y="365125"/>
            <a:ext cx="10515600" cy="1033907"/>
          </a:xfrm>
        </p:spPr>
        <p:txBody>
          <a:bodyPr/>
          <a:lstStyle/>
          <a:p>
            <a:r>
              <a:rPr lang="fi-FI"/>
              <a:t>Hankkeiden indikaattorit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FE3D33-C5D8-4AE2-AFBC-9BFB0D71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5" y="1598397"/>
            <a:ext cx="11578972" cy="363931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000" dirty="0">
                <a:ea typeface="+mn-lt"/>
                <a:cs typeface="+mn-lt"/>
              </a:rPr>
              <a:t>Hankkeiden vaikuttavuutta ja tuloksellisuutta seurataan ohjelmakaudella 2021–2027 tarkemmin.</a:t>
            </a:r>
            <a:endParaRPr lang="fi-FI" sz="2000" dirty="0"/>
          </a:p>
          <a:p>
            <a:pPr marL="800100" lvl="1" indent="-342900"/>
            <a:r>
              <a:rPr lang="fi-FI" sz="1600" dirty="0">
                <a:ea typeface="+mn-lt"/>
                <a:cs typeface="+mn-lt"/>
              </a:rPr>
              <a:t>mitataan ennen kaikkea hankkeiden tuottamilla tuotos- ja  tulosindikaattoreilla</a:t>
            </a:r>
          </a:p>
          <a:p>
            <a:pPr marL="342900" indent="-342900"/>
            <a:r>
              <a:rPr lang="fi-FI" sz="2000" dirty="0">
                <a:ea typeface="+mn-lt"/>
                <a:cs typeface="+mn-lt"/>
              </a:rPr>
              <a:t>Hakemukseen paras arvio syntyvistä tuotoksista ja tuloksista. Ohjelman toimintalinjoille ja niiden erityistavoitteille asetetut tulos- ja tuotosindikaattorit on esitetty ohjelma-asiakirjassa.</a:t>
            </a:r>
          </a:p>
          <a:p>
            <a:pPr marL="342900" indent="-342900"/>
            <a:r>
              <a:rPr lang="fi-FI" sz="2000" dirty="0">
                <a:ea typeface="+mn-lt"/>
                <a:cs typeface="+mn-lt"/>
              </a:rPr>
              <a:t>Saman yrityksen voi merkitä useamman indikaattorin tavoitelukemiin, jos yrityksen on mahdollista saavuttaa tuotosindikaattorit.</a:t>
            </a:r>
            <a:endParaRPr lang="fi-FI" sz="2000" dirty="0">
              <a:ea typeface="Tahoma"/>
              <a:cs typeface="Tahoma"/>
            </a:endParaRPr>
          </a:p>
          <a:p>
            <a:pPr marL="800100" lvl="1" indent="-342900"/>
            <a:r>
              <a:rPr lang="fi-FI" sz="1600" dirty="0">
                <a:ea typeface="+mn-lt"/>
                <a:cs typeface="+mn-lt"/>
              </a:rPr>
              <a:t>esim. ”Pk-yritys, joka aloittaa uuden liiketoiminnan” ja ”Uudet aikaansaadut työpaikat”</a:t>
            </a:r>
          </a:p>
          <a:p>
            <a:pPr marL="342900" indent="-342900"/>
            <a:r>
              <a:rPr lang="fi-FI" sz="2000" dirty="0">
                <a:ea typeface="+mn-lt"/>
                <a:cs typeface="+mn-lt"/>
              </a:rPr>
              <a:t>Hankkeen tuotosten ja tulosten tulee olla todennettavissa hankkeen toimenpiteillä aikaansaaduiksi.</a:t>
            </a:r>
          </a:p>
          <a:p>
            <a:pPr marL="925830" lvl="1" indent="-285750">
              <a:spcBef>
                <a:spcPts val="600"/>
              </a:spcBef>
            </a:pPr>
            <a:r>
              <a:rPr lang="fi-FI" sz="1600" dirty="0">
                <a:ea typeface="+mn-lt"/>
                <a:cs typeface="+mn-lt"/>
              </a:rPr>
              <a:t>Koska hankkeet ovat erilaisia, korostuu tuotosten kirjaamisessa aina hankkeen tuensaajan ja rahoittavan viranomaisen yhteinen näkemys.</a:t>
            </a:r>
          </a:p>
          <a:p>
            <a:pPr marL="525780" indent="-342900">
              <a:spcBef>
                <a:spcPts val="600"/>
              </a:spcBef>
            </a:pPr>
            <a:r>
              <a:rPr lang="fi-FI" sz="2000" dirty="0">
                <a:ea typeface="+mn-lt"/>
                <a:cs typeface="+mn-lt"/>
              </a:rPr>
              <a:t>Raportoitavien tuotosten ja tulosten on oltava valmiina viimeiseen maksatushakemukseen mennessä.</a:t>
            </a:r>
            <a:endParaRPr lang="fi-FI" sz="2000" dirty="0">
              <a:ea typeface="Tahoma"/>
              <a:cs typeface="Tahoma"/>
            </a:endParaRPr>
          </a:p>
          <a:p>
            <a:pPr marL="342900" indent="-342900"/>
            <a:endParaRPr lang="fi-FI" sz="2000" b="1" dirty="0">
              <a:solidFill>
                <a:srgbClr val="FF0000"/>
              </a:solidFill>
              <a:ea typeface="Tahoma"/>
              <a:cs typeface="Tahoma"/>
            </a:endParaRPr>
          </a:p>
          <a:p>
            <a:pPr marL="0" indent="0">
              <a:buNone/>
            </a:pPr>
            <a:endParaRPr lang="fi-FI" sz="2000" dirty="0">
              <a:solidFill>
                <a:srgbClr val="FF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8262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15FD2-90E6-44FA-8136-F24AB0AB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952627"/>
          </a:xfrm>
        </p:spPr>
        <p:txBody>
          <a:bodyPr/>
          <a:lstStyle/>
          <a:p>
            <a:r>
              <a:rPr lang="fi-FI">
                <a:ea typeface="Tahoma"/>
                <a:cs typeface="Tahoma"/>
              </a:rPr>
              <a:t>Hyvän hakemuksen tarkastuslista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FE3D33-C5D8-4AE2-AFBC-9BFB0D71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5" y="1485517"/>
            <a:ext cx="11347966" cy="383235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/>
            <a:r>
              <a:rPr lang="fi-FI" sz="2000">
                <a:ea typeface="+mn-lt"/>
                <a:cs typeface="+mn-lt"/>
              </a:rPr>
              <a:t>Täyttääkö hanke </a:t>
            </a:r>
            <a:r>
              <a:rPr lang="fi-FI" sz="2000">
                <a:ea typeface="+mn-lt"/>
                <a:cs typeface="+mn-lt"/>
                <a:hlinkClick r:id="rId3"/>
              </a:rPr>
              <a:t>yleiset valintaperusteet</a:t>
            </a:r>
            <a:r>
              <a:rPr lang="fi-FI" sz="2000">
                <a:ea typeface="+mn-lt"/>
                <a:cs typeface="+mn-lt"/>
              </a:rPr>
              <a:t>?</a:t>
            </a:r>
          </a:p>
          <a:p>
            <a:pPr marL="342900" indent="-342900"/>
            <a:r>
              <a:rPr lang="fi-FI" sz="2000">
                <a:ea typeface="+mn-lt"/>
                <a:cs typeface="+mn-lt"/>
              </a:rPr>
              <a:t>Millä tavoin hanke toteuttaa </a:t>
            </a:r>
            <a:r>
              <a:rPr lang="fi-FI" sz="2000">
                <a:ea typeface="+mn-lt"/>
                <a:cs typeface="+mn-lt"/>
                <a:hlinkClick r:id="rId4"/>
              </a:rPr>
              <a:t>alueellista siirtymäsuunnitelmaa</a:t>
            </a:r>
            <a:r>
              <a:rPr lang="fi-FI" sz="2000">
                <a:ea typeface="+mn-lt"/>
                <a:cs typeface="+mn-lt"/>
              </a:rPr>
              <a:t>? (perustelu oltava hankehakemuksessa)</a:t>
            </a:r>
          </a:p>
          <a:p>
            <a:pPr marL="342900" indent="-342900"/>
            <a:r>
              <a:rPr lang="fi-FI" sz="2000">
                <a:ea typeface="+mn-lt"/>
                <a:cs typeface="+mn-lt"/>
              </a:rPr>
              <a:t>Tuottaako hanke ratkaisuja </a:t>
            </a:r>
            <a:r>
              <a:rPr lang="fi-FI" sz="2000">
                <a:solidFill>
                  <a:srgbClr val="0070C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Etelä-Karjalan maakuntaohjelman</a:t>
            </a:r>
            <a:r>
              <a:rPr lang="fi-FI" sz="200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i-FI" sz="2000">
                <a:ea typeface="+mn-lt"/>
                <a:cs typeface="+mn-lt"/>
              </a:rPr>
              <a:t>ja </a:t>
            </a:r>
            <a:r>
              <a:rPr lang="fi-FI" sz="2000">
                <a:solidFill>
                  <a:srgbClr val="0070C0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älykkään erikoistumisen strategian</a:t>
            </a:r>
            <a:r>
              <a:rPr lang="fi-FI" sz="200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i-FI" sz="2000">
                <a:ea typeface="+mn-lt"/>
                <a:cs typeface="+mn-lt"/>
              </a:rPr>
              <a:t>tavoitteisiin?</a:t>
            </a:r>
          </a:p>
          <a:p>
            <a:pPr marL="342900" indent="-342900"/>
            <a:r>
              <a:rPr lang="fi-FI" sz="2000">
                <a:ea typeface="+mn-lt"/>
                <a:cs typeface="+mn-lt"/>
              </a:rPr>
              <a:t>Mihin </a:t>
            </a:r>
            <a:r>
              <a:rPr lang="fi-FI" sz="2000">
                <a:ea typeface="+mn-lt"/>
                <a:cs typeface="+mn-lt"/>
                <a:hlinkClick r:id="rId7"/>
              </a:rPr>
              <a:t>ohjelma-asiakirjan</a:t>
            </a:r>
            <a:r>
              <a:rPr lang="fi-FI" sz="2000">
                <a:ea typeface="+mn-lt"/>
                <a:cs typeface="+mn-lt"/>
              </a:rPr>
              <a:t> haasteeseen hanke tuottaa ratkaisun? </a:t>
            </a:r>
            <a:endParaRPr lang="fi-FI"/>
          </a:p>
          <a:p>
            <a:pPr marL="342900" indent="-342900"/>
            <a:r>
              <a:rPr lang="fi-FI" sz="2000">
                <a:ea typeface="+mn-lt"/>
                <a:cs typeface="+mn-lt"/>
              </a:rPr>
              <a:t>Sopiiko hankeidea haussa olevaan toimintalinjaan ja sen erityistavoitteeseen?</a:t>
            </a:r>
          </a:p>
          <a:p>
            <a:pPr marL="342900" indent="-342900"/>
            <a:r>
              <a:rPr lang="fi-FI" sz="2000">
                <a:ea typeface="+mn-lt"/>
                <a:cs typeface="+mn-lt"/>
              </a:rPr>
              <a:t>Mikä on hankkeen kohderyhmä? Sopiiko kohderyhmä valitun erityistavoitteen kuvattuun kohderyhmäjoukkoon?</a:t>
            </a:r>
          </a:p>
          <a:p>
            <a:pPr marL="342900" indent="-342900"/>
            <a:r>
              <a:rPr lang="fi-FI" sz="2000">
                <a:ea typeface="+mn-lt"/>
                <a:cs typeface="+mn-lt"/>
              </a:rPr>
              <a:t>Tuottaako hanke valitulle erityistavoitteelle määriteltyjä tuotoksia ja tuloksia?</a:t>
            </a:r>
          </a:p>
          <a:p>
            <a:pPr marL="342900" indent="-342900"/>
            <a:r>
              <a:rPr lang="fi-FI" sz="2000">
                <a:ea typeface="+mn-lt"/>
                <a:cs typeface="+mn-lt"/>
              </a:rPr>
              <a:t>Hakemuksessa vaadittavat liitteet (ALV-selvitys, rahoitussitoumukset, mahd. yhteistyösopimukset)</a:t>
            </a:r>
          </a:p>
          <a:p>
            <a:pPr marL="342900" indent="-342900"/>
            <a:endParaRPr lang="fi-FI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4987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15FD2-90E6-44FA-8136-F24AB0AB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46" y="365125"/>
            <a:ext cx="10515600" cy="1033907"/>
          </a:xfrm>
        </p:spPr>
        <p:txBody>
          <a:bodyPr/>
          <a:lstStyle/>
          <a:p>
            <a:r>
              <a:rPr lang="fi-FI"/>
              <a:t>Lisätietoa ja hyödyllisiä linkkejä</a:t>
            </a:r>
            <a:endParaRPr lang="fi-FI">
              <a:ea typeface="Tahoma"/>
              <a:cs typeface="Tahoma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FE3D33-C5D8-4AE2-AFBC-9BFB0D71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5" y="1762781"/>
            <a:ext cx="10702771" cy="363931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Uudistuva ja osaava Suomi-ohjelma 2021–2027</a:t>
            </a:r>
            <a:endParaRPr lang="fi-FI" dirty="0">
              <a:solidFill>
                <a:srgbClr val="0070C0"/>
              </a:solidFill>
              <a:ea typeface="Tahoma"/>
              <a:cs typeface="Tahom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dirty="0">
                <a:solidFill>
                  <a:srgbClr val="0070C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Etelä-Karjalan alueellinen </a:t>
            </a:r>
            <a:r>
              <a:rPr lang="fi-FI" dirty="0">
                <a:solidFill>
                  <a:srgbClr val="0070C0"/>
                </a:solidFill>
                <a:ea typeface="+mn-lt"/>
                <a:cs typeface="+mn-lt"/>
                <a:hlinkClick r:id="rId3"/>
              </a:rPr>
              <a:t>oikeudenmukaisen </a:t>
            </a:r>
            <a:r>
              <a:rPr lang="fi-FI" dirty="0">
                <a:solidFill>
                  <a:srgbClr val="0070C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siirtymän suunnitelma</a:t>
            </a:r>
            <a:endParaRPr lang="fi-FI" dirty="0">
              <a:solidFill>
                <a:srgbClr val="0070C0"/>
              </a:solidFill>
              <a:ea typeface="Tahoma"/>
              <a:cs typeface="Tahoma"/>
            </a:endParaRPr>
          </a:p>
          <a:p>
            <a:r>
              <a:rPr lang="fi-FI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Etelä-Karjalan maakuntaohjelma 2022–2025</a:t>
            </a:r>
            <a:endParaRPr lang="fi-FI" dirty="0">
              <a:solidFill>
                <a:srgbClr val="0070C0"/>
              </a:solidFill>
              <a:ea typeface="Tahoma"/>
              <a:cs typeface="Tahoma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Älykäs erikoistuminen (Innovaatiostrategia) 2022–2025</a:t>
            </a:r>
            <a:endParaRPr lang="fi-FI" dirty="0">
              <a:solidFill>
                <a:srgbClr val="0070C0"/>
              </a:solidFill>
              <a:ea typeface="Tahoma"/>
              <a:cs typeface="Tahoma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Hakemuksen täyttöohje EURA2021:ssä</a:t>
            </a:r>
            <a:endParaRPr lang="fi-FI" dirty="0">
              <a:solidFill>
                <a:srgbClr val="0070C0"/>
              </a:solidFill>
              <a:ea typeface="Tahoma"/>
              <a:cs typeface="Tahoma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JTF-hakijan opas</a:t>
            </a:r>
            <a:endParaRPr lang="fi-FI" dirty="0">
              <a:solidFill>
                <a:srgbClr val="0070C0"/>
              </a:solidFill>
              <a:ea typeface="Tahoma"/>
              <a:cs typeface="Tahoma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Rahoitusasetuksen muistio</a:t>
            </a:r>
            <a:r>
              <a:rPr lang="fi-FI" dirty="0">
                <a:solidFill>
                  <a:srgbClr val="0070C0"/>
                </a:solidFill>
              </a:rPr>
              <a:t> ja </a:t>
            </a:r>
            <a:r>
              <a:rPr lang="fi-FI" dirty="0">
                <a:solidFill>
                  <a:srgbClr val="0070C0"/>
                </a:solidFill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Tukikelpoisuusasetuksen muistio</a:t>
            </a:r>
            <a:endParaRPr lang="fi-FI" dirty="0">
              <a:solidFill>
                <a:srgbClr val="0070C0"/>
              </a:solidFill>
              <a:ea typeface="Tahoma"/>
              <a:cs typeface="Tahoma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758252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A3051F-37BF-F2F4-BC19-EE0DC555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94"/>
            <a:ext cx="10515600" cy="1033907"/>
          </a:xfrm>
        </p:spPr>
        <p:txBody>
          <a:bodyPr/>
          <a:lstStyle/>
          <a:p>
            <a:r>
              <a:rPr lang="fi-FI" sz="3500">
                <a:ea typeface="Tahoma"/>
                <a:cs typeface="Tahoma"/>
              </a:rPr>
              <a:t>Etelä-Karjalan liiton rahoitustiimi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CFD8CC-3BF6-058A-2174-3786BB76D60A}"/>
              </a:ext>
            </a:extLst>
          </p:cNvPr>
          <p:cNvGrpSpPr/>
          <p:nvPr/>
        </p:nvGrpSpPr>
        <p:grpSpPr>
          <a:xfrm>
            <a:off x="3271489" y="1313650"/>
            <a:ext cx="6882291" cy="4227779"/>
            <a:chOff x="2478667" y="2121116"/>
            <a:chExt cx="6882291" cy="4227779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C1427360-4B22-BC2B-D17A-5038A75B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82" b="10882"/>
            <a:stretch/>
          </p:blipFill>
          <p:spPr>
            <a:xfrm>
              <a:off x="6093523" y="2121116"/>
              <a:ext cx="1079095" cy="1079334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FF6D5954-C0D9-BE9F-2D8D-33EC27DF5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91" b="10891"/>
            <a:stretch/>
          </p:blipFill>
          <p:spPr>
            <a:xfrm>
              <a:off x="6093284" y="3750688"/>
              <a:ext cx="1079334" cy="1079334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Tekstiruutu 5">
              <a:extLst>
                <a:ext uri="{FF2B5EF4-FFF2-40B4-BE49-F238E27FC236}">
                  <a16:creationId xmlns:a16="http://schemas.microsoft.com/office/drawing/2014/main" id="{5F13367F-5271-021F-CAA6-2F841EDBF1E0}"/>
                </a:ext>
              </a:extLst>
            </p:cNvPr>
            <p:cNvSpPr txBox="1"/>
            <p:nvPr/>
          </p:nvSpPr>
          <p:spPr>
            <a:xfrm>
              <a:off x="7441586" y="2274502"/>
              <a:ext cx="6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i-FI" sz="1400">
                <a:solidFill>
                  <a:srgbClr val="FF0000"/>
                </a:solidFill>
              </a:endParaRPr>
            </a:p>
          </p:txBody>
        </p:sp>
        <p:sp>
          <p:nvSpPr>
            <p:cNvPr id="10" name="Tekstiruutu 6">
              <a:extLst>
                <a:ext uri="{FF2B5EF4-FFF2-40B4-BE49-F238E27FC236}">
                  <a16:creationId xmlns:a16="http://schemas.microsoft.com/office/drawing/2014/main" id="{55D726D7-D76A-0F50-284F-5CFE4C6FB195}"/>
                </a:ext>
              </a:extLst>
            </p:cNvPr>
            <p:cNvSpPr txBox="1"/>
            <p:nvPr/>
          </p:nvSpPr>
          <p:spPr>
            <a:xfrm>
              <a:off x="2478667" y="5487121"/>
              <a:ext cx="2606483" cy="8617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i-FI" sz="1400"/>
                <a:t>Rahoitusasiantuntija</a:t>
              </a:r>
            </a:p>
            <a:p>
              <a:pPr algn="l"/>
              <a:r>
                <a:rPr lang="fi-FI" sz="1400"/>
                <a:t>Juha-Pekka Ryynänen</a:t>
              </a:r>
            </a:p>
            <a:p>
              <a:pPr algn="l"/>
              <a:r>
                <a:rPr lang="fi-FI" sz="1400">
                  <a:hlinkClick r:id="rId4"/>
                </a:rPr>
                <a:t>juha-pekka.ryynanen@ekarjala.fi</a:t>
              </a:r>
              <a:endParaRPr lang="fi-FI" sz="1400"/>
            </a:p>
            <a:p>
              <a:pPr algn="l"/>
              <a:r>
                <a:rPr lang="fi-FI" sz="1400"/>
                <a:t>040 663 7641</a:t>
              </a:r>
            </a:p>
          </p:txBody>
        </p:sp>
        <p:sp>
          <p:nvSpPr>
            <p:cNvPr id="11" name="Tekstiruutu 7">
              <a:extLst>
                <a:ext uri="{FF2B5EF4-FFF2-40B4-BE49-F238E27FC236}">
                  <a16:creationId xmlns:a16="http://schemas.microsoft.com/office/drawing/2014/main" id="{F08F94CA-613B-71DA-8B7C-C17279EC71E5}"/>
                </a:ext>
              </a:extLst>
            </p:cNvPr>
            <p:cNvSpPr txBox="1"/>
            <p:nvPr/>
          </p:nvSpPr>
          <p:spPr>
            <a:xfrm>
              <a:off x="7441586" y="5476847"/>
              <a:ext cx="1919372" cy="8617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i-FI" sz="1400"/>
                <a:t>Maksatustarkastaja</a:t>
              </a:r>
            </a:p>
            <a:p>
              <a:pPr algn="l"/>
              <a:r>
                <a:rPr lang="fi-FI" sz="1400"/>
                <a:t>Tiina Lavikka</a:t>
              </a:r>
            </a:p>
            <a:p>
              <a:pPr algn="l"/>
              <a:r>
                <a:rPr lang="fi-FI" sz="1400">
                  <a:hlinkClick r:id="rId5"/>
                </a:rPr>
                <a:t>Tiina.lavikka@ekarjala.fi</a:t>
              </a:r>
              <a:endParaRPr lang="fi-FI" sz="1400"/>
            </a:p>
            <a:p>
              <a:pPr algn="l"/>
              <a:r>
                <a:rPr lang="fi-FI" sz="1400"/>
                <a:t>040 705 6589</a:t>
              </a:r>
            </a:p>
          </p:txBody>
        </p:sp>
        <p:sp>
          <p:nvSpPr>
            <p:cNvPr id="12" name="Tekstiruutu 8">
              <a:extLst>
                <a:ext uri="{FF2B5EF4-FFF2-40B4-BE49-F238E27FC236}">
                  <a16:creationId xmlns:a16="http://schemas.microsoft.com/office/drawing/2014/main" id="{E7AD1A21-E873-4DD0-E705-650F2811DDB3}"/>
                </a:ext>
              </a:extLst>
            </p:cNvPr>
            <p:cNvSpPr txBox="1"/>
            <p:nvPr/>
          </p:nvSpPr>
          <p:spPr>
            <a:xfrm>
              <a:off x="7441586" y="2121116"/>
              <a:ext cx="1880515" cy="8617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i-FI" sz="1400"/>
                <a:t>Aluekehityspäällikkö</a:t>
              </a:r>
            </a:p>
            <a:p>
              <a:pPr algn="l"/>
              <a:r>
                <a:rPr lang="fi-FI" sz="1400"/>
                <a:t>Heli Gynther</a:t>
              </a:r>
            </a:p>
            <a:p>
              <a:pPr algn="l"/>
              <a:r>
                <a:rPr lang="fi-FI" sz="1400">
                  <a:hlinkClick r:id="rId6"/>
                </a:rPr>
                <a:t>heli.gynther@ekarjala.fi</a:t>
              </a:r>
              <a:endParaRPr lang="fi-FI" sz="1400"/>
            </a:p>
            <a:p>
              <a:pPr algn="l"/>
              <a:r>
                <a:rPr lang="fi-FI" sz="1400"/>
                <a:t>040 485 5109</a:t>
              </a:r>
            </a:p>
          </p:txBody>
        </p:sp>
        <p:sp>
          <p:nvSpPr>
            <p:cNvPr id="13" name="Tekstiruutu 9">
              <a:extLst>
                <a:ext uri="{FF2B5EF4-FFF2-40B4-BE49-F238E27FC236}">
                  <a16:creationId xmlns:a16="http://schemas.microsoft.com/office/drawing/2014/main" id="{D0C2C0ED-1C5C-D7DF-45A0-D9B3987590DE}"/>
                </a:ext>
              </a:extLst>
            </p:cNvPr>
            <p:cNvSpPr txBox="1"/>
            <p:nvPr/>
          </p:nvSpPr>
          <p:spPr>
            <a:xfrm>
              <a:off x="7441586" y="3868519"/>
              <a:ext cx="1577163" cy="8617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i-FI" sz="1400"/>
                <a:t>Maaseutuasiamies</a:t>
              </a:r>
            </a:p>
            <a:p>
              <a:pPr algn="l"/>
              <a:r>
                <a:rPr lang="fi-FI" sz="1400"/>
                <a:t>Jari Lantta</a:t>
              </a:r>
            </a:p>
            <a:p>
              <a:pPr algn="l"/>
              <a:r>
                <a:rPr lang="fi-FI" sz="1400">
                  <a:hlinkClick r:id="rId7"/>
                </a:rPr>
                <a:t>jari.lantta@ekarjala.fi</a:t>
              </a:r>
              <a:endParaRPr lang="fi-FI" sz="1400"/>
            </a:p>
            <a:p>
              <a:pPr algn="l"/>
              <a:r>
                <a:rPr lang="fi-FI" sz="1400"/>
                <a:t>040 524 0540</a:t>
              </a:r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50074337-7795-89C8-D16C-A26DC1F4A5A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000" b="11000"/>
          <a:stretch/>
        </p:blipFill>
        <p:spPr>
          <a:xfrm>
            <a:off x="1965672" y="4490378"/>
            <a:ext cx="1079095" cy="107909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kstiruutu 1">
            <a:extLst>
              <a:ext uri="{FF2B5EF4-FFF2-40B4-BE49-F238E27FC236}">
                <a16:creationId xmlns:a16="http://schemas.microsoft.com/office/drawing/2014/main" id="{1956EB0A-39C8-B622-2FC5-8784D0BF9AE7}"/>
              </a:ext>
            </a:extLst>
          </p:cNvPr>
          <p:cNvSpPr txBox="1"/>
          <p:nvPr/>
        </p:nvSpPr>
        <p:spPr>
          <a:xfrm>
            <a:off x="3230229" y="3051102"/>
            <a:ext cx="1803186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/>
              <a:t>Rahoitusasiantuntija</a:t>
            </a:r>
          </a:p>
          <a:p>
            <a:pPr algn="l"/>
            <a:r>
              <a:rPr lang="fi-FI" sz="1400"/>
              <a:t>Eini Arponen</a:t>
            </a:r>
          </a:p>
          <a:p>
            <a:pPr algn="l"/>
            <a:r>
              <a:rPr lang="fi-FI" sz="1400">
                <a:hlinkClick r:id="rId9"/>
              </a:rPr>
              <a:t>eini.arponen@ekarjala.fi</a:t>
            </a:r>
            <a:endParaRPr lang="fi-FI" sz="1400"/>
          </a:p>
          <a:p>
            <a:pPr algn="l"/>
            <a:r>
              <a:rPr lang="fi-FI" sz="1400"/>
              <a:t>040 754 9089</a:t>
            </a:r>
          </a:p>
        </p:txBody>
      </p:sp>
      <p:pic>
        <p:nvPicPr>
          <p:cNvPr id="14" name="Kuva 13" descr="Kuva, joka sisältää kohteen henkilö, Ihmisen kasvot, hymy, vaate&#10;&#10;Kuvaus luotu automaattisesti">
            <a:extLst>
              <a:ext uri="{FF2B5EF4-FFF2-40B4-BE49-F238E27FC236}">
                <a16:creationId xmlns:a16="http://schemas.microsoft.com/office/drawing/2014/main" id="{7EA07153-524C-7AFC-AF88-8C8DA2D54E0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1105" b="11105"/>
          <a:stretch/>
        </p:blipFill>
        <p:spPr>
          <a:xfrm>
            <a:off x="1965672" y="2946320"/>
            <a:ext cx="1079095" cy="107909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5D65371-3B3A-612F-6BB4-1670D5F9627F}"/>
              </a:ext>
            </a:extLst>
          </p:cNvPr>
          <p:cNvSpPr txBox="1"/>
          <p:nvPr/>
        </p:nvSpPr>
        <p:spPr>
          <a:xfrm>
            <a:off x="3198566" y="1334198"/>
            <a:ext cx="2739892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500"/>
              <a:t>Noora Harju</a:t>
            </a:r>
            <a:br>
              <a:rPr lang="fi-FI" sz="1500"/>
            </a:br>
            <a:r>
              <a:rPr lang="fi-FI" sz="1500"/>
              <a:t>Projektipäällikkö, </a:t>
            </a:r>
            <a:br>
              <a:rPr lang="fi-FI" sz="1500"/>
            </a:br>
            <a:r>
              <a:rPr lang="fi-FI" sz="1500"/>
              <a:t>JTF-aktivointihanke</a:t>
            </a:r>
            <a:br>
              <a:rPr lang="fi-FI" sz="1500"/>
            </a:br>
            <a:r>
              <a:rPr lang="fi-FI" sz="1500">
                <a:hlinkClick r:id="rId11"/>
              </a:rPr>
              <a:t>noora.harju@ekarjala.fi</a:t>
            </a:r>
            <a:br>
              <a:rPr lang="fi-FI" sz="1500"/>
            </a:br>
            <a:r>
              <a:rPr lang="fi-FI" sz="1500"/>
              <a:t>040 632 6789</a:t>
            </a:r>
          </a:p>
        </p:txBody>
      </p:sp>
    </p:spTree>
    <p:extLst>
      <p:ext uri="{BB962C8B-B14F-4D97-AF65-F5344CB8AC3E}">
        <p14:creationId xmlns:p14="http://schemas.microsoft.com/office/powerpoint/2010/main" val="110190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A15950-749C-82F0-6EFA-CF63CB6C4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39" y="577629"/>
            <a:ext cx="5377050" cy="4706996"/>
          </a:xfrm>
        </p:spPr>
        <p:txBody>
          <a:bodyPr vert="horz" lIns="0" tIns="0" rIns="0" bIns="0" rtlCol="0" anchor="t">
            <a:no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ea typeface="Tahoma"/>
                <a:cs typeface="Tahoma"/>
              </a:rPr>
              <a:t>Etelä-Karjalan ÄES-</a:t>
            </a:r>
            <a:r>
              <a:rPr lang="en-US" b="1" dirty="0" err="1">
                <a:ea typeface="Tahoma"/>
                <a:cs typeface="Tahoma"/>
              </a:rPr>
              <a:t>kärjet</a:t>
            </a:r>
            <a:endParaRPr lang="en-US" b="1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err="1">
                <a:ea typeface="Tahoma"/>
                <a:cs typeface="Tahoma"/>
              </a:rPr>
              <a:t>Elinkeinoelämän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uudistaminen</a:t>
            </a:r>
            <a:r>
              <a:rPr lang="en-US" dirty="0">
                <a:ea typeface="Tahoma"/>
                <a:cs typeface="Tahoma"/>
              </a:rPr>
              <a:t> ja </a:t>
            </a:r>
            <a:r>
              <a:rPr lang="en-US" dirty="0" err="1">
                <a:ea typeface="Tahoma"/>
                <a:cs typeface="Tahoma"/>
              </a:rPr>
              <a:t>kasvuyrittäjyyden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edellytykset</a:t>
            </a: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err="1">
                <a:ea typeface="Tahoma"/>
                <a:cs typeface="Tahoma"/>
              </a:rPr>
              <a:t>Vihreän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siirtymän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edistäminen</a:t>
            </a:r>
            <a:r>
              <a:rPr lang="en-US" dirty="0">
                <a:ea typeface="Tahoma"/>
                <a:cs typeface="Tahoma"/>
              </a:rPr>
              <a:t> ja </a:t>
            </a:r>
            <a:r>
              <a:rPr lang="en-US" dirty="0" err="1">
                <a:ea typeface="Tahoma"/>
                <a:cs typeface="Tahoma"/>
              </a:rPr>
              <a:t>hiilineutraalisuus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monialaisesti</a:t>
            </a:r>
            <a:endParaRPr lang="en-US" dirty="0">
              <a:ea typeface="Tahoma"/>
              <a:cs typeface="Tahom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ea typeface="Tahoma"/>
                <a:cs typeface="Tahoma"/>
              </a:rPr>
              <a:t>elinkeinoelämän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osaaminen</a:t>
            </a:r>
            <a:endParaRPr lang="en-US" dirty="0">
              <a:ea typeface="Tahoma"/>
              <a:cs typeface="Tahom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Tahoma"/>
                <a:cs typeface="Tahoma"/>
              </a:rPr>
              <a:t>TKI-</a:t>
            </a:r>
            <a:r>
              <a:rPr lang="en-US" dirty="0" err="1">
                <a:ea typeface="Tahoma"/>
                <a:cs typeface="Tahoma"/>
              </a:rPr>
              <a:t>yhteistyö</a:t>
            </a:r>
            <a:endParaRPr lang="en-US" dirty="0">
              <a:ea typeface="Tahoma"/>
              <a:cs typeface="Tahom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ea typeface="Tahoma"/>
                <a:cs typeface="Tahoma"/>
              </a:rPr>
              <a:t>kestävä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yhdyskunta</a:t>
            </a: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err="1">
                <a:ea typeface="Tahoma"/>
                <a:cs typeface="Tahoma"/>
              </a:rPr>
              <a:t>Sujuvat</a:t>
            </a:r>
            <a:r>
              <a:rPr lang="en-US" dirty="0">
                <a:ea typeface="Tahoma"/>
                <a:cs typeface="Tahoma"/>
              </a:rPr>
              <a:t> ja </a:t>
            </a:r>
            <a:r>
              <a:rPr lang="en-US" dirty="0" err="1">
                <a:ea typeface="Tahoma"/>
                <a:cs typeface="Tahoma"/>
              </a:rPr>
              <a:t>asiakaslähtöiset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palvelut</a:t>
            </a:r>
            <a:r>
              <a:rPr lang="en-US" dirty="0">
                <a:ea typeface="Tahoma"/>
                <a:cs typeface="Tahoma"/>
              </a:rPr>
              <a:t> (</a:t>
            </a:r>
            <a:r>
              <a:rPr lang="en-US" dirty="0" err="1">
                <a:ea typeface="Tahoma"/>
                <a:cs typeface="Tahoma"/>
              </a:rPr>
              <a:t>julkiset</a:t>
            </a:r>
            <a:r>
              <a:rPr lang="en-US" dirty="0">
                <a:ea typeface="Tahoma"/>
                <a:cs typeface="Tahoma"/>
              </a:rPr>
              <a:t> ja </a:t>
            </a:r>
            <a:r>
              <a:rPr lang="en-US" dirty="0" err="1">
                <a:ea typeface="Tahoma"/>
                <a:cs typeface="Tahoma"/>
              </a:rPr>
              <a:t>yksityiset</a:t>
            </a:r>
            <a:r>
              <a:rPr lang="en-US" dirty="0">
                <a:ea typeface="Tahoma"/>
                <a:cs typeface="Tahoma"/>
              </a:rPr>
              <a:t>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err="1">
                <a:ea typeface="Tahoma"/>
                <a:cs typeface="Tahoma"/>
              </a:rPr>
              <a:t>Alueellisten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vahvuuksien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vahvistaminen</a:t>
            </a:r>
            <a:r>
              <a:rPr lang="en-US" dirty="0">
                <a:ea typeface="Tahoma"/>
                <a:cs typeface="Tahoma"/>
              </a:rPr>
              <a:t>, </a:t>
            </a:r>
            <a:r>
              <a:rPr lang="en-US" dirty="0" err="1">
                <a:ea typeface="Tahoma"/>
                <a:cs typeface="Tahoma"/>
              </a:rPr>
              <a:t>esim</a:t>
            </a:r>
            <a:r>
              <a:rPr lang="en-US" dirty="0">
                <a:ea typeface="Tahoma"/>
                <a:cs typeface="Tahoma"/>
              </a:rPr>
              <a:t>. </a:t>
            </a:r>
            <a:r>
              <a:rPr lang="en-US" dirty="0" err="1">
                <a:ea typeface="Tahoma"/>
                <a:cs typeface="Tahoma"/>
              </a:rPr>
              <a:t>Energia</a:t>
            </a:r>
            <a:r>
              <a:rPr lang="en-US" dirty="0">
                <a:ea typeface="Tahoma"/>
                <a:cs typeface="Tahoma"/>
              </a:rPr>
              <a:t>-TKI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err="1">
                <a:ea typeface="Tahoma"/>
                <a:cs typeface="Tahoma"/>
              </a:rPr>
              <a:t>Kansallinen</a:t>
            </a:r>
            <a:r>
              <a:rPr lang="en-US" dirty="0">
                <a:ea typeface="Tahoma"/>
                <a:cs typeface="Tahoma"/>
              </a:rPr>
              <a:t> ja </a:t>
            </a:r>
            <a:r>
              <a:rPr lang="en-US" dirty="0" err="1">
                <a:ea typeface="Tahoma"/>
                <a:cs typeface="Tahoma"/>
              </a:rPr>
              <a:t>kansainvälinen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yhteistyö</a:t>
            </a:r>
            <a:r>
              <a:rPr lang="en-US" dirty="0">
                <a:ea typeface="Tahoma"/>
                <a:cs typeface="Tahoma"/>
              </a:rPr>
              <a:t>, </a:t>
            </a:r>
            <a:r>
              <a:rPr lang="en-US" dirty="0" err="1">
                <a:ea typeface="Tahoma"/>
                <a:cs typeface="Tahoma"/>
              </a:rPr>
              <a:t>verkostojen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vahvistaminen</a:t>
            </a: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err="1">
                <a:ea typeface="Tahoma"/>
                <a:cs typeface="Tahoma"/>
              </a:rPr>
              <a:t>Kulttuurin</a:t>
            </a:r>
            <a:r>
              <a:rPr lang="en-US" dirty="0">
                <a:ea typeface="Tahoma"/>
                <a:cs typeface="Tahoma"/>
              </a:rPr>
              <a:t> ja </a:t>
            </a:r>
            <a:r>
              <a:rPr lang="en-US" dirty="0" err="1">
                <a:ea typeface="Tahoma"/>
                <a:cs typeface="Tahoma"/>
              </a:rPr>
              <a:t>luontoympäristön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hyödyntäminen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elinvoiman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sekä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hyvinvoinnin</a:t>
            </a:r>
            <a:r>
              <a:rPr lang="en-US" dirty="0">
                <a:ea typeface="Tahoma"/>
                <a:cs typeface="Tahoma"/>
              </a:rPr>
              <a:t> </a:t>
            </a:r>
            <a:r>
              <a:rPr lang="en-US" dirty="0" err="1">
                <a:ea typeface="Tahoma"/>
                <a:cs typeface="Tahoma"/>
              </a:rPr>
              <a:t>luomiseksi</a:t>
            </a:r>
            <a:endParaRPr lang="en-US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>
              <a:ea typeface="Tahoma"/>
              <a:cs typeface="Tahoma"/>
            </a:endParaRPr>
          </a:p>
        </p:txBody>
      </p:sp>
      <p:pic>
        <p:nvPicPr>
          <p:cNvPr id="5" name="Sisällön paikkamerkki 4" descr="Kuva, joka sisältää kohteen teksti, logo, Fontti, ympyrä&#10;&#10;Kuvaus luotu automaattisesti">
            <a:extLst>
              <a:ext uri="{FF2B5EF4-FFF2-40B4-BE49-F238E27FC236}">
                <a16:creationId xmlns:a16="http://schemas.microsoft.com/office/drawing/2014/main" id="{C6D11C15-2FA2-A283-4808-25A514B961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26789" y="1"/>
            <a:ext cx="6034420" cy="5892304"/>
          </a:xfrm>
          <a:noFill/>
        </p:spPr>
      </p:pic>
    </p:spTree>
    <p:extLst>
      <p:ext uri="{BB962C8B-B14F-4D97-AF65-F5344CB8AC3E}">
        <p14:creationId xmlns:p14="http://schemas.microsoft.com/office/powerpoint/2010/main" val="336204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4A3C69A-0F2F-AA65-3D2D-0E11E189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Kymenlaakson maakuntaohjelma ja ÄES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6F46F7-7C16-97AD-02AA-830D2AB30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66" y="2321918"/>
            <a:ext cx="5182736" cy="3342020"/>
          </a:xfrm>
        </p:spPr>
        <p:txBody>
          <a:bodyPr/>
          <a:lstStyle/>
          <a:p>
            <a:pPr marL="0" indent="0">
              <a:buNone/>
            </a:pPr>
            <a:r>
              <a:rPr lang="fi-FI" sz="1200"/>
              <a:t>INNOVATIIVINEN KYMENLAAKSO</a:t>
            </a:r>
          </a:p>
          <a:p>
            <a:pPr>
              <a:spcBef>
                <a:spcPts val="600"/>
              </a:spcBef>
            </a:pPr>
            <a:r>
              <a:rPr lang="fi-FI" sz="1200"/>
              <a:t>Elinkeinoelämän uudistaminen</a:t>
            </a:r>
          </a:p>
          <a:p>
            <a:pPr>
              <a:spcBef>
                <a:spcPts val="600"/>
              </a:spcBef>
            </a:pPr>
            <a:r>
              <a:rPr lang="fi-FI" sz="1200"/>
              <a:t>Älykkään erikoistumisen ja tutkimus-, kehittämis- ja innovaatiotoiminnan vauhdittaminen</a:t>
            </a:r>
          </a:p>
          <a:p>
            <a:pPr>
              <a:spcBef>
                <a:spcPts val="600"/>
              </a:spcBef>
            </a:pPr>
            <a:r>
              <a:rPr lang="fi-FI" sz="1200"/>
              <a:t>Osaamisen ja koulutuksen parantaminen</a:t>
            </a:r>
          </a:p>
          <a:p>
            <a:pPr marL="0" indent="0">
              <a:spcBef>
                <a:spcPts val="600"/>
              </a:spcBef>
              <a:buNone/>
            </a:pPr>
            <a:endParaRPr lang="fi-FI" sz="1200"/>
          </a:p>
          <a:p>
            <a:pPr marL="0" indent="0">
              <a:spcBef>
                <a:spcPts val="600"/>
              </a:spcBef>
              <a:buNone/>
            </a:pPr>
            <a:r>
              <a:rPr lang="fi-FI" sz="1200"/>
              <a:t>KESTÄVÄ KYMENLAAKSO</a:t>
            </a:r>
          </a:p>
          <a:p>
            <a:pPr>
              <a:spcBef>
                <a:spcPts val="600"/>
              </a:spcBef>
            </a:pPr>
            <a:r>
              <a:rPr lang="fi-FI" sz="1200"/>
              <a:t>Maakunnan saavutettavuuden ja kestävän liikkumisen parantaminen</a:t>
            </a:r>
          </a:p>
          <a:p>
            <a:pPr>
              <a:spcBef>
                <a:spcPts val="600"/>
              </a:spcBef>
            </a:pPr>
            <a:r>
              <a:rPr lang="fi-FI" sz="1200"/>
              <a:t>Vetovoimaisen yhdyskuntarakenteen edistäminen</a:t>
            </a:r>
          </a:p>
          <a:p>
            <a:pPr>
              <a:spcBef>
                <a:spcPts val="600"/>
              </a:spcBef>
            </a:pPr>
            <a:r>
              <a:rPr lang="fi-FI" sz="1200"/>
              <a:t>Luonnon monimuotoisuuden turvaaminen ja kestävä luonnonvarojen käyttö</a:t>
            </a:r>
          </a:p>
          <a:p>
            <a:pPr marL="0" indent="0">
              <a:spcBef>
                <a:spcPts val="600"/>
              </a:spcBef>
              <a:buNone/>
            </a:pPr>
            <a:endParaRPr lang="fi-FI" sz="1200"/>
          </a:p>
          <a:p>
            <a:pPr marL="0" indent="0">
              <a:spcBef>
                <a:spcPts val="600"/>
              </a:spcBef>
              <a:buNone/>
            </a:pPr>
            <a:r>
              <a:rPr lang="fi-FI" sz="1200"/>
              <a:t>AKTIIVINEN KYMENLAAKSO</a:t>
            </a:r>
          </a:p>
          <a:p>
            <a:pPr>
              <a:spcBef>
                <a:spcPts val="600"/>
              </a:spcBef>
            </a:pPr>
            <a:r>
              <a:rPr lang="fi-FI" sz="1200"/>
              <a:t>Osallisuuden ja hyvinvoinnin lisääminen</a:t>
            </a:r>
          </a:p>
          <a:p>
            <a:pPr>
              <a:spcBef>
                <a:spcPts val="600"/>
              </a:spcBef>
            </a:pPr>
            <a:r>
              <a:rPr lang="fi-FI" sz="1200"/>
              <a:t>Eriarvoistumisen ehkäiseminen</a:t>
            </a:r>
          </a:p>
          <a:p>
            <a:pPr>
              <a:spcBef>
                <a:spcPts val="600"/>
              </a:spcBef>
            </a:pPr>
            <a:r>
              <a:rPr lang="fi-FI" sz="1200"/>
              <a:t>Kulttuuri ja liikunta maakunnan kilpailutekijäksi</a:t>
            </a:r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C515771B-297A-A7E1-29EE-A0D65FDA7FD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829302" y="1910994"/>
            <a:ext cx="5716132" cy="3955550"/>
          </a:xfr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C99FC434-6941-6528-E4FE-7EE1595ADBB5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839788" y="1757363"/>
            <a:ext cx="4887912" cy="361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hlinkClick r:id="rId3"/>
              </a:rPr>
              <a:t>Maakuntaohjelma 2022-2025 - Kymenlaakson liitto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B0A2BDF-0759-C0AA-4B65-C82C3AC748F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230938" y="1757363"/>
            <a:ext cx="4887912" cy="361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hlinkClick r:id="rId4"/>
              </a:rPr>
              <a:t>Älykkään erikoistumisen strategia - Kymenlaakson liitto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341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Haun rahoitus ja erityistavoitteet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50" y="1578389"/>
            <a:ext cx="10515601" cy="410979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aettavana on yhteensä 1 160 000 euroa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fi-FI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Rahoitus kohdistuu itäisen Suomen valtiosihteerityöryhmän painotusten mukaisiin tarpeisiin, ensisijaisesti itä-kaakko-vetylaakson perustamiseen, vihreän vedyn tuotannon tutkimustyöhön sekä kokonaisturvallisuuden vahvistamiseen Etelä-Karjalassa ja Kymenlaaksossa. </a:t>
            </a:r>
            <a:endParaRPr lang="fi-FI" sz="2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Haussa avoinna olevat erityistavoitteet:</a:t>
            </a:r>
          </a:p>
          <a:p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1.1 Tutkimus ja innovointivalmiuksien ja kehittyneiden teknologioiden</a:t>
            </a:r>
            <a:b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käyttöönoton parantaminen</a:t>
            </a:r>
          </a:p>
          <a:p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1.2 Digitalisaation etu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jen hyödyntäminen kansalaisten, yritysten ja julkishallinnon hyväksi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2.1 Energiatehokkuustoimenpiteiden edistäminen </a:t>
            </a:r>
            <a:b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 kasvihuonekaasupäästöjen vähentäminen</a:t>
            </a:r>
          </a:p>
          <a:p>
            <a:pPr marL="0" indent="0">
              <a:buNone/>
            </a:pP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0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36"/>
            <a:ext cx="10515600" cy="1033907"/>
          </a:xfrm>
        </p:spPr>
        <p:txBody>
          <a:bodyPr/>
          <a:lstStyle/>
          <a:p>
            <a:r>
              <a:rPr lang="fi-FI"/>
              <a:t>Valintaprosessi ja aikataulu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371" y="1350840"/>
            <a:ext cx="7019989" cy="374762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Hakemusten jättäminen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EURAssa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viimeistään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.5.</a:t>
            </a:r>
          </a:p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Kaikki yleiset valintaperusteet täyttävät hakemukset arvioidaan erityistavoitekohtaisilla valintaperusteilla.</a:t>
            </a:r>
          </a:p>
          <a:p>
            <a:r>
              <a:rPr lang="fi-FI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Hankearviointien arvioaikataulu: touko-kesäkuu 2024.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Hakijoille ilmoitetaan hankkeen etenemisestä jatkovalmisteluun hankearviointien valmistuttua. Rahoitettavaksi esitettävien hankkeiden kanssa käydään mahdolliset neuvottelut hankesuunnitelman muutostarpeista ennen rahoituspäätöksen tekemistä. 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Hakemukset käsitellään Etelä-Karjalan liiton rahoittajatiimin kokouksessa sekä Etelä-Karjalan ja Kymenlaakson maakunnan yhteistyöryhmän sihteeristössä ja maakunnan yhteistyöryhmässä.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849B284-7F1D-15BB-7E79-14BE16A55826}"/>
              </a:ext>
            </a:extLst>
          </p:cNvPr>
          <p:cNvSpPr/>
          <p:nvPr/>
        </p:nvSpPr>
        <p:spPr>
          <a:xfrm>
            <a:off x="548640" y="1412935"/>
            <a:ext cx="3821230" cy="847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Hakemus </a:t>
            </a:r>
            <a:r>
              <a:rPr lang="fi-FI" err="1"/>
              <a:t>EURAssa</a:t>
            </a:r>
            <a:r>
              <a:rPr lang="fi-FI"/>
              <a:t> ja viranomaiskäsittelyyn jättäminen 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DCDCDA8A-576E-481C-29E5-923563EED371}"/>
              </a:ext>
            </a:extLst>
          </p:cNvPr>
          <p:cNvSpPr/>
          <p:nvPr/>
        </p:nvSpPr>
        <p:spPr>
          <a:xfrm>
            <a:off x="548640" y="2498985"/>
            <a:ext cx="3821230" cy="847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/>
              <a:t>Hakemusten arviointi ja pisteytys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132AED6D-D5CB-2804-D46F-0DA9476B9F98}"/>
              </a:ext>
            </a:extLst>
          </p:cNvPr>
          <p:cNvSpPr/>
          <p:nvPr/>
        </p:nvSpPr>
        <p:spPr>
          <a:xfrm>
            <a:off x="548640" y="3659484"/>
            <a:ext cx="3821230" cy="847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/>
              <a:t>Täydennyspyynnöt, valintaesitykset (MYRS)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1EB1CD4-EBC9-044C-ACA5-C7C0B92EEC78}"/>
              </a:ext>
            </a:extLst>
          </p:cNvPr>
          <p:cNvSpPr/>
          <p:nvPr/>
        </p:nvSpPr>
        <p:spPr>
          <a:xfrm>
            <a:off x="548640" y="4781483"/>
            <a:ext cx="3821230" cy="847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ea typeface="Tahoma"/>
                <a:cs typeface="Tahoma"/>
              </a:rPr>
              <a:t>Rahoituspäätös </a:t>
            </a:r>
            <a:r>
              <a:rPr lang="fi-FI" err="1">
                <a:ea typeface="Tahoma"/>
                <a:cs typeface="Tahoma"/>
              </a:rPr>
              <a:t>EURAssa</a:t>
            </a:r>
          </a:p>
        </p:txBody>
      </p:sp>
      <p:sp>
        <p:nvSpPr>
          <p:cNvPr id="9" name="Nuoli: Alas 8">
            <a:extLst>
              <a:ext uri="{FF2B5EF4-FFF2-40B4-BE49-F238E27FC236}">
                <a16:creationId xmlns:a16="http://schemas.microsoft.com/office/drawing/2014/main" id="{46BAFC64-369D-4B4B-FAEC-94F7D5991019}"/>
              </a:ext>
            </a:extLst>
          </p:cNvPr>
          <p:cNvSpPr/>
          <p:nvPr/>
        </p:nvSpPr>
        <p:spPr>
          <a:xfrm>
            <a:off x="2233061" y="2101769"/>
            <a:ext cx="481263" cy="580785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: Alas 9">
            <a:extLst>
              <a:ext uri="{FF2B5EF4-FFF2-40B4-BE49-F238E27FC236}">
                <a16:creationId xmlns:a16="http://schemas.microsoft.com/office/drawing/2014/main" id="{705DE441-627A-D9B6-5230-18D189E56E43}"/>
              </a:ext>
            </a:extLst>
          </p:cNvPr>
          <p:cNvSpPr/>
          <p:nvPr/>
        </p:nvSpPr>
        <p:spPr>
          <a:xfrm>
            <a:off x="2231459" y="3232702"/>
            <a:ext cx="481263" cy="580785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Alas 10">
            <a:extLst>
              <a:ext uri="{FF2B5EF4-FFF2-40B4-BE49-F238E27FC236}">
                <a16:creationId xmlns:a16="http://schemas.microsoft.com/office/drawing/2014/main" id="{FDD3E6E3-185E-D572-A4EB-975ADB83FA26}"/>
              </a:ext>
            </a:extLst>
          </p:cNvPr>
          <p:cNvSpPr/>
          <p:nvPr/>
        </p:nvSpPr>
        <p:spPr>
          <a:xfrm>
            <a:off x="2231456" y="4474363"/>
            <a:ext cx="481263" cy="580785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1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349"/>
            <a:ext cx="10515600" cy="1033907"/>
          </a:xfrm>
        </p:spPr>
        <p:txBody>
          <a:bodyPr/>
          <a:lstStyle/>
          <a:p>
            <a:r>
              <a:rPr lang="fi-FI"/>
              <a:t>Yleiset valintaperusteet ja valintamenettely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69" y="1753579"/>
            <a:ext cx="10515600" cy="390431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200" dirty="0"/>
              <a:t>Kaikkien rakennerahasto-ohjelmasta rahoitettavien hankkeiden on täytettävä asetetut </a:t>
            </a:r>
            <a:r>
              <a:rPr lang="fi-FI" sz="2200" dirty="0">
                <a:hlinkClick r:id="rId2"/>
              </a:rPr>
              <a:t>yleiset valintakriteerit</a:t>
            </a:r>
            <a:r>
              <a:rPr lang="fi-FI" sz="2200" dirty="0"/>
              <a:t>. </a:t>
            </a:r>
            <a:br>
              <a:rPr lang="fi-FI" sz="2200" dirty="0"/>
            </a:br>
            <a:r>
              <a:rPr lang="fi-FI" sz="2200" dirty="0"/>
              <a:t>Hakemukset, jotka täyttävät ne, etenevät sisällölliseen arviointiin.</a:t>
            </a:r>
          </a:p>
          <a:p>
            <a:r>
              <a:rPr lang="fi-FI" sz="2200" dirty="0"/>
              <a:t>Yleiset valintaperusteet ovat nähtävillä:</a:t>
            </a:r>
          </a:p>
          <a:p>
            <a:pPr lvl="1"/>
            <a:r>
              <a:rPr lang="fi-FI" sz="2200" dirty="0" err="1"/>
              <a:t>EURAn</a:t>
            </a:r>
            <a:r>
              <a:rPr lang="fi-FI" sz="2200" dirty="0"/>
              <a:t> hakuilmoituksesta sen julkaisun jälkeen</a:t>
            </a:r>
          </a:p>
          <a:p>
            <a:pPr lvl="1"/>
            <a:r>
              <a:rPr lang="fi-FI" sz="2200" dirty="0">
                <a:hlinkClick r:id="rId2"/>
              </a:rPr>
              <a:t>Rakennerahastot.fi sivustolla</a:t>
            </a:r>
            <a:r>
              <a:rPr lang="fi-FI" sz="2200" dirty="0"/>
              <a:t>.</a:t>
            </a:r>
          </a:p>
          <a:p>
            <a:r>
              <a:rPr lang="fi-FI" sz="2200" dirty="0"/>
              <a:t>Hankkeen tulee saada vähintään 50 % maksimipistemäärästä tullakseen rahoitetuksi. Hankkeen saamat pisteet muodostuvat erityisistä ja horisontaalisista valintaperusteista</a:t>
            </a:r>
          </a:p>
        </p:txBody>
      </p:sp>
    </p:spTree>
    <p:extLst>
      <p:ext uri="{BB962C8B-B14F-4D97-AF65-F5344CB8AC3E}">
        <p14:creationId xmlns:p14="http://schemas.microsoft.com/office/powerpoint/2010/main" val="378705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826-178C-44FE-89E3-4B60468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04" y="365125"/>
            <a:ext cx="10515600" cy="1033907"/>
          </a:xfrm>
        </p:spPr>
        <p:txBody>
          <a:bodyPr/>
          <a:lstStyle/>
          <a:p>
            <a:r>
              <a:rPr lang="fi-FI" dirty="0"/>
              <a:t>Erityiset valintaperusteet, ET 1.1 (0–5)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55B-FF3E-40F4-912F-169BF04A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26" y="1623275"/>
            <a:ext cx="11715931" cy="390431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1900" dirty="0">
                <a:latin typeface="Calibri" panose="020F0502020204030204" pitchFamily="34" charset="0"/>
                <a:cs typeface="Calibri" panose="020F0502020204030204" pitchFamily="34" charset="0"/>
              </a:rPr>
              <a:t>Erityistavoitteen 1.1 osalta </a:t>
            </a:r>
            <a:r>
              <a:rPr lang="fi-FI" sz="1900" u="sng" dirty="0">
                <a:latin typeface="Calibri" panose="020F0502020204030204" pitchFamily="34" charset="0"/>
                <a:cs typeface="Calibri" panose="020F0502020204030204" pitchFamily="34" charset="0"/>
              </a:rPr>
              <a:t>kaikkien hankkeiden tulee toteuttaa Etelä-Karjalan älykkään erikoistumisen strategiaa </a:t>
            </a:r>
            <a:r>
              <a:rPr lang="fi-FI" sz="1900" dirty="0">
                <a:latin typeface="Calibri" panose="020F0502020204030204" pitchFamily="34" charset="0"/>
                <a:cs typeface="Calibri" panose="020F0502020204030204" pitchFamily="34" charset="0"/>
              </a:rPr>
              <a:t>ja edistää tutkimus- ja koulutussektorin sekä elinkeinoelämän laaja-alaista yhteistyötä. </a:t>
            </a: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vahvistaa osaamista, ennakointi- tai innovointitoimintaa tai uusien teknologioiden kehittämistä.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tukee pk-yritysten tuotteiden, materiaalien, palvelujen tai tuotantomenetelmien kehittämistä, pilotointia ja kaupallistamista tai uusien teknologioiden käyttöönottoa ja hyödyntämistä.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tukee kaupunkien ja kuntien pilotointi- ja kokeiluympäristöjen kehittämistä.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tukee elinkeinoelämän tarpeista lähtevää TKI-toimintaa.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edistää kasvuhakuista tai työllistävää yritystoimintaa.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edistää oppi- ja tutkimuslaitosten sekä elinkeinoelämän välistä yhteistyötä.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 tukee älykkääseen erikoistumiseen liittyviä alueiden välisiä ja/tai kansainvälisiä kumppanuuksia.</a:t>
            </a: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M 1 cyan 2 vihreä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31E1E9"/>
      </a:accent1>
      <a:accent2>
        <a:srgbClr val="D1E371"/>
      </a:accent2>
      <a:accent3>
        <a:srgbClr val="767171"/>
      </a:accent3>
      <a:accent4>
        <a:srgbClr val="BFBFBF"/>
      </a:accent4>
      <a:accent5>
        <a:srgbClr val="98F0F4"/>
      </a:accent5>
      <a:accent6>
        <a:srgbClr val="E8F1B8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_EU-rahastot_TEM_v2" id="{05E16302-CD32-3C42-9A4F-4AAC2D1E4E18}" vid="{99484D1B-D783-9743-BC76-8E3B53A37A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a7c9b0-a97c-4f03-a79e-9c8229767d79">
      <Terms xmlns="http://schemas.microsoft.com/office/infopath/2007/PartnerControls"/>
    </lcf76f155ced4ddcb4097134ff3c332f>
    <TaxCatchAll xmlns="17d733fb-1857-480e-9935-56d742d045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67156E9BEDEC4AB41B06B663263254" ma:contentTypeVersion="17" ma:contentTypeDescription="Create a new document." ma:contentTypeScope="" ma:versionID="7b5b8ea7b0c2fe2f40ee2f4512b57892">
  <xsd:schema xmlns:xsd="http://www.w3.org/2001/XMLSchema" xmlns:xs="http://www.w3.org/2001/XMLSchema" xmlns:p="http://schemas.microsoft.com/office/2006/metadata/properties" xmlns:ns2="05a7c9b0-a97c-4f03-a79e-9c8229767d79" xmlns:ns3="17d733fb-1857-480e-9935-56d742d045ed" targetNamespace="http://schemas.microsoft.com/office/2006/metadata/properties" ma:root="true" ma:fieldsID="e08b55a00de19e2200a830f102f1e182" ns2:_="" ns3:_="">
    <xsd:import namespace="05a7c9b0-a97c-4f03-a79e-9c8229767d79"/>
    <xsd:import namespace="17d733fb-1857-480e-9935-56d742d04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7c9b0-a97c-4f03-a79e-9c8229767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c868fa0-f829-46d4-8276-02b493ab3e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733fb-1857-480e-9935-56d742d045e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05d8f5e-d206-4ce3-a7c6-7f4d177fc78b}" ma:internalName="TaxCatchAll" ma:showField="CatchAllData" ma:web="17d733fb-1857-480e-9935-56d742d045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2DDFF1-1FA4-4059-9D72-F85AFDF164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C2708A-D80A-4DB4-986B-611FFDCE35CB}">
  <ds:schemaRefs>
    <ds:schemaRef ds:uri="http://schemas.microsoft.com/office/2006/metadata/properties"/>
    <ds:schemaRef ds:uri="http://purl.org/dc/dcmitype/"/>
    <ds:schemaRef ds:uri="17d733fb-1857-480e-9935-56d742d045ed"/>
    <ds:schemaRef ds:uri="http://schemas.openxmlformats.org/package/2006/metadata/core-properties"/>
    <ds:schemaRef ds:uri="05a7c9b0-a97c-4f03-a79e-9c8229767d79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12B286-7368-4620-8C59-80052707B505}">
  <ds:schemaRefs>
    <ds:schemaRef ds:uri="05a7c9b0-a97c-4f03-a79e-9c8229767d79"/>
    <ds:schemaRef ds:uri="17d733fb-1857-480e-9935-56d742d045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FI_EU-rahastot_TEM_v2</Template>
  <TotalTime>71</TotalTime>
  <Words>2844</Words>
  <Application>Microsoft Office PowerPoint</Application>
  <PresentationFormat>Laajakuva</PresentationFormat>
  <Paragraphs>422</Paragraphs>
  <Slides>39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39</vt:i4>
      </vt:variant>
    </vt:vector>
  </HeadingPairs>
  <TitlesOfParts>
    <vt:vector size="45" baseType="lpstr">
      <vt:lpstr>Arial</vt:lpstr>
      <vt:lpstr>Calibri</vt:lpstr>
      <vt:lpstr>Courier New</vt:lpstr>
      <vt:lpstr>System Font Regular</vt:lpstr>
      <vt:lpstr>Tahoma</vt:lpstr>
      <vt:lpstr>Office-teema</vt:lpstr>
      <vt:lpstr>    Etelä-Karjalan liiton ylimaakunnallinen EAKR-haku 15.4.–10.5.  JA JTF-haku 15.4.–10.5.2024</vt:lpstr>
      <vt:lpstr>Hakuinfon sisältö</vt:lpstr>
      <vt:lpstr>PowerPoint-esitys</vt:lpstr>
      <vt:lpstr>PowerPoint-esitys</vt:lpstr>
      <vt:lpstr>Kymenlaakson maakuntaohjelma ja ÄES</vt:lpstr>
      <vt:lpstr>Haun rahoitus ja erityistavoitteet</vt:lpstr>
      <vt:lpstr>Valintaprosessi ja aikataulu </vt:lpstr>
      <vt:lpstr>Yleiset valintaperusteet ja valintamenettely</vt:lpstr>
      <vt:lpstr>Erityiset valintaperusteet, ET 1.1 (0–5)</vt:lpstr>
      <vt:lpstr>Erityiset valintaperusteet, ET 1.2 (0–5)</vt:lpstr>
      <vt:lpstr>Erityiset valintaperusteet, ET 2.1 (0–5)</vt:lpstr>
      <vt:lpstr>Horisontaaliset valintaperusteet</vt:lpstr>
      <vt:lpstr>Hakemuksen jättäminen EURAssa</vt:lpstr>
      <vt:lpstr>Ryhmähanke</vt:lpstr>
      <vt:lpstr>Ylimaakunnallinen hanke</vt:lpstr>
      <vt:lpstr>Hankkeiden indikaattorit</vt:lpstr>
      <vt:lpstr>Flat rate 2021–2027</vt:lpstr>
      <vt:lpstr>Käytössä olevat kustannusmallit</vt:lpstr>
      <vt:lpstr>Hyvän hakemuksen tarkastuslista</vt:lpstr>
      <vt:lpstr>Lisätietoa ja hyödyllisiä linkkejä</vt:lpstr>
      <vt:lpstr>Etelä-Karjalan liiton rahoitustiimi</vt:lpstr>
      <vt:lpstr>Hakuinfon sisältö</vt:lpstr>
      <vt:lpstr>Etelä-Karjalan alueellinen siirtymäsuunnitelma</vt:lpstr>
      <vt:lpstr>PowerPoint-esitys</vt:lpstr>
      <vt:lpstr>Haun rahoitus ja erityistavoitteet</vt:lpstr>
      <vt:lpstr>Valintaprosessi ja aikataulu </vt:lpstr>
      <vt:lpstr>Yleiset valintaperusteet ja valintamenettely</vt:lpstr>
      <vt:lpstr>Erityiset valintaperusteet, ET 7.1 (0–5)</vt:lpstr>
      <vt:lpstr>Horisontaaliset valintaperusteet</vt:lpstr>
      <vt:lpstr>Alueellinen tarkentava valintaperuste</vt:lpstr>
      <vt:lpstr>Hakemuksen jättäminen EURAssa</vt:lpstr>
      <vt:lpstr>Ryhmähanke</vt:lpstr>
      <vt:lpstr>Ylimaakunnallinen hanke</vt:lpstr>
      <vt:lpstr>Flat rate 2021–2027</vt:lpstr>
      <vt:lpstr>Käytössä olevat kustannusmallit</vt:lpstr>
      <vt:lpstr>Hankkeiden indikaattorit</vt:lpstr>
      <vt:lpstr>Hyvän hakemuksen tarkastuslista</vt:lpstr>
      <vt:lpstr>Lisätietoa ja hyödyllisiä linkkejä</vt:lpstr>
      <vt:lpstr>Etelä-Karjalan liiton rahoitustiimi</vt:lpstr>
    </vt:vector>
  </TitlesOfParts>
  <Company>EU-rahastot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Lindström Virve</dc:creator>
  <cp:lastModifiedBy>Lindström Virve</cp:lastModifiedBy>
  <cp:revision>6</cp:revision>
  <dcterms:created xsi:type="dcterms:W3CDTF">2022-02-04T08:26:29Z</dcterms:created>
  <dcterms:modified xsi:type="dcterms:W3CDTF">2024-04-10T05:56:50Z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0x010100E767156E9BEDEC4AB41B06B663263254</vt:lpwstr>
  </property>
  <property fmtid="{D5CDD505-2E9C-101B-9397-08002B2CF9AE}" pid="3" name="MediaServiceImageTags">
    <vt:lpwstr/>
  </property>
</Properties>
</file>