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  <p:sldMasterId id="2147483692" r:id="rId6"/>
  </p:sldMasterIdLst>
  <p:notesMasterIdLst>
    <p:notesMasterId r:id="rId20"/>
  </p:notesMasterIdLst>
  <p:sldIdLst>
    <p:sldId id="747" r:id="rId7"/>
    <p:sldId id="593" r:id="rId8"/>
    <p:sldId id="716" r:id="rId9"/>
    <p:sldId id="722" r:id="rId10"/>
    <p:sldId id="3430" r:id="rId11"/>
    <p:sldId id="3431" r:id="rId12"/>
    <p:sldId id="276" r:id="rId13"/>
    <p:sldId id="3432" r:id="rId14"/>
    <p:sldId id="734" r:id="rId15"/>
    <p:sldId id="736" r:id="rId16"/>
    <p:sldId id="258" r:id="rId17"/>
    <p:sldId id="3429" r:id="rId18"/>
    <p:sldId id="676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62F5D-42C4-433F-B212-81C1ADE6149C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350476-100B-48AA-AFFF-73F1DA6F9AC2}">
      <dgm:prSet/>
      <dgm:spPr/>
      <dgm:t>
        <a:bodyPr/>
        <a:lstStyle/>
        <a:p>
          <a:r>
            <a:rPr lang="fi-FI" b="0" dirty="0">
              <a:solidFill>
                <a:schemeClr val="tx1"/>
              </a:solidFill>
            </a:rPr>
            <a:t>Hankkeiden tukitaso kehittämishankkeissa on pääsääntöisesti enintään 80 % hankkeen hyväksyttävistä kokonaiskustannuksista. </a:t>
          </a:r>
          <a:endParaRPr lang="en-US" b="0" dirty="0">
            <a:solidFill>
              <a:schemeClr val="tx1"/>
            </a:solidFill>
          </a:endParaRPr>
        </a:p>
      </dgm:t>
    </dgm:pt>
    <dgm:pt modelId="{C7E4269C-6D01-4612-BD74-2A596F332B2A}" type="parTrans" cxnId="{6711069F-449D-43DD-8B84-6598822538E7}">
      <dgm:prSet/>
      <dgm:spPr/>
      <dgm:t>
        <a:bodyPr/>
        <a:lstStyle/>
        <a:p>
          <a:endParaRPr lang="en-US"/>
        </a:p>
      </dgm:t>
    </dgm:pt>
    <dgm:pt modelId="{5A727190-50C9-4B0E-AAB6-2996CF47D008}" type="sibTrans" cxnId="{6711069F-449D-43DD-8B84-6598822538E7}">
      <dgm:prSet/>
      <dgm:spPr/>
      <dgm:t>
        <a:bodyPr/>
        <a:lstStyle/>
        <a:p>
          <a:endParaRPr lang="en-US"/>
        </a:p>
      </dgm:t>
    </dgm:pt>
    <dgm:pt modelId="{4B352FE1-D8C8-4854-930F-D9697D4F5083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Kaikissa hankkeissa on oltava ELY-keskuksen myöntämän rahoituksen lisäksi myös muuta rahoitusta, joka voi olla kunta- tai muuta julkista ja/tai yksityistä rahoitusta</a:t>
          </a:r>
          <a:r>
            <a:rPr lang="fi-FI" dirty="0"/>
            <a:t>. </a:t>
          </a:r>
          <a:endParaRPr lang="en-US" dirty="0"/>
        </a:p>
      </dgm:t>
    </dgm:pt>
    <dgm:pt modelId="{595A1334-3F62-4861-B17D-7FD92327CEF9}" type="parTrans" cxnId="{A2CFD65B-A011-4862-8497-B7B506580496}">
      <dgm:prSet/>
      <dgm:spPr/>
      <dgm:t>
        <a:bodyPr/>
        <a:lstStyle/>
        <a:p>
          <a:endParaRPr lang="en-US"/>
        </a:p>
      </dgm:t>
    </dgm:pt>
    <dgm:pt modelId="{F76DD99E-0D99-4ED5-AC2D-DEE52D552232}" type="sibTrans" cxnId="{A2CFD65B-A011-4862-8497-B7B506580496}">
      <dgm:prSet/>
      <dgm:spPr/>
      <dgm:t>
        <a:bodyPr/>
        <a:lstStyle/>
        <a:p>
          <a:endParaRPr lang="en-US"/>
        </a:p>
      </dgm:t>
    </dgm:pt>
    <dgm:pt modelId="{D1461FD5-1B67-4EC0-BCEE-896E8D20AB2F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Hakijan (ja osatoteuttajien) on pääsääntöisesti osallistuttava myös itse hankkeen rahoittamiseen </a:t>
          </a:r>
          <a:endParaRPr lang="en-US" dirty="0">
            <a:solidFill>
              <a:schemeClr val="tx1"/>
            </a:solidFill>
          </a:endParaRPr>
        </a:p>
      </dgm:t>
    </dgm:pt>
    <dgm:pt modelId="{8CF9E151-A22A-4A24-9339-F57DCEBD2907}" type="parTrans" cxnId="{73128283-0630-4512-AFA9-43E74AE5D852}">
      <dgm:prSet/>
      <dgm:spPr/>
      <dgm:t>
        <a:bodyPr/>
        <a:lstStyle/>
        <a:p>
          <a:endParaRPr lang="en-US"/>
        </a:p>
      </dgm:t>
    </dgm:pt>
    <dgm:pt modelId="{2A5DAB85-1D42-4D46-95D8-6E878CF4D9FE}" type="sibTrans" cxnId="{73128283-0630-4512-AFA9-43E74AE5D852}">
      <dgm:prSet/>
      <dgm:spPr/>
      <dgm:t>
        <a:bodyPr/>
        <a:lstStyle/>
        <a:p>
          <a:endParaRPr lang="en-US"/>
        </a:p>
      </dgm:t>
    </dgm:pt>
    <dgm:pt modelId="{864597ED-03F7-4D50-82DF-B3E18A40771B}">
      <dgm:prSet/>
      <dgm:spPr/>
      <dgm:t>
        <a:bodyPr/>
        <a:lstStyle/>
        <a:p>
          <a:pPr algn="ctr"/>
          <a:r>
            <a:rPr lang="fi-FI" dirty="0">
              <a:solidFill>
                <a:schemeClr val="tx1"/>
              </a:solidFill>
            </a:rPr>
            <a:t>Rahoitusta käytettävissä </a:t>
          </a:r>
        </a:p>
        <a:p>
          <a:pPr algn="ctr"/>
          <a:r>
            <a:rPr lang="fi-FI" dirty="0">
              <a:solidFill>
                <a:schemeClr val="tx1"/>
              </a:solidFill>
            </a:rPr>
            <a:t>750 000 euroa</a:t>
          </a:r>
          <a:endParaRPr lang="en-US" dirty="0">
            <a:solidFill>
              <a:schemeClr val="tx1"/>
            </a:solidFill>
          </a:endParaRPr>
        </a:p>
      </dgm:t>
    </dgm:pt>
    <dgm:pt modelId="{308F32F0-97DF-493C-B0F3-7A77BE14C2C9}" type="parTrans" cxnId="{273CDE76-FF11-4F4A-8799-54F92A4DA55E}">
      <dgm:prSet/>
      <dgm:spPr/>
      <dgm:t>
        <a:bodyPr/>
        <a:lstStyle/>
        <a:p>
          <a:endParaRPr lang="en-US"/>
        </a:p>
      </dgm:t>
    </dgm:pt>
    <dgm:pt modelId="{A4B4506A-3EFF-4806-B4F7-01686693B1AE}" type="sibTrans" cxnId="{273CDE76-FF11-4F4A-8799-54F92A4DA55E}">
      <dgm:prSet/>
      <dgm:spPr/>
      <dgm:t>
        <a:bodyPr/>
        <a:lstStyle/>
        <a:p>
          <a:endParaRPr lang="en-US"/>
        </a:p>
      </dgm:t>
    </dgm:pt>
    <dgm:pt modelId="{BDCF7E10-F645-43CA-8360-29BDEA69B323}" type="pres">
      <dgm:prSet presAssocID="{CCB62F5D-42C4-433F-B212-81C1ADE6149C}" presName="diagram" presStyleCnt="0">
        <dgm:presLayoutVars>
          <dgm:dir/>
          <dgm:resizeHandles val="exact"/>
        </dgm:presLayoutVars>
      </dgm:prSet>
      <dgm:spPr/>
    </dgm:pt>
    <dgm:pt modelId="{CE0F0DDD-86D0-4379-B618-37C2CA6E5165}" type="pres">
      <dgm:prSet presAssocID="{18350476-100B-48AA-AFFF-73F1DA6F9AC2}" presName="node" presStyleLbl="node1" presStyleIdx="0" presStyleCnt="4">
        <dgm:presLayoutVars>
          <dgm:bulletEnabled val="1"/>
        </dgm:presLayoutVars>
      </dgm:prSet>
      <dgm:spPr/>
    </dgm:pt>
    <dgm:pt modelId="{F61C241A-5328-40ED-AF2C-8F317792563C}" type="pres">
      <dgm:prSet presAssocID="{5A727190-50C9-4B0E-AAB6-2996CF47D008}" presName="sibTrans" presStyleCnt="0"/>
      <dgm:spPr/>
    </dgm:pt>
    <dgm:pt modelId="{715A8AFB-3F78-44E4-8366-DFF4617247D1}" type="pres">
      <dgm:prSet presAssocID="{4B352FE1-D8C8-4854-930F-D9697D4F5083}" presName="node" presStyleLbl="node1" presStyleIdx="1" presStyleCnt="4">
        <dgm:presLayoutVars>
          <dgm:bulletEnabled val="1"/>
        </dgm:presLayoutVars>
      </dgm:prSet>
      <dgm:spPr/>
    </dgm:pt>
    <dgm:pt modelId="{C10A8D8B-9991-4E37-9BF4-5E51972CB493}" type="pres">
      <dgm:prSet presAssocID="{F76DD99E-0D99-4ED5-AC2D-DEE52D552232}" presName="sibTrans" presStyleCnt="0"/>
      <dgm:spPr/>
    </dgm:pt>
    <dgm:pt modelId="{86C4B79F-E1B1-48D7-892B-8EF4F81A8244}" type="pres">
      <dgm:prSet presAssocID="{D1461FD5-1B67-4EC0-BCEE-896E8D20AB2F}" presName="node" presStyleLbl="node1" presStyleIdx="2" presStyleCnt="4" custLinFactNeighborX="-629" custLinFactNeighborY="-2097">
        <dgm:presLayoutVars>
          <dgm:bulletEnabled val="1"/>
        </dgm:presLayoutVars>
      </dgm:prSet>
      <dgm:spPr/>
    </dgm:pt>
    <dgm:pt modelId="{64F08723-D5A2-4D8D-B822-4196583E4E0E}" type="pres">
      <dgm:prSet presAssocID="{2A5DAB85-1D42-4D46-95D8-6E878CF4D9FE}" presName="sibTrans" presStyleCnt="0"/>
      <dgm:spPr/>
    </dgm:pt>
    <dgm:pt modelId="{AA341566-C17C-4FC7-94A1-BDF94FA6ECFE}" type="pres">
      <dgm:prSet presAssocID="{864597ED-03F7-4D50-82DF-B3E18A40771B}" presName="node" presStyleLbl="node1" presStyleIdx="3" presStyleCnt="4">
        <dgm:presLayoutVars>
          <dgm:bulletEnabled val="1"/>
        </dgm:presLayoutVars>
      </dgm:prSet>
      <dgm:spPr/>
    </dgm:pt>
  </dgm:ptLst>
  <dgm:cxnLst>
    <dgm:cxn modelId="{A1581F00-1722-4E3F-9077-2DF86006D6E3}" type="presOf" srcId="{864597ED-03F7-4D50-82DF-B3E18A40771B}" destId="{AA341566-C17C-4FC7-94A1-BDF94FA6ECFE}" srcOrd="0" destOrd="0" presId="urn:microsoft.com/office/officeart/2005/8/layout/default"/>
    <dgm:cxn modelId="{4266712F-A0D4-41E6-9D7F-B3780C3247E0}" type="presOf" srcId="{18350476-100B-48AA-AFFF-73F1DA6F9AC2}" destId="{CE0F0DDD-86D0-4379-B618-37C2CA6E5165}" srcOrd="0" destOrd="0" presId="urn:microsoft.com/office/officeart/2005/8/layout/default"/>
    <dgm:cxn modelId="{A2CFD65B-A011-4862-8497-B7B506580496}" srcId="{CCB62F5D-42C4-433F-B212-81C1ADE6149C}" destId="{4B352FE1-D8C8-4854-930F-D9697D4F5083}" srcOrd="1" destOrd="0" parTransId="{595A1334-3F62-4861-B17D-7FD92327CEF9}" sibTransId="{F76DD99E-0D99-4ED5-AC2D-DEE52D552232}"/>
    <dgm:cxn modelId="{F966C769-3B18-45AB-B364-4612E8DA5BB1}" type="presOf" srcId="{4B352FE1-D8C8-4854-930F-D9697D4F5083}" destId="{715A8AFB-3F78-44E4-8366-DFF4617247D1}" srcOrd="0" destOrd="0" presId="urn:microsoft.com/office/officeart/2005/8/layout/default"/>
    <dgm:cxn modelId="{273CDE76-FF11-4F4A-8799-54F92A4DA55E}" srcId="{CCB62F5D-42C4-433F-B212-81C1ADE6149C}" destId="{864597ED-03F7-4D50-82DF-B3E18A40771B}" srcOrd="3" destOrd="0" parTransId="{308F32F0-97DF-493C-B0F3-7A77BE14C2C9}" sibTransId="{A4B4506A-3EFF-4806-B4F7-01686693B1AE}"/>
    <dgm:cxn modelId="{73128283-0630-4512-AFA9-43E74AE5D852}" srcId="{CCB62F5D-42C4-433F-B212-81C1ADE6149C}" destId="{D1461FD5-1B67-4EC0-BCEE-896E8D20AB2F}" srcOrd="2" destOrd="0" parTransId="{8CF9E151-A22A-4A24-9339-F57DCEBD2907}" sibTransId="{2A5DAB85-1D42-4D46-95D8-6E878CF4D9FE}"/>
    <dgm:cxn modelId="{A945578A-0348-4306-8CCA-086ED80757E2}" type="presOf" srcId="{D1461FD5-1B67-4EC0-BCEE-896E8D20AB2F}" destId="{86C4B79F-E1B1-48D7-892B-8EF4F81A8244}" srcOrd="0" destOrd="0" presId="urn:microsoft.com/office/officeart/2005/8/layout/default"/>
    <dgm:cxn modelId="{70F32690-CB76-4D50-9226-86F3AC3EB567}" type="presOf" srcId="{CCB62F5D-42C4-433F-B212-81C1ADE6149C}" destId="{BDCF7E10-F645-43CA-8360-29BDEA69B323}" srcOrd="0" destOrd="0" presId="urn:microsoft.com/office/officeart/2005/8/layout/default"/>
    <dgm:cxn modelId="{6711069F-449D-43DD-8B84-6598822538E7}" srcId="{CCB62F5D-42C4-433F-B212-81C1ADE6149C}" destId="{18350476-100B-48AA-AFFF-73F1DA6F9AC2}" srcOrd="0" destOrd="0" parTransId="{C7E4269C-6D01-4612-BD74-2A596F332B2A}" sibTransId="{5A727190-50C9-4B0E-AAB6-2996CF47D008}"/>
    <dgm:cxn modelId="{BB68DC30-B1C5-41CD-9563-346598F37F95}" type="presParOf" srcId="{BDCF7E10-F645-43CA-8360-29BDEA69B323}" destId="{CE0F0DDD-86D0-4379-B618-37C2CA6E5165}" srcOrd="0" destOrd="0" presId="urn:microsoft.com/office/officeart/2005/8/layout/default"/>
    <dgm:cxn modelId="{A0D445DE-215A-450E-96DE-C278A1745837}" type="presParOf" srcId="{BDCF7E10-F645-43CA-8360-29BDEA69B323}" destId="{F61C241A-5328-40ED-AF2C-8F317792563C}" srcOrd="1" destOrd="0" presId="urn:microsoft.com/office/officeart/2005/8/layout/default"/>
    <dgm:cxn modelId="{89C63EC8-C0D3-4DD2-8B7C-9F58A4CBF540}" type="presParOf" srcId="{BDCF7E10-F645-43CA-8360-29BDEA69B323}" destId="{715A8AFB-3F78-44E4-8366-DFF4617247D1}" srcOrd="2" destOrd="0" presId="urn:microsoft.com/office/officeart/2005/8/layout/default"/>
    <dgm:cxn modelId="{E3758D9A-14BB-4164-8F4D-7D359333BF72}" type="presParOf" srcId="{BDCF7E10-F645-43CA-8360-29BDEA69B323}" destId="{C10A8D8B-9991-4E37-9BF4-5E51972CB493}" srcOrd="3" destOrd="0" presId="urn:microsoft.com/office/officeart/2005/8/layout/default"/>
    <dgm:cxn modelId="{CCD18201-D646-465E-8EB9-5A995BC94C50}" type="presParOf" srcId="{BDCF7E10-F645-43CA-8360-29BDEA69B323}" destId="{86C4B79F-E1B1-48D7-892B-8EF4F81A8244}" srcOrd="4" destOrd="0" presId="urn:microsoft.com/office/officeart/2005/8/layout/default"/>
    <dgm:cxn modelId="{E13E388B-09DC-4D44-B6DC-4387A109E44E}" type="presParOf" srcId="{BDCF7E10-F645-43CA-8360-29BDEA69B323}" destId="{64F08723-D5A2-4D8D-B822-4196583E4E0E}" srcOrd="5" destOrd="0" presId="urn:microsoft.com/office/officeart/2005/8/layout/default"/>
    <dgm:cxn modelId="{A67C6EC6-908F-48F8-B789-29E540038846}" type="presParOf" srcId="{BDCF7E10-F645-43CA-8360-29BDEA69B323}" destId="{AA341566-C17C-4FC7-94A1-BDF94FA6ECF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F0DDD-86D0-4379-B618-37C2CA6E5165}">
      <dsp:nvSpPr>
        <dsp:cNvPr id="0" name=""/>
        <dsp:cNvSpPr/>
      </dsp:nvSpPr>
      <dsp:spPr>
        <a:xfrm>
          <a:off x="311540" y="3462"/>
          <a:ext cx="3266847" cy="19601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kern="1200" dirty="0">
              <a:solidFill>
                <a:schemeClr val="tx1"/>
              </a:solidFill>
            </a:rPr>
            <a:t>Hankkeiden tukitaso kehittämishankkeissa on pääsääntöisesti enintään 80 % hankkeen hyväksyttävistä kokonaiskustannuksista. 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311540" y="3462"/>
        <a:ext cx="3266847" cy="1960108"/>
      </dsp:txXfrm>
    </dsp:sp>
    <dsp:sp modelId="{715A8AFB-3F78-44E4-8366-DFF4617247D1}">
      <dsp:nvSpPr>
        <dsp:cNvPr id="0" name=""/>
        <dsp:cNvSpPr/>
      </dsp:nvSpPr>
      <dsp:spPr>
        <a:xfrm>
          <a:off x="3905072" y="3462"/>
          <a:ext cx="3266847" cy="19601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>
              <a:solidFill>
                <a:schemeClr val="tx1"/>
              </a:solidFill>
            </a:rPr>
            <a:t>Kaikissa hankkeissa on oltava ELY-keskuksen myöntämän rahoituksen lisäksi myös muuta rahoitusta, joka voi olla kunta- tai muuta julkista ja/tai yksityistä rahoitusta</a:t>
          </a:r>
          <a:r>
            <a:rPr lang="fi-FI" sz="1900" kern="1200" dirty="0"/>
            <a:t>. </a:t>
          </a:r>
          <a:endParaRPr lang="en-US" sz="1900" kern="1200" dirty="0"/>
        </a:p>
      </dsp:txBody>
      <dsp:txXfrm>
        <a:off x="3905072" y="3462"/>
        <a:ext cx="3266847" cy="1960108"/>
      </dsp:txXfrm>
    </dsp:sp>
    <dsp:sp modelId="{86C4B79F-E1B1-48D7-892B-8EF4F81A8244}">
      <dsp:nvSpPr>
        <dsp:cNvPr id="0" name=""/>
        <dsp:cNvSpPr/>
      </dsp:nvSpPr>
      <dsp:spPr>
        <a:xfrm>
          <a:off x="7478055" y="0"/>
          <a:ext cx="3266847" cy="19601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>
              <a:solidFill>
                <a:schemeClr val="tx1"/>
              </a:solidFill>
            </a:rPr>
            <a:t>Hakijan (ja osatoteuttajien) on pääsääntöisesti osallistuttava myös itse hankkeen rahoittamiseen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7478055" y="0"/>
        <a:ext cx="3266847" cy="1960108"/>
      </dsp:txXfrm>
    </dsp:sp>
    <dsp:sp modelId="{AA341566-C17C-4FC7-94A1-BDF94FA6ECFE}">
      <dsp:nvSpPr>
        <dsp:cNvPr id="0" name=""/>
        <dsp:cNvSpPr/>
      </dsp:nvSpPr>
      <dsp:spPr>
        <a:xfrm>
          <a:off x="3905072" y="2290255"/>
          <a:ext cx="3266847" cy="19601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>
              <a:solidFill>
                <a:schemeClr val="tx1"/>
              </a:solidFill>
            </a:rPr>
            <a:t>Rahoitusta käytettävissä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>
              <a:solidFill>
                <a:schemeClr val="tx1"/>
              </a:solidFill>
            </a:rPr>
            <a:t>750 000 euroa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905072" y="2290255"/>
        <a:ext cx="3266847" cy="1960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A5694-5B45-4462-8513-28194C19E694}" type="datetimeFigureOut">
              <a:rPr lang="fi-FI" smtClean="0"/>
              <a:t>29.4.2024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4D4BE-F681-4E8E-A042-F5E8F6302F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04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FF52D-3802-4A03-8323-AE312A03D6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72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22855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4964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3407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D1E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ED2-7281-4966-AB72-5E594107A5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2496A5-3E1B-4BA1-B42F-6D9B3BBB98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00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5742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27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4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9205" y="3060000"/>
            <a:ext cx="8640000" cy="900000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6838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2884ACF-F35C-42C7-B3BF-ABD722BE92B2}" type="datetime1">
              <a:rPr lang="fi-FI" smtClean="0"/>
              <a:t>29.4.2024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38846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3"/>
            <a:ext cx="1920000" cy="719137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3"/>
            <a:ext cx="1920000" cy="719137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3"/>
            <a:ext cx="1920000" cy="719137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pic>
        <p:nvPicPr>
          <p:cNvPr id="6" name="Picture 5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9" y="5580000"/>
            <a:ext cx="1411140" cy="1094232"/>
          </a:xfrm>
          <a:prstGeom prst="rect">
            <a:avLst/>
          </a:prstGeom>
        </p:spPr>
      </p:pic>
      <p:pic>
        <p:nvPicPr>
          <p:cNvPr id="14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20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68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5D100CF-BE2E-9D42-9DFA-07F68F907E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4402697"/>
            <a:ext cx="5157787" cy="823912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E5FF0748-A3B1-8241-ADBD-A3017D48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76983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8C8AA788-1511-D443-BE5F-7908AB2BA881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009524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0875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8C8AA788-1511-D443-BE5F-7908AB2BA881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rgbClr val="D1E3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65004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57629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94294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17143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86820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42219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8451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24181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59603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ED2-7281-4966-AB72-5E594107A5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2496A5-3E1B-4BA1-B42F-6D9B3BBB98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587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9141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2784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035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5D100CF-BE2E-9D42-9DFA-07F68F907E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4402697"/>
            <a:ext cx="5157787" cy="823912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E5FF0748-A3B1-8241-ADBD-A3017D48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022825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8C8AA788-1511-D443-BE5F-7908AB2BA881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400337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52777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68890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93470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56814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75501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02832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50051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13235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67696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15878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ED2-7281-4966-AB72-5E594107A5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2496A5-3E1B-4BA1-B42F-6D9B3BBB98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22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64011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980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10799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1199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7371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1779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28159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7918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rgbClr val="D1E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7AEB-FC4F-44E0-8373-3FBAF0071727}"/>
              </a:ext>
            </a:extLst>
          </p:cNvPr>
          <p:cNvSpPr txBox="1"/>
          <p:nvPr userDrawn="1"/>
        </p:nvSpPr>
        <p:spPr>
          <a:xfrm>
            <a:off x="2971800" y="6240780"/>
            <a:ext cx="624992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noProof="0"/>
              <a:t>Uudistuva ja osaava Suomi 2021–2027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7366"/>
            <a:ext cx="12192000" cy="963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7AEB-FC4F-44E0-8373-3FBAF0071727}"/>
              </a:ext>
            </a:extLst>
          </p:cNvPr>
          <p:cNvSpPr txBox="1"/>
          <p:nvPr userDrawn="1"/>
        </p:nvSpPr>
        <p:spPr>
          <a:xfrm>
            <a:off x="2971800" y="6240780"/>
            <a:ext cx="624992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noProof="0"/>
              <a:t>Uudistuva ja osaava Suomi 2021–2027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FC78AC3-6932-4B32-B554-76C2D78B4B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88" y="5944728"/>
            <a:ext cx="2255693" cy="7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3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7AEB-FC4F-44E0-8373-3FBAF0071727}"/>
              </a:ext>
            </a:extLst>
          </p:cNvPr>
          <p:cNvSpPr txBox="1"/>
          <p:nvPr userDrawn="1"/>
        </p:nvSpPr>
        <p:spPr>
          <a:xfrm>
            <a:off x="2971800" y="6240780"/>
            <a:ext cx="624992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noProof="0"/>
              <a:t>Uudistuva ja osaava Suomi 2021–2027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E36BCD2-351E-4146-92AC-C038F550E9A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88" y="5894173"/>
            <a:ext cx="2476593" cy="8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9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omi.fi/valtuudet" TargetMode="External"/><Relationship Id="rId2" Type="http://schemas.openxmlformats.org/officeDocument/2006/relationships/hyperlink" Target="https://eura2021.fi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1537E2-1B16-82AA-FA90-8AEE44D7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2" y="113016"/>
            <a:ext cx="10515600" cy="1787704"/>
          </a:xfrm>
        </p:spPr>
        <p:txBody>
          <a:bodyPr anchor="b">
            <a:noAutofit/>
          </a:bodyPr>
          <a:lstStyle/>
          <a:p>
            <a:pPr algn="ctr"/>
            <a:r>
              <a:rPr lang="fi-FI" sz="3200" b="0" dirty="0"/>
              <a:t>Ylimaakunnallinen ESR+ haku pk-yritysten julkisen rahoituksen neuvontapalveluosaamisen kehittämiseksi </a:t>
            </a:r>
            <a:br>
              <a:rPr lang="fi-FI" sz="3200" b="0" dirty="0"/>
            </a:br>
            <a:r>
              <a:rPr lang="fi-FI" sz="3200" b="0" dirty="0"/>
              <a:t>Hakuinfo 30.4.2024 klo 12-12.30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3AE1D6-F25A-5A33-29B5-89F86998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00719"/>
            <a:ext cx="5514975" cy="3631401"/>
          </a:xfrm>
        </p:spPr>
        <p:txBody>
          <a:bodyPr vert="horz" lIns="0" tIns="0" rIns="0" bIns="0" rtlCol="0" anchor="t">
            <a:normAutofit/>
          </a:bodyPr>
          <a:lstStyle/>
          <a:p>
            <a:endParaRPr lang="fi-FI" sz="1900" dirty="0"/>
          </a:p>
          <a:p>
            <a:pPr>
              <a:lnSpc>
                <a:spcPct val="120000"/>
              </a:lnSpc>
            </a:pPr>
            <a:r>
              <a:rPr lang="fi-FI" dirty="0"/>
              <a:t>Haun sisältö ja hakemuksen jättäminen</a:t>
            </a:r>
          </a:p>
          <a:p>
            <a:pPr lvl="2">
              <a:lnSpc>
                <a:spcPct val="120000"/>
              </a:lnSpc>
            </a:pPr>
            <a:r>
              <a:rPr lang="fi-FI" sz="2000" dirty="0"/>
              <a:t>Timo Ollila</a:t>
            </a:r>
            <a:endParaRPr lang="fi-FI" sz="2000" dirty="0">
              <a:ea typeface="Tahoma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fi-FI" dirty="0"/>
              <a:t>Kysymykset ja keskustelu</a:t>
            </a:r>
          </a:p>
          <a:p>
            <a:pPr lvl="2">
              <a:lnSpc>
                <a:spcPct val="120000"/>
              </a:lnSpc>
            </a:pPr>
            <a:r>
              <a:rPr lang="fi-FI" sz="2000" dirty="0"/>
              <a:t>Tiina Arpola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</p:txBody>
      </p:sp>
      <p:pic>
        <p:nvPicPr>
          <p:cNvPr id="11" name="Sisällön paikkamerkki 10" descr="Kuva, joka sisältää kohteen laiva, clipart, vene, teksti">
            <a:extLst>
              <a:ext uri="{FF2B5EF4-FFF2-40B4-BE49-F238E27FC236}">
                <a16:creationId xmlns:a16="http://schemas.microsoft.com/office/drawing/2014/main" id="{3B5237A7-A22C-CB86-04D2-2203CD06603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92" y="2024009"/>
            <a:ext cx="5863118" cy="3298003"/>
          </a:xfrm>
        </p:spPr>
      </p:pic>
    </p:spTree>
    <p:extLst>
      <p:ext uri="{BB962C8B-B14F-4D97-AF65-F5344CB8AC3E}">
        <p14:creationId xmlns:p14="http://schemas.microsoft.com/office/powerpoint/2010/main" val="20791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9304E4-70D6-D678-8E86-1FFBCAC0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Hakemuksen liitteet: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558BC1-0C3E-DE36-61AB-6EE72C20C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Ryhmähankkeen yhteistyösopimus </a:t>
            </a:r>
          </a:p>
          <a:p>
            <a:r>
              <a:rPr lang="fi-FI" dirty="0"/>
              <a:t>Sopimukset ulkopuolisesta rahoituksesta </a:t>
            </a:r>
          </a:p>
          <a:p>
            <a:r>
              <a:rPr lang="fi-FI" dirty="0"/>
              <a:t>Yritysten osallistumissitoumukset </a:t>
            </a:r>
          </a:p>
          <a:p>
            <a:r>
              <a:rPr lang="fi-FI" dirty="0"/>
              <a:t>ALV-selvitys </a:t>
            </a:r>
            <a:r>
              <a:rPr lang="fi-FI" dirty="0" err="1"/>
              <a:t>flat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7% kustannusmallin hankkeissa</a:t>
            </a:r>
          </a:p>
          <a:p>
            <a:r>
              <a:rPr lang="fi-FI" dirty="0"/>
              <a:t>Mahdolliset muut kumppanuussopimukset </a:t>
            </a:r>
          </a:p>
          <a:p>
            <a:r>
              <a:rPr lang="fi-FI" dirty="0"/>
              <a:t>Ei ylimääräisiä liitteitä, rahoitushakemuksesta käytävä ilmi kaikki olennainen</a:t>
            </a:r>
          </a:p>
        </p:txBody>
      </p:sp>
    </p:spTree>
    <p:extLst>
      <p:ext uri="{BB962C8B-B14F-4D97-AF65-F5344CB8AC3E}">
        <p14:creationId xmlns:p14="http://schemas.microsoft.com/office/powerpoint/2010/main" val="84112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Freeform 20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03" name="Freeform 203"/>
          <p:cNvSpPr/>
          <p:nvPr/>
        </p:nvSpPr>
        <p:spPr>
          <a:xfrm>
            <a:off x="0" y="5894832"/>
            <a:ext cx="12192000" cy="963168"/>
          </a:xfrm>
          <a:custGeom>
            <a:avLst/>
            <a:gdLst/>
            <a:ahLst/>
            <a:cxnLst/>
            <a:rect l="0" t="0" r="0" b="0"/>
            <a:pathLst>
              <a:path w="12192000" h="963168">
                <a:moveTo>
                  <a:pt x="0" y="963168"/>
                </a:moveTo>
                <a:lnTo>
                  <a:pt x="12192000" y="963168"/>
                </a:lnTo>
                <a:lnTo>
                  <a:pt x="12192000" y="0"/>
                </a:lnTo>
                <a:lnTo>
                  <a:pt x="0" y="0"/>
                </a:lnTo>
                <a:lnTo>
                  <a:pt x="0" y="963168"/>
                </a:lnTo>
                <a:close/>
              </a:path>
            </a:pathLst>
          </a:custGeom>
          <a:solidFill>
            <a:srgbClr val="D1E37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04" name="Freeform 204"/>
          <p:cNvSpPr/>
          <p:nvPr/>
        </p:nvSpPr>
        <p:spPr>
          <a:xfrm>
            <a:off x="167855" y="6069794"/>
            <a:ext cx="911417" cy="619897"/>
          </a:xfrm>
          <a:custGeom>
            <a:avLst/>
            <a:gdLst/>
            <a:ahLst/>
            <a:cxnLst/>
            <a:rect l="0" t="0" r="0" b="0"/>
            <a:pathLst>
              <a:path w="3746928" h="2545158">
                <a:moveTo>
                  <a:pt x="0" y="0"/>
                </a:moveTo>
                <a:lnTo>
                  <a:pt x="0" y="0"/>
                </a:lnTo>
                <a:lnTo>
                  <a:pt x="3746928" y="0"/>
                </a:lnTo>
                <a:lnTo>
                  <a:pt x="3746928" y="2545158"/>
                </a:lnTo>
                <a:lnTo>
                  <a:pt x="0" y="2545158"/>
                </a:lnTo>
                <a:lnTo>
                  <a:pt x="0" y="0"/>
                </a:lnTo>
                <a:close/>
                <a:moveTo>
                  <a:pt x="2546905" y="2635504"/>
                </a:moveTo>
              </a:path>
            </a:pathLst>
          </a:custGeom>
          <a:solidFill>
            <a:srgbClr val="FEFEFE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05" name="Freeform 205"/>
          <p:cNvSpPr/>
          <p:nvPr/>
        </p:nvSpPr>
        <p:spPr>
          <a:xfrm>
            <a:off x="185465" y="6086961"/>
            <a:ext cx="876198" cy="584860"/>
          </a:xfrm>
          <a:custGeom>
            <a:avLst/>
            <a:gdLst/>
            <a:ahLst/>
            <a:cxnLst/>
            <a:rect l="0" t="0" r="0" b="0"/>
            <a:pathLst>
              <a:path w="3602139" h="2401304">
                <a:moveTo>
                  <a:pt x="0" y="0"/>
                </a:moveTo>
                <a:lnTo>
                  <a:pt x="0" y="0"/>
                </a:lnTo>
                <a:lnTo>
                  <a:pt x="3602139" y="0"/>
                </a:lnTo>
                <a:lnTo>
                  <a:pt x="3602139" y="2401304"/>
                </a:lnTo>
                <a:lnTo>
                  <a:pt x="0" y="2401304"/>
                </a:lnTo>
                <a:lnTo>
                  <a:pt x="0" y="0"/>
                </a:lnTo>
                <a:close/>
                <a:moveTo>
                  <a:pt x="2404022" y="2565019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06" name="Freeform 206"/>
          <p:cNvSpPr/>
          <p:nvPr/>
        </p:nvSpPr>
        <p:spPr>
          <a:xfrm>
            <a:off x="593311" y="6156806"/>
            <a:ext cx="60270" cy="57564"/>
          </a:xfrm>
          <a:custGeom>
            <a:avLst/>
            <a:gdLst/>
            <a:ahLst/>
            <a:cxnLst/>
            <a:rect l="0" t="0" r="0" b="0"/>
            <a:pathLst>
              <a:path w="247778" h="236347">
                <a:moveTo>
                  <a:pt x="47625" y="236347"/>
                </a:moveTo>
                <a:lnTo>
                  <a:pt x="47625" y="236347"/>
                </a:lnTo>
                <a:lnTo>
                  <a:pt x="123825" y="181101"/>
                </a:lnTo>
                <a:lnTo>
                  <a:pt x="200153" y="236347"/>
                </a:lnTo>
                <a:lnTo>
                  <a:pt x="170562" y="146811"/>
                </a:lnTo>
                <a:lnTo>
                  <a:pt x="247778" y="90551"/>
                </a:lnTo>
                <a:lnTo>
                  <a:pt x="153416" y="90551"/>
                </a:lnTo>
                <a:lnTo>
                  <a:pt x="123825" y="0"/>
                </a:lnTo>
                <a:lnTo>
                  <a:pt x="94362" y="91567"/>
                </a:lnTo>
                <a:lnTo>
                  <a:pt x="0" y="90551"/>
                </a:lnTo>
                <a:lnTo>
                  <a:pt x="77216" y="146811"/>
                </a:lnTo>
                <a:lnTo>
                  <a:pt x="47625" y="236347"/>
                </a:lnTo>
                <a:close/>
                <a:moveTo>
                  <a:pt x="204216" y="2278252"/>
                </a:moveTo>
              </a:path>
            </a:pathLst>
          </a:custGeom>
          <a:solidFill>
            <a:srgbClr val="F4EF14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07" name="Freeform 207"/>
          <p:cNvSpPr/>
          <p:nvPr/>
        </p:nvSpPr>
        <p:spPr>
          <a:xfrm>
            <a:off x="497607" y="6182572"/>
            <a:ext cx="60270" cy="57564"/>
          </a:xfrm>
          <a:custGeom>
            <a:avLst/>
            <a:gdLst/>
            <a:ahLst/>
            <a:cxnLst/>
            <a:rect l="0" t="0" r="0" b="0"/>
            <a:pathLst>
              <a:path w="247776" h="236347">
                <a:moveTo>
                  <a:pt x="47625" y="236347"/>
                </a:moveTo>
                <a:lnTo>
                  <a:pt x="47625" y="236347"/>
                </a:lnTo>
                <a:lnTo>
                  <a:pt x="123825" y="181101"/>
                </a:lnTo>
                <a:lnTo>
                  <a:pt x="200025" y="236347"/>
                </a:lnTo>
                <a:lnTo>
                  <a:pt x="170561" y="146811"/>
                </a:lnTo>
                <a:lnTo>
                  <a:pt x="247776" y="90551"/>
                </a:lnTo>
                <a:lnTo>
                  <a:pt x="153416" y="90551"/>
                </a:lnTo>
                <a:lnTo>
                  <a:pt x="123825" y="0"/>
                </a:lnTo>
                <a:lnTo>
                  <a:pt x="94361" y="90551"/>
                </a:lnTo>
                <a:lnTo>
                  <a:pt x="0" y="90551"/>
                </a:lnTo>
                <a:lnTo>
                  <a:pt x="77216" y="146811"/>
                </a:lnTo>
                <a:lnTo>
                  <a:pt x="47625" y="236347"/>
                </a:lnTo>
                <a:close/>
                <a:moveTo>
                  <a:pt x="491870" y="2172461"/>
                </a:moveTo>
              </a:path>
            </a:pathLst>
          </a:custGeom>
          <a:solidFill>
            <a:srgbClr val="F4EF14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08" name="Freeform 208"/>
          <p:cNvSpPr/>
          <p:nvPr/>
        </p:nvSpPr>
        <p:spPr>
          <a:xfrm>
            <a:off x="427396" y="6252912"/>
            <a:ext cx="60480" cy="57533"/>
          </a:xfrm>
          <a:custGeom>
            <a:avLst/>
            <a:gdLst/>
            <a:ahLst/>
            <a:cxnLst/>
            <a:rect l="0" t="0" r="0" b="0"/>
            <a:pathLst>
              <a:path w="248640" h="236220">
                <a:moveTo>
                  <a:pt x="124815" y="0"/>
                </a:moveTo>
                <a:lnTo>
                  <a:pt x="124815" y="0"/>
                </a:lnTo>
                <a:lnTo>
                  <a:pt x="95275" y="90425"/>
                </a:lnTo>
                <a:lnTo>
                  <a:pt x="0" y="90425"/>
                </a:lnTo>
                <a:lnTo>
                  <a:pt x="77178" y="145797"/>
                </a:lnTo>
                <a:lnTo>
                  <a:pt x="48590" y="236220"/>
                </a:lnTo>
                <a:lnTo>
                  <a:pt x="124815" y="180087"/>
                </a:lnTo>
                <a:lnTo>
                  <a:pt x="201015" y="236220"/>
                </a:lnTo>
                <a:lnTo>
                  <a:pt x="171424" y="145797"/>
                </a:lnTo>
                <a:lnTo>
                  <a:pt x="248640" y="90425"/>
                </a:lnTo>
                <a:lnTo>
                  <a:pt x="153390" y="90425"/>
                </a:lnTo>
                <a:lnTo>
                  <a:pt x="124815" y="0"/>
                </a:lnTo>
                <a:close/>
                <a:moveTo>
                  <a:pt x="728066" y="1883664"/>
                </a:moveTo>
              </a:path>
            </a:pathLst>
          </a:custGeom>
          <a:solidFill>
            <a:srgbClr val="F4EF14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09" name="Freeform 209"/>
          <p:cNvSpPr/>
          <p:nvPr/>
        </p:nvSpPr>
        <p:spPr>
          <a:xfrm>
            <a:off x="401907" y="6348523"/>
            <a:ext cx="60236" cy="57558"/>
          </a:xfrm>
          <a:custGeom>
            <a:avLst/>
            <a:gdLst/>
            <a:ahLst/>
            <a:cxnLst/>
            <a:rect l="0" t="0" r="0" b="0"/>
            <a:pathLst>
              <a:path w="247637" h="236322">
                <a:moveTo>
                  <a:pt x="123851" y="181102"/>
                </a:moveTo>
                <a:lnTo>
                  <a:pt x="123851" y="181102"/>
                </a:lnTo>
                <a:lnTo>
                  <a:pt x="200063" y="236322"/>
                </a:lnTo>
                <a:lnTo>
                  <a:pt x="171476" y="146685"/>
                </a:lnTo>
                <a:lnTo>
                  <a:pt x="247637" y="91441"/>
                </a:lnTo>
                <a:lnTo>
                  <a:pt x="153378" y="91441"/>
                </a:lnTo>
                <a:lnTo>
                  <a:pt x="123851" y="0"/>
                </a:lnTo>
                <a:lnTo>
                  <a:pt x="95263" y="91441"/>
                </a:lnTo>
                <a:lnTo>
                  <a:pt x="0" y="91441"/>
                </a:lnTo>
                <a:lnTo>
                  <a:pt x="77165" y="146685"/>
                </a:lnTo>
                <a:lnTo>
                  <a:pt x="47638" y="236322"/>
                </a:lnTo>
                <a:lnTo>
                  <a:pt x="123851" y="181102"/>
                </a:lnTo>
                <a:close/>
                <a:moveTo>
                  <a:pt x="259195" y="1491107"/>
                </a:moveTo>
              </a:path>
            </a:pathLst>
          </a:custGeom>
          <a:solidFill>
            <a:srgbClr val="F4EF14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10" name="Freeform 210"/>
          <p:cNvSpPr/>
          <p:nvPr/>
        </p:nvSpPr>
        <p:spPr>
          <a:xfrm>
            <a:off x="427396" y="6444607"/>
            <a:ext cx="60480" cy="57558"/>
          </a:xfrm>
          <a:custGeom>
            <a:avLst/>
            <a:gdLst/>
            <a:ahLst/>
            <a:cxnLst/>
            <a:rect l="0" t="0" r="0" b="0"/>
            <a:pathLst>
              <a:path w="248640" h="236321">
                <a:moveTo>
                  <a:pt x="153390" y="90525"/>
                </a:moveTo>
                <a:lnTo>
                  <a:pt x="153390" y="90525"/>
                </a:lnTo>
                <a:lnTo>
                  <a:pt x="124815" y="0"/>
                </a:lnTo>
                <a:lnTo>
                  <a:pt x="95275" y="90525"/>
                </a:lnTo>
                <a:lnTo>
                  <a:pt x="0" y="90525"/>
                </a:lnTo>
                <a:lnTo>
                  <a:pt x="77178" y="145796"/>
                </a:lnTo>
                <a:lnTo>
                  <a:pt x="48590" y="236321"/>
                </a:lnTo>
                <a:lnTo>
                  <a:pt x="124815" y="180098"/>
                </a:lnTo>
                <a:lnTo>
                  <a:pt x="201015" y="236321"/>
                </a:lnTo>
                <a:lnTo>
                  <a:pt x="171424" y="145796"/>
                </a:lnTo>
                <a:lnTo>
                  <a:pt x="248640" y="90525"/>
                </a:lnTo>
                <a:lnTo>
                  <a:pt x="153390" y="90525"/>
                </a:lnTo>
                <a:close/>
                <a:moveTo>
                  <a:pt x="-149517" y="1096606"/>
                </a:moveTo>
              </a:path>
            </a:pathLst>
          </a:custGeom>
          <a:solidFill>
            <a:srgbClr val="F4EF14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11" name="Freeform 211"/>
          <p:cNvSpPr/>
          <p:nvPr/>
        </p:nvSpPr>
        <p:spPr>
          <a:xfrm>
            <a:off x="497607" y="6514928"/>
            <a:ext cx="60486" cy="57326"/>
          </a:xfrm>
          <a:custGeom>
            <a:avLst/>
            <a:gdLst/>
            <a:ahLst/>
            <a:cxnLst/>
            <a:rect l="0" t="0" r="0" b="0"/>
            <a:pathLst>
              <a:path w="248666" h="235369">
                <a:moveTo>
                  <a:pt x="153416" y="90526"/>
                </a:moveTo>
                <a:lnTo>
                  <a:pt x="153416" y="90526"/>
                </a:lnTo>
                <a:lnTo>
                  <a:pt x="124841" y="0"/>
                </a:lnTo>
                <a:lnTo>
                  <a:pt x="95250" y="90526"/>
                </a:lnTo>
                <a:lnTo>
                  <a:pt x="0" y="90526"/>
                </a:lnTo>
                <a:lnTo>
                  <a:pt x="77216" y="145796"/>
                </a:lnTo>
                <a:lnTo>
                  <a:pt x="48641" y="235369"/>
                </a:lnTo>
                <a:lnTo>
                  <a:pt x="124841" y="180099"/>
                </a:lnTo>
                <a:lnTo>
                  <a:pt x="200025" y="235369"/>
                </a:lnTo>
                <a:lnTo>
                  <a:pt x="171450" y="145796"/>
                </a:lnTo>
                <a:lnTo>
                  <a:pt x="248666" y="90526"/>
                </a:lnTo>
                <a:lnTo>
                  <a:pt x="153416" y="90526"/>
                </a:lnTo>
                <a:close/>
                <a:moveTo>
                  <a:pt x="-726885" y="807885"/>
                </a:moveTo>
              </a:path>
            </a:pathLst>
          </a:custGeom>
          <a:solidFill>
            <a:srgbClr val="F4EF14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12" name="Freeform 212"/>
          <p:cNvSpPr/>
          <p:nvPr/>
        </p:nvSpPr>
        <p:spPr>
          <a:xfrm>
            <a:off x="593311" y="6540228"/>
            <a:ext cx="60270" cy="57558"/>
          </a:xfrm>
          <a:custGeom>
            <a:avLst/>
            <a:gdLst/>
            <a:ahLst/>
            <a:cxnLst/>
            <a:rect l="0" t="0" r="0" b="0"/>
            <a:pathLst>
              <a:path w="247778" h="236321">
                <a:moveTo>
                  <a:pt x="153416" y="91478"/>
                </a:moveTo>
                <a:lnTo>
                  <a:pt x="153416" y="91478"/>
                </a:lnTo>
                <a:lnTo>
                  <a:pt x="123825" y="0"/>
                </a:lnTo>
                <a:lnTo>
                  <a:pt x="94362" y="91478"/>
                </a:lnTo>
                <a:lnTo>
                  <a:pt x="0" y="91478"/>
                </a:lnTo>
                <a:lnTo>
                  <a:pt x="77216" y="146748"/>
                </a:lnTo>
                <a:lnTo>
                  <a:pt x="47625" y="236321"/>
                </a:lnTo>
                <a:lnTo>
                  <a:pt x="123825" y="181051"/>
                </a:lnTo>
                <a:lnTo>
                  <a:pt x="200153" y="236321"/>
                </a:lnTo>
                <a:lnTo>
                  <a:pt x="170562" y="146748"/>
                </a:lnTo>
                <a:lnTo>
                  <a:pt x="247778" y="91478"/>
                </a:lnTo>
                <a:lnTo>
                  <a:pt x="153416" y="91478"/>
                </a:lnTo>
                <a:close/>
                <a:moveTo>
                  <a:pt x="-1225156" y="704011"/>
                </a:moveTo>
              </a:path>
            </a:pathLst>
          </a:custGeom>
          <a:solidFill>
            <a:srgbClr val="F4EF14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13" name="Freeform 213"/>
          <p:cNvSpPr/>
          <p:nvPr/>
        </p:nvSpPr>
        <p:spPr>
          <a:xfrm>
            <a:off x="688798" y="6514928"/>
            <a:ext cx="60486" cy="57326"/>
          </a:xfrm>
          <a:custGeom>
            <a:avLst/>
            <a:gdLst/>
            <a:ahLst/>
            <a:cxnLst/>
            <a:rect l="0" t="0" r="0" b="0"/>
            <a:pathLst>
              <a:path w="248666" h="235369">
                <a:moveTo>
                  <a:pt x="153416" y="90526"/>
                </a:moveTo>
                <a:lnTo>
                  <a:pt x="153416" y="90526"/>
                </a:lnTo>
                <a:lnTo>
                  <a:pt x="123825" y="0"/>
                </a:lnTo>
                <a:lnTo>
                  <a:pt x="95250" y="90526"/>
                </a:lnTo>
                <a:lnTo>
                  <a:pt x="0" y="90526"/>
                </a:lnTo>
                <a:lnTo>
                  <a:pt x="77088" y="145796"/>
                </a:lnTo>
                <a:lnTo>
                  <a:pt x="48513" y="235369"/>
                </a:lnTo>
                <a:lnTo>
                  <a:pt x="123825" y="180099"/>
                </a:lnTo>
                <a:lnTo>
                  <a:pt x="200025" y="235369"/>
                </a:lnTo>
                <a:lnTo>
                  <a:pt x="171450" y="145796"/>
                </a:lnTo>
                <a:lnTo>
                  <a:pt x="248666" y="90526"/>
                </a:lnTo>
                <a:lnTo>
                  <a:pt x="153416" y="90526"/>
                </a:lnTo>
                <a:close/>
                <a:moveTo>
                  <a:pt x="-1512888" y="807885"/>
                </a:moveTo>
              </a:path>
            </a:pathLst>
          </a:custGeom>
          <a:solidFill>
            <a:srgbClr val="F4EF14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14" name="Freeform 214"/>
          <p:cNvSpPr/>
          <p:nvPr/>
        </p:nvSpPr>
        <p:spPr>
          <a:xfrm>
            <a:off x="759015" y="6444607"/>
            <a:ext cx="60486" cy="57558"/>
          </a:xfrm>
          <a:custGeom>
            <a:avLst/>
            <a:gdLst/>
            <a:ahLst/>
            <a:cxnLst/>
            <a:rect l="0" t="0" r="0" b="0"/>
            <a:pathLst>
              <a:path w="248666" h="236321">
                <a:moveTo>
                  <a:pt x="153416" y="90525"/>
                </a:moveTo>
                <a:lnTo>
                  <a:pt x="153416" y="90525"/>
                </a:lnTo>
                <a:lnTo>
                  <a:pt x="123825" y="0"/>
                </a:lnTo>
                <a:lnTo>
                  <a:pt x="95250" y="90525"/>
                </a:lnTo>
                <a:lnTo>
                  <a:pt x="0" y="90525"/>
                </a:lnTo>
                <a:lnTo>
                  <a:pt x="77090" y="145796"/>
                </a:lnTo>
                <a:lnTo>
                  <a:pt x="47625" y="236321"/>
                </a:lnTo>
                <a:lnTo>
                  <a:pt x="123825" y="180098"/>
                </a:lnTo>
                <a:lnTo>
                  <a:pt x="200025" y="236321"/>
                </a:lnTo>
                <a:lnTo>
                  <a:pt x="171450" y="145796"/>
                </a:lnTo>
                <a:lnTo>
                  <a:pt x="248666" y="90525"/>
                </a:lnTo>
                <a:lnTo>
                  <a:pt x="153416" y="90525"/>
                </a:lnTo>
                <a:close/>
                <a:moveTo>
                  <a:pt x="-1512836" y="1096606"/>
                </a:moveTo>
              </a:path>
            </a:pathLst>
          </a:custGeom>
          <a:solidFill>
            <a:srgbClr val="F4EF14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15" name="Freeform 215"/>
          <p:cNvSpPr/>
          <p:nvPr/>
        </p:nvSpPr>
        <p:spPr>
          <a:xfrm>
            <a:off x="784254" y="6348276"/>
            <a:ext cx="60486" cy="57573"/>
          </a:xfrm>
          <a:custGeom>
            <a:avLst/>
            <a:gdLst/>
            <a:ahLst/>
            <a:cxnLst/>
            <a:rect l="0" t="0" r="0" b="0"/>
            <a:pathLst>
              <a:path w="248666" h="236385">
                <a:moveTo>
                  <a:pt x="248666" y="90550"/>
                </a:moveTo>
                <a:lnTo>
                  <a:pt x="248666" y="90550"/>
                </a:lnTo>
                <a:lnTo>
                  <a:pt x="153416" y="90550"/>
                </a:lnTo>
                <a:lnTo>
                  <a:pt x="124841" y="0"/>
                </a:lnTo>
                <a:lnTo>
                  <a:pt x="95378" y="91567"/>
                </a:lnTo>
                <a:lnTo>
                  <a:pt x="0" y="90550"/>
                </a:lnTo>
                <a:lnTo>
                  <a:pt x="77216" y="146811"/>
                </a:lnTo>
                <a:lnTo>
                  <a:pt x="48641" y="236385"/>
                </a:lnTo>
                <a:lnTo>
                  <a:pt x="124841" y="180212"/>
                </a:lnTo>
                <a:lnTo>
                  <a:pt x="201041" y="236385"/>
                </a:lnTo>
                <a:lnTo>
                  <a:pt x="171578" y="146811"/>
                </a:lnTo>
                <a:lnTo>
                  <a:pt x="248666" y="90550"/>
                </a:lnTo>
                <a:close/>
                <a:moveTo>
                  <a:pt x="-1221104" y="1492122"/>
                </a:moveTo>
              </a:path>
            </a:pathLst>
          </a:custGeom>
          <a:solidFill>
            <a:srgbClr val="F4EF14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16" name="Freeform 216"/>
          <p:cNvSpPr/>
          <p:nvPr/>
        </p:nvSpPr>
        <p:spPr>
          <a:xfrm>
            <a:off x="759015" y="6252664"/>
            <a:ext cx="60486" cy="57317"/>
          </a:xfrm>
          <a:custGeom>
            <a:avLst/>
            <a:gdLst/>
            <a:ahLst/>
            <a:cxnLst/>
            <a:rect l="0" t="0" r="0" b="0"/>
            <a:pathLst>
              <a:path w="248666" h="235331">
                <a:moveTo>
                  <a:pt x="47625" y="235331"/>
                </a:moveTo>
                <a:lnTo>
                  <a:pt x="47625" y="235331"/>
                </a:lnTo>
                <a:lnTo>
                  <a:pt x="123825" y="180085"/>
                </a:lnTo>
                <a:lnTo>
                  <a:pt x="200025" y="235331"/>
                </a:lnTo>
                <a:lnTo>
                  <a:pt x="171450" y="145796"/>
                </a:lnTo>
                <a:lnTo>
                  <a:pt x="248666" y="90550"/>
                </a:lnTo>
                <a:lnTo>
                  <a:pt x="153416" y="90550"/>
                </a:lnTo>
                <a:lnTo>
                  <a:pt x="123825" y="0"/>
                </a:lnTo>
                <a:lnTo>
                  <a:pt x="95250" y="90550"/>
                </a:lnTo>
                <a:lnTo>
                  <a:pt x="0" y="90550"/>
                </a:lnTo>
                <a:lnTo>
                  <a:pt x="77090" y="145796"/>
                </a:lnTo>
                <a:lnTo>
                  <a:pt x="47625" y="235331"/>
                </a:lnTo>
                <a:close/>
                <a:moveTo>
                  <a:pt x="-869569" y="1884679"/>
                </a:moveTo>
              </a:path>
            </a:pathLst>
          </a:custGeom>
          <a:solidFill>
            <a:srgbClr val="F4EF14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17" name="Freeform 217"/>
          <p:cNvSpPr/>
          <p:nvPr/>
        </p:nvSpPr>
        <p:spPr>
          <a:xfrm>
            <a:off x="689014" y="6182572"/>
            <a:ext cx="60486" cy="57564"/>
          </a:xfrm>
          <a:custGeom>
            <a:avLst/>
            <a:gdLst/>
            <a:ahLst/>
            <a:cxnLst/>
            <a:rect l="0" t="0" r="0" b="0"/>
            <a:pathLst>
              <a:path w="248666" h="236347">
                <a:moveTo>
                  <a:pt x="124841" y="0"/>
                </a:moveTo>
                <a:lnTo>
                  <a:pt x="124841" y="0"/>
                </a:lnTo>
                <a:lnTo>
                  <a:pt x="95378" y="91566"/>
                </a:lnTo>
                <a:lnTo>
                  <a:pt x="0" y="90551"/>
                </a:lnTo>
                <a:lnTo>
                  <a:pt x="77216" y="146811"/>
                </a:lnTo>
                <a:lnTo>
                  <a:pt x="48641" y="236347"/>
                </a:lnTo>
                <a:lnTo>
                  <a:pt x="124841" y="181101"/>
                </a:lnTo>
                <a:lnTo>
                  <a:pt x="200153" y="236347"/>
                </a:lnTo>
                <a:lnTo>
                  <a:pt x="171578" y="146811"/>
                </a:lnTo>
                <a:lnTo>
                  <a:pt x="248666" y="90551"/>
                </a:lnTo>
                <a:lnTo>
                  <a:pt x="153416" y="90551"/>
                </a:lnTo>
                <a:lnTo>
                  <a:pt x="124841" y="0"/>
                </a:lnTo>
                <a:close/>
                <a:moveTo>
                  <a:pt x="-58674" y="2172461"/>
                </a:moveTo>
              </a:path>
            </a:pathLst>
          </a:custGeom>
          <a:solidFill>
            <a:srgbClr val="F4EF14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18" name="Freeform 218"/>
          <p:cNvSpPr/>
          <p:nvPr/>
        </p:nvSpPr>
        <p:spPr>
          <a:xfrm>
            <a:off x="1187950" y="6165158"/>
            <a:ext cx="109388" cy="143896"/>
          </a:xfrm>
          <a:custGeom>
            <a:avLst/>
            <a:gdLst/>
            <a:ahLst/>
            <a:cxnLst/>
            <a:rect l="0" t="0" r="0" b="0"/>
            <a:pathLst>
              <a:path w="449707" h="590805">
                <a:moveTo>
                  <a:pt x="0" y="590805"/>
                </a:moveTo>
                <a:lnTo>
                  <a:pt x="0" y="590805"/>
                </a:lnTo>
                <a:lnTo>
                  <a:pt x="0" y="0"/>
                </a:lnTo>
                <a:lnTo>
                  <a:pt x="438277" y="0"/>
                </a:lnTo>
                <a:lnTo>
                  <a:pt x="438277" y="100077"/>
                </a:lnTo>
                <a:lnTo>
                  <a:pt x="119126" y="100077"/>
                </a:lnTo>
                <a:lnTo>
                  <a:pt x="119126" y="230633"/>
                </a:lnTo>
                <a:lnTo>
                  <a:pt x="416306" y="230633"/>
                </a:lnTo>
                <a:lnTo>
                  <a:pt x="416306" y="330709"/>
                </a:lnTo>
                <a:lnTo>
                  <a:pt x="119126" y="330709"/>
                </a:lnTo>
                <a:lnTo>
                  <a:pt x="119126" y="491744"/>
                </a:lnTo>
                <a:lnTo>
                  <a:pt x="449707" y="491744"/>
                </a:lnTo>
                <a:lnTo>
                  <a:pt x="449707" y="590805"/>
                </a:lnTo>
                <a:lnTo>
                  <a:pt x="0" y="590805"/>
                </a:lnTo>
                <a:close/>
                <a:moveTo>
                  <a:pt x="-2629155" y="2243963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19" name="Freeform 219"/>
          <p:cNvSpPr/>
          <p:nvPr/>
        </p:nvSpPr>
        <p:spPr>
          <a:xfrm>
            <a:off x="1321187" y="6204874"/>
            <a:ext cx="94776" cy="106499"/>
          </a:xfrm>
          <a:custGeom>
            <a:avLst/>
            <a:gdLst/>
            <a:ahLst/>
            <a:cxnLst/>
            <a:rect l="0" t="0" r="0" b="0"/>
            <a:pathLst>
              <a:path w="389636" h="437262">
                <a:moveTo>
                  <a:pt x="283971" y="427737"/>
                </a:moveTo>
                <a:lnTo>
                  <a:pt x="283971" y="427737"/>
                </a:lnTo>
                <a:lnTo>
                  <a:pt x="283971" y="363982"/>
                </a:lnTo>
                <a:cubicBezTo>
                  <a:pt x="268732" y="386843"/>
                  <a:pt x="247776" y="404876"/>
                  <a:pt x="223012" y="418212"/>
                </a:cubicBezTo>
                <a:cubicBezTo>
                  <a:pt x="197231" y="431547"/>
                  <a:pt x="170561" y="437262"/>
                  <a:pt x="141986" y="437262"/>
                </a:cubicBezTo>
                <a:cubicBezTo>
                  <a:pt x="113411" y="437262"/>
                  <a:pt x="87630" y="431547"/>
                  <a:pt x="64770" y="419228"/>
                </a:cubicBezTo>
                <a:cubicBezTo>
                  <a:pt x="41909" y="405893"/>
                  <a:pt x="25781" y="388747"/>
                  <a:pt x="15239" y="365888"/>
                </a:cubicBezTo>
                <a:cubicBezTo>
                  <a:pt x="4826" y="343028"/>
                  <a:pt x="0" y="311531"/>
                  <a:pt x="0" y="270510"/>
                </a:cubicBezTo>
                <a:lnTo>
                  <a:pt x="0" y="0"/>
                </a:lnTo>
                <a:lnTo>
                  <a:pt x="113411" y="0"/>
                </a:lnTo>
                <a:lnTo>
                  <a:pt x="113411" y="196216"/>
                </a:lnTo>
                <a:cubicBezTo>
                  <a:pt x="113411" y="257175"/>
                  <a:pt x="115315" y="293370"/>
                  <a:pt x="119126" y="307722"/>
                </a:cubicBezTo>
                <a:cubicBezTo>
                  <a:pt x="123825" y="321056"/>
                  <a:pt x="131445" y="331597"/>
                  <a:pt x="141986" y="339218"/>
                </a:cubicBezTo>
                <a:cubicBezTo>
                  <a:pt x="153415" y="347726"/>
                  <a:pt x="166751" y="351537"/>
                  <a:pt x="183895" y="351537"/>
                </a:cubicBezTo>
                <a:cubicBezTo>
                  <a:pt x="203962" y="351537"/>
                  <a:pt x="221107" y="345822"/>
                  <a:pt x="236346" y="335407"/>
                </a:cubicBezTo>
                <a:cubicBezTo>
                  <a:pt x="251587" y="324866"/>
                  <a:pt x="262001" y="311531"/>
                  <a:pt x="267715" y="296291"/>
                </a:cubicBezTo>
                <a:cubicBezTo>
                  <a:pt x="273431" y="280035"/>
                  <a:pt x="276351" y="241935"/>
                  <a:pt x="276351" y="180975"/>
                </a:cubicBezTo>
                <a:lnTo>
                  <a:pt x="276351" y="0"/>
                </a:lnTo>
                <a:lnTo>
                  <a:pt x="389636" y="0"/>
                </a:lnTo>
                <a:lnTo>
                  <a:pt x="389636" y="427737"/>
                </a:lnTo>
                <a:lnTo>
                  <a:pt x="283971" y="427737"/>
                </a:lnTo>
                <a:close/>
                <a:moveTo>
                  <a:pt x="-3176906" y="2080895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20" name="Freeform 220"/>
          <p:cNvSpPr/>
          <p:nvPr/>
        </p:nvSpPr>
        <p:spPr>
          <a:xfrm>
            <a:off x="1443334" y="6202524"/>
            <a:ext cx="67406" cy="106530"/>
          </a:xfrm>
          <a:custGeom>
            <a:avLst/>
            <a:gdLst/>
            <a:ahLst/>
            <a:cxnLst/>
            <a:rect l="0" t="0" r="0" b="0"/>
            <a:pathLst>
              <a:path w="277114" h="437389">
                <a:moveTo>
                  <a:pt x="113284" y="437389"/>
                </a:moveTo>
                <a:lnTo>
                  <a:pt x="113284" y="437389"/>
                </a:lnTo>
                <a:lnTo>
                  <a:pt x="0" y="437389"/>
                </a:lnTo>
                <a:lnTo>
                  <a:pt x="0" y="9652"/>
                </a:lnTo>
                <a:lnTo>
                  <a:pt x="104775" y="9652"/>
                </a:lnTo>
                <a:lnTo>
                  <a:pt x="104775" y="70612"/>
                </a:lnTo>
                <a:cubicBezTo>
                  <a:pt x="122809" y="42037"/>
                  <a:pt x="139065" y="22987"/>
                  <a:pt x="153289" y="13462"/>
                </a:cubicBezTo>
                <a:cubicBezTo>
                  <a:pt x="167640" y="4827"/>
                  <a:pt x="183769" y="0"/>
                  <a:pt x="202819" y="0"/>
                </a:cubicBezTo>
                <a:cubicBezTo>
                  <a:pt x="228600" y="0"/>
                  <a:pt x="253365" y="6731"/>
                  <a:pt x="277114" y="21083"/>
                </a:cubicBezTo>
                <a:lnTo>
                  <a:pt x="241936" y="120143"/>
                </a:lnTo>
                <a:cubicBezTo>
                  <a:pt x="222886" y="107696"/>
                  <a:pt x="204725" y="101093"/>
                  <a:pt x="188595" y="101093"/>
                </a:cubicBezTo>
                <a:cubicBezTo>
                  <a:pt x="172339" y="101093"/>
                  <a:pt x="159005" y="105792"/>
                  <a:pt x="148590" y="114427"/>
                </a:cubicBezTo>
                <a:cubicBezTo>
                  <a:pt x="137161" y="122937"/>
                  <a:pt x="128525" y="139193"/>
                  <a:pt x="122809" y="162052"/>
                </a:cubicBezTo>
                <a:cubicBezTo>
                  <a:pt x="116206" y="184912"/>
                  <a:pt x="113284" y="232537"/>
                  <a:pt x="113284" y="305943"/>
                </a:cubicBezTo>
                <a:lnTo>
                  <a:pt x="113284" y="437389"/>
                </a:lnTo>
                <a:close/>
                <a:moveTo>
                  <a:pt x="-3679063" y="2090547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221" name="Picture 2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6301" y="6202524"/>
            <a:ext cx="464862" cy="146215"/>
          </a:xfrm>
          <a:prstGeom prst="rect">
            <a:avLst/>
          </a:prstGeom>
          <a:noFill/>
        </p:spPr>
      </p:pic>
      <p:sp>
        <p:nvSpPr>
          <p:cNvPr id="222" name="Freeform 222"/>
          <p:cNvSpPr/>
          <p:nvPr/>
        </p:nvSpPr>
        <p:spPr>
          <a:xfrm>
            <a:off x="2002016" y="6202524"/>
            <a:ext cx="95023" cy="106530"/>
          </a:xfrm>
          <a:custGeom>
            <a:avLst/>
            <a:gdLst/>
            <a:ahLst/>
            <a:cxnLst/>
            <a:rect l="0" t="0" r="0" b="0"/>
            <a:pathLst>
              <a:path w="390651" h="437389">
                <a:moveTo>
                  <a:pt x="390651" y="437389"/>
                </a:moveTo>
                <a:lnTo>
                  <a:pt x="390651" y="437389"/>
                </a:lnTo>
                <a:lnTo>
                  <a:pt x="277240" y="437389"/>
                </a:lnTo>
                <a:lnTo>
                  <a:pt x="277240" y="219202"/>
                </a:lnTo>
                <a:cubicBezTo>
                  <a:pt x="277240" y="172593"/>
                  <a:pt x="275336" y="143002"/>
                  <a:pt x="269621" y="129668"/>
                </a:cubicBezTo>
                <a:cubicBezTo>
                  <a:pt x="264922" y="116333"/>
                  <a:pt x="257301" y="105792"/>
                  <a:pt x="246761" y="98171"/>
                </a:cubicBezTo>
                <a:cubicBezTo>
                  <a:pt x="235330" y="90552"/>
                  <a:pt x="223012" y="86742"/>
                  <a:pt x="206755" y="86742"/>
                </a:cubicBezTo>
                <a:cubicBezTo>
                  <a:pt x="187705" y="86742"/>
                  <a:pt x="169672" y="91568"/>
                  <a:pt x="154431" y="102997"/>
                </a:cubicBezTo>
                <a:cubicBezTo>
                  <a:pt x="139191" y="113412"/>
                  <a:pt x="127762" y="127762"/>
                  <a:pt x="122047" y="145796"/>
                </a:cubicBezTo>
                <a:cubicBezTo>
                  <a:pt x="116331" y="163068"/>
                  <a:pt x="113411" y="196343"/>
                  <a:pt x="113411" y="243968"/>
                </a:cubicBezTo>
                <a:lnTo>
                  <a:pt x="113411" y="437389"/>
                </a:lnTo>
                <a:lnTo>
                  <a:pt x="0" y="437389"/>
                </a:lnTo>
                <a:lnTo>
                  <a:pt x="0" y="9652"/>
                </a:lnTo>
                <a:lnTo>
                  <a:pt x="105790" y="9652"/>
                </a:lnTo>
                <a:lnTo>
                  <a:pt x="105790" y="72518"/>
                </a:lnTo>
                <a:cubicBezTo>
                  <a:pt x="143001" y="23877"/>
                  <a:pt x="189611" y="0"/>
                  <a:pt x="246761" y="0"/>
                </a:cubicBezTo>
                <a:cubicBezTo>
                  <a:pt x="271526" y="0"/>
                  <a:pt x="294386" y="3811"/>
                  <a:pt x="315340" y="13462"/>
                </a:cubicBezTo>
                <a:cubicBezTo>
                  <a:pt x="336296" y="21971"/>
                  <a:pt x="351663" y="33402"/>
                  <a:pt x="362076" y="47752"/>
                </a:cubicBezTo>
                <a:cubicBezTo>
                  <a:pt x="372617" y="61977"/>
                  <a:pt x="380238" y="77217"/>
                  <a:pt x="384048" y="95377"/>
                </a:cubicBezTo>
                <a:cubicBezTo>
                  <a:pt x="388747" y="113412"/>
                  <a:pt x="390651" y="138177"/>
                  <a:pt x="390651" y="171577"/>
                </a:cubicBezTo>
                <a:lnTo>
                  <a:pt x="390651" y="437389"/>
                </a:lnTo>
                <a:close/>
                <a:moveTo>
                  <a:pt x="-5975859" y="2090547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23" name="Freeform 223"/>
          <p:cNvSpPr/>
          <p:nvPr/>
        </p:nvSpPr>
        <p:spPr>
          <a:xfrm>
            <a:off x="2180232" y="6204874"/>
            <a:ext cx="94776" cy="106499"/>
          </a:xfrm>
          <a:custGeom>
            <a:avLst/>
            <a:gdLst/>
            <a:ahLst/>
            <a:cxnLst/>
            <a:rect l="0" t="0" r="0" b="0"/>
            <a:pathLst>
              <a:path w="389636" h="437262">
                <a:moveTo>
                  <a:pt x="283972" y="427737"/>
                </a:moveTo>
                <a:lnTo>
                  <a:pt x="283972" y="427737"/>
                </a:lnTo>
                <a:lnTo>
                  <a:pt x="283972" y="363982"/>
                </a:lnTo>
                <a:cubicBezTo>
                  <a:pt x="268604" y="386843"/>
                  <a:pt x="247650" y="404876"/>
                  <a:pt x="222885" y="418212"/>
                </a:cubicBezTo>
                <a:cubicBezTo>
                  <a:pt x="197230" y="431547"/>
                  <a:pt x="170561" y="437262"/>
                  <a:pt x="141986" y="437262"/>
                </a:cubicBezTo>
                <a:cubicBezTo>
                  <a:pt x="113411" y="437262"/>
                  <a:pt x="87629" y="431547"/>
                  <a:pt x="64770" y="419228"/>
                </a:cubicBezTo>
                <a:cubicBezTo>
                  <a:pt x="41910" y="405893"/>
                  <a:pt x="25780" y="388747"/>
                  <a:pt x="15239" y="365888"/>
                </a:cubicBezTo>
                <a:cubicBezTo>
                  <a:pt x="4826" y="343028"/>
                  <a:pt x="0" y="311531"/>
                  <a:pt x="0" y="270510"/>
                </a:cubicBezTo>
                <a:lnTo>
                  <a:pt x="0" y="0"/>
                </a:lnTo>
                <a:lnTo>
                  <a:pt x="113411" y="0"/>
                </a:lnTo>
                <a:lnTo>
                  <a:pt x="113411" y="196216"/>
                </a:lnTo>
                <a:cubicBezTo>
                  <a:pt x="113411" y="257175"/>
                  <a:pt x="115315" y="293370"/>
                  <a:pt x="119126" y="307722"/>
                </a:cubicBezTo>
                <a:cubicBezTo>
                  <a:pt x="123825" y="321056"/>
                  <a:pt x="131445" y="331597"/>
                  <a:pt x="141986" y="339218"/>
                </a:cubicBezTo>
                <a:cubicBezTo>
                  <a:pt x="153415" y="347726"/>
                  <a:pt x="166751" y="351537"/>
                  <a:pt x="183896" y="351537"/>
                </a:cubicBezTo>
                <a:cubicBezTo>
                  <a:pt x="203835" y="351537"/>
                  <a:pt x="220979" y="345822"/>
                  <a:pt x="236220" y="335407"/>
                </a:cubicBezTo>
                <a:cubicBezTo>
                  <a:pt x="251460" y="324866"/>
                  <a:pt x="262001" y="311531"/>
                  <a:pt x="267715" y="296291"/>
                </a:cubicBezTo>
                <a:cubicBezTo>
                  <a:pt x="273430" y="280035"/>
                  <a:pt x="276225" y="241935"/>
                  <a:pt x="276225" y="180975"/>
                </a:cubicBezTo>
                <a:lnTo>
                  <a:pt x="276225" y="0"/>
                </a:lnTo>
                <a:lnTo>
                  <a:pt x="389636" y="0"/>
                </a:lnTo>
                <a:lnTo>
                  <a:pt x="389636" y="427737"/>
                </a:lnTo>
                <a:lnTo>
                  <a:pt x="283972" y="427737"/>
                </a:lnTo>
                <a:close/>
                <a:moveTo>
                  <a:pt x="-6708522" y="2080895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24" name="Freeform 224"/>
          <p:cNvSpPr/>
          <p:nvPr/>
        </p:nvSpPr>
        <p:spPr>
          <a:xfrm>
            <a:off x="2303274" y="6202524"/>
            <a:ext cx="95023" cy="106530"/>
          </a:xfrm>
          <a:custGeom>
            <a:avLst/>
            <a:gdLst/>
            <a:ahLst/>
            <a:cxnLst/>
            <a:rect l="0" t="0" r="0" b="0"/>
            <a:pathLst>
              <a:path w="390652" h="437389">
                <a:moveTo>
                  <a:pt x="390652" y="437389"/>
                </a:moveTo>
                <a:lnTo>
                  <a:pt x="390652" y="437389"/>
                </a:lnTo>
                <a:lnTo>
                  <a:pt x="277241" y="437389"/>
                </a:lnTo>
                <a:lnTo>
                  <a:pt x="277241" y="219202"/>
                </a:lnTo>
                <a:cubicBezTo>
                  <a:pt x="277241" y="172593"/>
                  <a:pt x="274448" y="143002"/>
                  <a:pt x="269622" y="129668"/>
                </a:cubicBezTo>
                <a:cubicBezTo>
                  <a:pt x="264923" y="116333"/>
                  <a:pt x="257302" y="105792"/>
                  <a:pt x="245873" y="98171"/>
                </a:cubicBezTo>
                <a:cubicBezTo>
                  <a:pt x="235332" y="90552"/>
                  <a:pt x="221997" y="86742"/>
                  <a:pt x="206757" y="86742"/>
                </a:cubicBezTo>
                <a:cubicBezTo>
                  <a:pt x="186818" y="86742"/>
                  <a:pt x="169673" y="91568"/>
                  <a:pt x="154433" y="102997"/>
                </a:cubicBezTo>
                <a:cubicBezTo>
                  <a:pt x="138176" y="113412"/>
                  <a:pt x="127762" y="127762"/>
                  <a:pt x="122048" y="145796"/>
                </a:cubicBezTo>
                <a:cubicBezTo>
                  <a:pt x="116333" y="163068"/>
                  <a:pt x="113411" y="196343"/>
                  <a:pt x="113411" y="243968"/>
                </a:cubicBezTo>
                <a:lnTo>
                  <a:pt x="113411" y="437389"/>
                </a:lnTo>
                <a:lnTo>
                  <a:pt x="0" y="437389"/>
                </a:lnTo>
                <a:lnTo>
                  <a:pt x="0" y="9652"/>
                </a:lnTo>
                <a:lnTo>
                  <a:pt x="104775" y="9652"/>
                </a:lnTo>
                <a:lnTo>
                  <a:pt x="104775" y="72518"/>
                </a:lnTo>
                <a:cubicBezTo>
                  <a:pt x="143002" y="23877"/>
                  <a:pt x="189611" y="0"/>
                  <a:pt x="246761" y="0"/>
                </a:cubicBezTo>
                <a:cubicBezTo>
                  <a:pt x="271526" y="0"/>
                  <a:pt x="294386" y="3811"/>
                  <a:pt x="314452" y="13462"/>
                </a:cubicBezTo>
                <a:cubicBezTo>
                  <a:pt x="335408" y="21971"/>
                  <a:pt x="351536" y="33402"/>
                  <a:pt x="362077" y="47752"/>
                </a:cubicBezTo>
                <a:cubicBezTo>
                  <a:pt x="372491" y="61977"/>
                  <a:pt x="380111" y="77217"/>
                  <a:pt x="383922" y="95377"/>
                </a:cubicBezTo>
                <a:cubicBezTo>
                  <a:pt x="387732" y="113412"/>
                  <a:pt x="390652" y="138177"/>
                  <a:pt x="390652" y="171577"/>
                </a:cubicBezTo>
                <a:lnTo>
                  <a:pt x="390652" y="437389"/>
                </a:lnTo>
                <a:close/>
                <a:moveTo>
                  <a:pt x="-7214362" y="2090547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225" name="Picture 2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6101" y="6165158"/>
            <a:ext cx="27586" cy="143896"/>
          </a:xfrm>
          <a:prstGeom prst="rect">
            <a:avLst/>
          </a:prstGeom>
          <a:noFill/>
        </p:spPr>
      </p:pic>
      <p:pic>
        <p:nvPicPr>
          <p:cNvPr id="226" name="Picture 22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5466" y="6202524"/>
            <a:ext cx="107535" cy="108849"/>
          </a:xfrm>
          <a:prstGeom prst="rect">
            <a:avLst/>
          </a:prstGeom>
          <a:noFill/>
        </p:spPr>
      </p:pic>
      <p:sp>
        <p:nvSpPr>
          <p:cNvPr id="227" name="Freeform 227"/>
          <p:cNvSpPr/>
          <p:nvPr/>
        </p:nvSpPr>
        <p:spPr>
          <a:xfrm>
            <a:off x="2604533" y="6202524"/>
            <a:ext cx="94776" cy="106530"/>
          </a:xfrm>
          <a:custGeom>
            <a:avLst/>
            <a:gdLst/>
            <a:ahLst/>
            <a:cxnLst/>
            <a:rect l="0" t="0" r="0" b="0"/>
            <a:pathLst>
              <a:path w="389635" h="437389">
                <a:moveTo>
                  <a:pt x="389635" y="437389"/>
                </a:moveTo>
                <a:lnTo>
                  <a:pt x="389635" y="437389"/>
                </a:lnTo>
                <a:lnTo>
                  <a:pt x="276352" y="437389"/>
                </a:lnTo>
                <a:lnTo>
                  <a:pt x="276352" y="219202"/>
                </a:lnTo>
                <a:cubicBezTo>
                  <a:pt x="276352" y="172593"/>
                  <a:pt x="274446" y="143002"/>
                  <a:pt x="269620" y="129668"/>
                </a:cubicBezTo>
                <a:cubicBezTo>
                  <a:pt x="264921" y="116333"/>
                  <a:pt x="256285" y="105792"/>
                  <a:pt x="245871" y="98171"/>
                </a:cubicBezTo>
                <a:cubicBezTo>
                  <a:pt x="234442" y="90552"/>
                  <a:pt x="221995" y="86742"/>
                  <a:pt x="206756" y="86742"/>
                </a:cubicBezTo>
                <a:cubicBezTo>
                  <a:pt x="186690" y="86742"/>
                  <a:pt x="169544" y="91568"/>
                  <a:pt x="153416" y="102997"/>
                </a:cubicBezTo>
                <a:cubicBezTo>
                  <a:pt x="138176" y="113412"/>
                  <a:pt x="127634" y="127762"/>
                  <a:pt x="121919" y="145796"/>
                </a:cubicBezTo>
                <a:cubicBezTo>
                  <a:pt x="115316" y="163068"/>
                  <a:pt x="112394" y="196343"/>
                  <a:pt x="112394" y="243968"/>
                </a:cubicBezTo>
                <a:lnTo>
                  <a:pt x="112394" y="437389"/>
                </a:lnTo>
                <a:lnTo>
                  <a:pt x="0" y="437389"/>
                </a:lnTo>
                <a:lnTo>
                  <a:pt x="0" y="9652"/>
                </a:lnTo>
                <a:lnTo>
                  <a:pt x="104775" y="9652"/>
                </a:lnTo>
                <a:lnTo>
                  <a:pt x="104775" y="72518"/>
                </a:lnTo>
                <a:cubicBezTo>
                  <a:pt x="141985" y="23877"/>
                  <a:pt x="189610" y="0"/>
                  <a:pt x="245871" y="0"/>
                </a:cubicBezTo>
                <a:cubicBezTo>
                  <a:pt x="270636" y="0"/>
                  <a:pt x="293496" y="3811"/>
                  <a:pt x="314452" y="13462"/>
                </a:cubicBezTo>
                <a:cubicBezTo>
                  <a:pt x="335406" y="21971"/>
                  <a:pt x="350646" y="33402"/>
                  <a:pt x="361060" y="47752"/>
                </a:cubicBezTo>
                <a:cubicBezTo>
                  <a:pt x="371602" y="61977"/>
                  <a:pt x="379221" y="77217"/>
                  <a:pt x="383920" y="95377"/>
                </a:cubicBezTo>
                <a:cubicBezTo>
                  <a:pt x="387731" y="113412"/>
                  <a:pt x="389635" y="138177"/>
                  <a:pt x="389635" y="171577"/>
                </a:cubicBezTo>
                <a:lnTo>
                  <a:pt x="389635" y="437389"/>
                </a:lnTo>
                <a:close/>
                <a:moveTo>
                  <a:pt x="-8452867" y="2090547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228" name="Picture 22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7360" y="6165158"/>
            <a:ext cx="27586" cy="143896"/>
          </a:xfrm>
          <a:prstGeom prst="rect">
            <a:avLst/>
          </a:prstGeom>
          <a:noFill/>
        </p:spPr>
      </p:pic>
      <p:sp>
        <p:nvSpPr>
          <p:cNvPr id="229" name="Freeform 229"/>
          <p:cNvSpPr/>
          <p:nvPr/>
        </p:nvSpPr>
        <p:spPr>
          <a:xfrm>
            <a:off x="2782965" y="6202524"/>
            <a:ext cx="94776" cy="106530"/>
          </a:xfrm>
          <a:custGeom>
            <a:avLst/>
            <a:gdLst/>
            <a:ahLst/>
            <a:cxnLst/>
            <a:rect l="0" t="0" r="0" b="0"/>
            <a:pathLst>
              <a:path w="389636" h="437389">
                <a:moveTo>
                  <a:pt x="389636" y="437389"/>
                </a:moveTo>
                <a:lnTo>
                  <a:pt x="389636" y="437389"/>
                </a:lnTo>
                <a:lnTo>
                  <a:pt x="276352" y="437389"/>
                </a:lnTo>
                <a:lnTo>
                  <a:pt x="276352" y="219202"/>
                </a:lnTo>
                <a:cubicBezTo>
                  <a:pt x="276352" y="172593"/>
                  <a:pt x="274446" y="143002"/>
                  <a:pt x="269620" y="129668"/>
                </a:cubicBezTo>
                <a:cubicBezTo>
                  <a:pt x="264921" y="116333"/>
                  <a:pt x="256286" y="105792"/>
                  <a:pt x="245871" y="98171"/>
                </a:cubicBezTo>
                <a:cubicBezTo>
                  <a:pt x="235330" y="90552"/>
                  <a:pt x="221995" y="86742"/>
                  <a:pt x="206755" y="86742"/>
                </a:cubicBezTo>
                <a:cubicBezTo>
                  <a:pt x="186816" y="86742"/>
                  <a:pt x="169671" y="91568"/>
                  <a:pt x="153416" y="102997"/>
                </a:cubicBezTo>
                <a:cubicBezTo>
                  <a:pt x="138176" y="113412"/>
                  <a:pt x="127634" y="127762"/>
                  <a:pt x="121919" y="145796"/>
                </a:cubicBezTo>
                <a:cubicBezTo>
                  <a:pt x="116204" y="163068"/>
                  <a:pt x="113411" y="196343"/>
                  <a:pt x="113411" y="243968"/>
                </a:cubicBezTo>
                <a:lnTo>
                  <a:pt x="113411" y="437389"/>
                </a:lnTo>
                <a:lnTo>
                  <a:pt x="0" y="437389"/>
                </a:lnTo>
                <a:lnTo>
                  <a:pt x="0" y="9652"/>
                </a:lnTo>
                <a:lnTo>
                  <a:pt x="104775" y="9652"/>
                </a:lnTo>
                <a:lnTo>
                  <a:pt x="104775" y="72518"/>
                </a:lnTo>
                <a:cubicBezTo>
                  <a:pt x="141986" y="23877"/>
                  <a:pt x="189611" y="0"/>
                  <a:pt x="245871" y="0"/>
                </a:cubicBezTo>
                <a:cubicBezTo>
                  <a:pt x="271526" y="0"/>
                  <a:pt x="293496" y="3811"/>
                  <a:pt x="314452" y="13462"/>
                </a:cubicBezTo>
                <a:cubicBezTo>
                  <a:pt x="335406" y="21971"/>
                  <a:pt x="350646" y="33402"/>
                  <a:pt x="362077" y="47752"/>
                </a:cubicBezTo>
                <a:cubicBezTo>
                  <a:pt x="372491" y="61977"/>
                  <a:pt x="379221" y="77217"/>
                  <a:pt x="383920" y="95377"/>
                </a:cubicBezTo>
                <a:cubicBezTo>
                  <a:pt x="387730" y="113412"/>
                  <a:pt x="389636" y="138177"/>
                  <a:pt x="389636" y="171577"/>
                </a:cubicBezTo>
                <a:lnTo>
                  <a:pt x="389636" y="437389"/>
                </a:lnTo>
                <a:close/>
                <a:moveTo>
                  <a:pt x="-9186419" y="2090547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230" name="Picture 23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463" y="6443911"/>
            <a:ext cx="107534" cy="108846"/>
          </a:xfrm>
          <a:prstGeom prst="rect">
            <a:avLst/>
          </a:prstGeom>
          <a:noFill/>
        </p:spPr>
      </p:pic>
      <p:sp>
        <p:nvSpPr>
          <p:cNvPr id="231" name="Freeform 231"/>
          <p:cNvSpPr/>
          <p:nvPr/>
        </p:nvSpPr>
        <p:spPr>
          <a:xfrm>
            <a:off x="1300799" y="6443911"/>
            <a:ext cx="97340" cy="108846"/>
          </a:xfrm>
          <a:custGeom>
            <a:avLst/>
            <a:gdLst/>
            <a:ahLst/>
            <a:cxnLst/>
            <a:rect l="0" t="0" r="0" b="0"/>
            <a:pathLst>
              <a:path w="400177" h="446900">
                <a:moveTo>
                  <a:pt x="0" y="315405"/>
                </a:moveTo>
                <a:lnTo>
                  <a:pt x="0" y="315405"/>
                </a:lnTo>
                <a:lnTo>
                  <a:pt x="113410" y="298260"/>
                </a:lnTo>
                <a:cubicBezTo>
                  <a:pt x="118109" y="320167"/>
                  <a:pt x="128651" y="337325"/>
                  <a:pt x="142875" y="348755"/>
                </a:cubicBezTo>
                <a:cubicBezTo>
                  <a:pt x="158115" y="360198"/>
                  <a:pt x="178181" y="365913"/>
                  <a:pt x="204851" y="365913"/>
                </a:cubicBezTo>
                <a:cubicBezTo>
                  <a:pt x="234315" y="365913"/>
                  <a:pt x="256285" y="360198"/>
                  <a:pt x="271526" y="349707"/>
                </a:cubicBezTo>
                <a:cubicBezTo>
                  <a:pt x="281051" y="342087"/>
                  <a:pt x="285877" y="331610"/>
                  <a:pt x="285877" y="319215"/>
                </a:cubicBezTo>
                <a:cubicBezTo>
                  <a:pt x="285877" y="310642"/>
                  <a:pt x="282956" y="303022"/>
                  <a:pt x="278257" y="297307"/>
                </a:cubicBezTo>
                <a:cubicBezTo>
                  <a:pt x="272541" y="292532"/>
                  <a:pt x="260096" y="287769"/>
                  <a:pt x="240157" y="283007"/>
                </a:cubicBezTo>
                <a:cubicBezTo>
                  <a:pt x="148590" y="262992"/>
                  <a:pt x="90551" y="243942"/>
                  <a:pt x="66675" y="227737"/>
                </a:cubicBezTo>
                <a:cubicBezTo>
                  <a:pt x="32384" y="204864"/>
                  <a:pt x="15240" y="172466"/>
                  <a:pt x="15240" y="131496"/>
                </a:cubicBezTo>
                <a:cubicBezTo>
                  <a:pt x="15240" y="94336"/>
                  <a:pt x="30479" y="62890"/>
                  <a:pt x="59054" y="38113"/>
                </a:cubicBezTo>
                <a:cubicBezTo>
                  <a:pt x="88646" y="12383"/>
                  <a:pt x="134365" y="0"/>
                  <a:pt x="195326" y="0"/>
                </a:cubicBezTo>
                <a:cubicBezTo>
                  <a:pt x="254381" y="0"/>
                  <a:pt x="298196" y="9525"/>
                  <a:pt x="326771" y="28588"/>
                </a:cubicBezTo>
                <a:cubicBezTo>
                  <a:pt x="354457" y="47638"/>
                  <a:pt x="374396" y="75273"/>
                  <a:pt x="384936" y="113386"/>
                </a:cubicBezTo>
                <a:lnTo>
                  <a:pt x="278257" y="132448"/>
                </a:lnTo>
                <a:cubicBezTo>
                  <a:pt x="273431" y="116256"/>
                  <a:pt x="264921" y="103861"/>
                  <a:pt x="252476" y="94336"/>
                </a:cubicBezTo>
                <a:cubicBezTo>
                  <a:pt x="240157" y="85763"/>
                  <a:pt x="220979" y="80988"/>
                  <a:pt x="198120" y="80988"/>
                </a:cubicBezTo>
                <a:cubicBezTo>
                  <a:pt x="167640" y="80988"/>
                  <a:pt x="146684" y="85763"/>
                  <a:pt x="133350" y="93383"/>
                </a:cubicBezTo>
                <a:cubicBezTo>
                  <a:pt x="124840" y="100051"/>
                  <a:pt x="121031" y="107671"/>
                  <a:pt x="121031" y="116256"/>
                </a:cubicBezTo>
                <a:cubicBezTo>
                  <a:pt x="121031" y="124828"/>
                  <a:pt x="124840" y="131496"/>
                  <a:pt x="132460" y="137211"/>
                </a:cubicBezTo>
                <a:cubicBezTo>
                  <a:pt x="141985" y="144831"/>
                  <a:pt x="177165" y="155321"/>
                  <a:pt x="238125" y="168656"/>
                </a:cubicBezTo>
                <a:cubicBezTo>
                  <a:pt x="298196" y="182956"/>
                  <a:pt x="340106" y="200101"/>
                  <a:pt x="363982" y="219164"/>
                </a:cubicBezTo>
                <a:cubicBezTo>
                  <a:pt x="387731" y="240132"/>
                  <a:pt x="400177" y="267767"/>
                  <a:pt x="400177" y="303975"/>
                </a:cubicBezTo>
                <a:cubicBezTo>
                  <a:pt x="400177" y="343040"/>
                  <a:pt x="383032" y="376390"/>
                  <a:pt x="350646" y="404978"/>
                </a:cubicBezTo>
                <a:cubicBezTo>
                  <a:pt x="318261" y="433565"/>
                  <a:pt x="269621" y="446900"/>
                  <a:pt x="204851" y="446900"/>
                </a:cubicBezTo>
                <a:cubicBezTo>
                  <a:pt x="146684" y="446900"/>
                  <a:pt x="100965" y="435470"/>
                  <a:pt x="66675" y="411645"/>
                </a:cubicBezTo>
                <a:cubicBezTo>
                  <a:pt x="32384" y="387833"/>
                  <a:pt x="10540" y="356375"/>
                  <a:pt x="0" y="315405"/>
                </a:cubicBezTo>
                <a:close/>
                <a:moveTo>
                  <a:pt x="-3962185" y="1099464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232" name="Picture 23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4821" y="6443911"/>
            <a:ext cx="97773" cy="108846"/>
          </a:xfrm>
          <a:prstGeom prst="rect">
            <a:avLst/>
          </a:prstGeom>
          <a:noFill/>
        </p:spPr>
      </p:pic>
      <p:sp>
        <p:nvSpPr>
          <p:cNvPr id="233" name="Freeform 233"/>
          <p:cNvSpPr/>
          <p:nvPr/>
        </p:nvSpPr>
        <p:spPr>
          <a:xfrm>
            <a:off x="1532767" y="6443911"/>
            <a:ext cx="67437" cy="106526"/>
          </a:xfrm>
          <a:custGeom>
            <a:avLst/>
            <a:gdLst/>
            <a:ahLst/>
            <a:cxnLst/>
            <a:rect l="0" t="0" r="0" b="0"/>
            <a:pathLst>
              <a:path w="277242" h="437375">
                <a:moveTo>
                  <a:pt x="113411" y="437375"/>
                </a:moveTo>
                <a:lnTo>
                  <a:pt x="113411" y="437375"/>
                </a:lnTo>
                <a:lnTo>
                  <a:pt x="0" y="437375"/>
                </a:lnTo>
                <a:lnTo>
                  <a:pt x="0" y="9525"/>
                </a:lnTo>
                <a:lnTo>
                  <a:pt x="104775" y="9525"/>
                </a:lnTo>
                <a:lnTo>
                  <a:pt x="104775" y="70511"/>
                </a:lnTo>
                <a:cubicBezTo>
                  <a:pt x="122936" y="41923"/>
                  <a:pt x="139066" y="22860"/>
                  <a:pt x="153417" y="13335"/>
                </a:cubicBezTo>
                <a:cubicBezTo>
                  <a:pt x="167641" y="4763"/>
                  <a:pt x="183897" y="0"/>
                  <a:pt x="201930" y="0"/>
                </a:cubicBezTo>
                <a:cubicBezTo>
                  <a:pt x="228600" y="0"/>
                  <a:pt x="253366" y="6668"/>
                  <a:pt x="277242" y="20955"/>
                </a:cubicBezTo>
                <a:lnTo>
                  <a:pt x="241935" y="120066"/>
                </a:lnTo>
                <a:cubicBezTo>
                  <a:pt x="222885" y="107671"/>
                  <a:pt x="204852" y="101003"/>
                  <a:pt x="188596" y="101003"/>
                </a:cubicBezTo>
                <a:cubicBezTo>
                  <a:pt x="172467" y="101003"/>
                  <a:pt x="159131" y="105766"/>
                  <a:pt x="148591" y="114338"/>
                </a:cubicBezTo>
                <a:cubicBezTo>
                  <a:pt x="137160" y="122923"/>
                  <a:pt x="128652" y="139116"/>
                  <a:pt x="121921" y="161989"/>
                </a:cubicBezTo>
                <a:cubicBezTo>
                  <a:pt x="116205" y="184861"/>
                  <a:pt x="113411" y="232499"/>
                  <a:pt x="113411" y="305880"/>
                </a:cubicBezTo>
                <a:lnTo>
                  <a:pt x="113411" y="437375"/>
                </a:lnTo>
                <a:close/>
                <a:moveTo>
                  <a:pt x="-5037797" y="1099464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234" name="Picture 23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838" y="6443911"/>
            <a:ext cx="97804" cy="108846"/>
          </a:xfrm>
          <a:prstGeom prst="rect">
            <a:avLst/>
          </a:prstGeom>
          <a:noFill/>
        </p:spPr>
      </p:pic>
      <p:sp>
        <p:nvSpPr>
          <p:cNvPr id="235" name="Freeform 235"/>
          <p:cNvSpPr/>
          <p:nvPr/>
        </p:nvSpPr>
        <p:spPr>
          <a:xfrm>
            <a:off x="1723710" y="6406545"/>
            <a:ext cx="94776" cy="143892"/>
          </a:xfrm>
          <a:custGeom>
            <a:avLst/>
            <a:gdLst/>
            <a:ahLst/>
            <a:cxnLst/>
            <a:rect l="0" t="0" r="0" b="0"/>
            <a:pathLst>
              <a:path w="389636" h="590791">
                <a:moveTo>
                  <a:pt x="112395" y="0"/>
                </a:moveTo>
                <a:lnTo>
                  <a:pt x="112395" y="0"/>
                </a:lnTo>
                <a:lnTo>
                  <a:pt x="112395" y="217259"/>
                </a:lnTo>
                <a:cubicBezTo>
                  <a:pt x="149607" y="174371"/>
                  <a:pt x="193421" y="153416"/>
                  <a:pt x="243968" y="153416"/>
                </a:cubicBezTo>
                <a:cubicBezTo>
                  <a:pt x="269621" y="153416"/>
                  <a:pt x="293497" y="158179"/>
                  <a:pt x="314453" y="167704"/>
                </a:cubicBezTo>
                <a:cubicBezTo>
                  <a:pt x="335408" y="177229"/>
                  <a:pt x="351536" y="189624"/>
                  <a:pt x="362078" y="204864"/>
                </a:cubicBezTo>
                <a:cubicBezTo>
                  <a:pt x="372492" y="220117"/>
                  <a:pt x="380111" y="236309"/>
                  <a:pt x="383921" y="254419"/>
                </a:cubicBezTo>
                <a:cubicBezTo>
                  <a:pt x="387732" y="273482"/>
                  <a:pt x="389636" y="301117"/>
                  <a:pt x="389636" y="340182"/>
                </a:cubicBezTo>
                <a:lnTo>
                  <a:pt x="389636" y="590791"/>
                </a:lnTo>
                <a:lnTo>
                  <a:pt x="276353" y="590791"/>
                </a:lnTo>
                <a:lnTo>
                  <a:pt x="276353" y="364960"/>
                </a:lnTo>
                <a:cubicBezTo>
                  <a:pt x="276353" y="320167"/>
                  <a:pt x="274447" y="291579"/>
                  <a:pt x="269621" y="279197"/>
                </a:cubicBezTo>
                <a:cubicBezTo>
                  <a:pt x="265811" y="267754"/>
                  <a:pt x="258192" y="257277"/>
                  <a:pt x="246761" y="250609"/>
                </a:cubicBezTo>
                <a:cubicBezTo>
                  <a:pt x="236347" y="242989"/>
                  <a:pt x="221996" y="240132"/>
                  <a:pt x="205868" y="240132"/>
                </a:cubicBezTo>
                <a:cubicBezTo>
                  <a:pt x="186818" y="240132"/>
                  <a:pt x="170561" y="244894"/>
                  <a:pt x="155321" y="253467"/>
                </a:cubicBezTo>
                <a:cubicBezTo>
                  <a:pt x="140970" y="262992"/>
                  <a:pt x="129541" y="276339"/>
                  <a:pt x="122936" y="295389"/>
                </a:cubicBezTo>
                <a:cubicBezTo>
                  <a:pt x="116206" y="313500"/>
                  <a:pt x="112395" y="340182"/>
                  <a:pt x="112395" y="376390"/>
                </a:cubicBezTo>
                <a:lnTo>
                  <a:pt x="112395" y="590791"/>
                </a:lnTo>
                <a:lnTo>
                  <a:pt x="0" y="590791"/>
                </a:lnTo>
                <a:lnTo>
                  <a:pt x="0" y="0"/>
                </a:lnTo>
                <a:lnTo>
                  <a:pt x="112395" y="0"/>
                </a:lnTo>
                <a:close/>
                <a:moveTo>
                  <a:pt x="-5231993" y="1252880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236" name="Picture 23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0049" y="6443911"/>
            <a:ext cx="107534" cy="108846"/>
          </a:xfrm>
          <a:prstGeom prst="rect">
            <a:avLst/>
          </a:prstGeom>
          <a:noFill/>
        </p:spPr>
      </p:pic>
      <p:pic>
        <p:nvPicPr>
          <p:cNvPr id="237" name="Picture 23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9116" y="6406545"/>
            <a:ext cx="27586" cy="143892"/>
          </a:xfrm>
          <a:prstGeom prst="rect">
            <a:avLst/>
          </a:prstGeom>
          <a:noFill/>
        </p:spPr>
      </p:pic>
      <p:sp>
        <p:nvSpPr>
          <p:cNvPr id="238" name="Freeform 238"/>
          <p:cNvSpPr/>
          <p:nvPr/>
        </p:nvSpPr>
        <p:spPr>
          <a:xfrm>
            <a:off x="2013384" y="6409329"/>
            <a:ext cx="61413" cy="143428"/>
          </a:xfrm>
          <a:custGeom>
            <a:avLst/>
            <a:gdLst/>
            <a:ahLst/>
            <a:cxnLst/>
            <a:rect l="0" t="0" r="0" b="0"/>
            <a:pathLst>
              <a:path w="252476" h="588886">
                <a:moveTo>
                  <a:pt x="243840" y="151511"/>
                </a:moveTo>
                <a:lnTo>
                  <a:pt x="243840" y="151511"/>
                </a:lnTo>
                <a:lnTo>
                  <a:pt x="243840" y="242037"/>
                </a:lnTo>
                <a:lnTo>
                  <a:pt x="165735" y="242037"/>
                </a:lnTo>
                <a:lnTo>
                  <a:pt x="165735" y="414515"/>
                </a:lnTo>
                <a:cubicBezTo>
                  <a:pt x="165735" y="449771"/>
                  <a:pt x="166751" y="469786"/>
                  <a:pt x="168655" y="475501"/>
                </a:cubicBezTo>
                <a:cubicBezTo>
                  <a:pt x="169544" y="481216"/>
                  <a:pt x="173354" y="485978"/>
                  <a:pt x="178180" y="489788"/>
                </a:cubicBezTo>
                <a:cubicBezTo>
                  <a:pt x="183895" y="493598"/>
                  <a:pt x="189611" y="495503"/>
                  <a:pt x="197230" y="495503"/>
                </a:cubicBezTo>
                <a:cubicBezTo>
                  <a:pt x="207644" y="495503"/>
                  <a:pt x="222885" y="491693"/>
                  <a:pt x="242951" y="484073"/>
                </a:cubicBezTo>
                <a:lnTo>
                  <a:pt x="252476" y="572694"/>
                </a:lnTo>
                <a:cubicBezTo>
                  <a:pt x="226694" y="584124"/>
                  <a:pt x="196215" y="588886"/>
                  <a:pt x="162940" y="588886"/>
                </a:cubicBezTo>
                <a:cubicBezTo>
                  <a:pt x="142875" y="588886"/>
                  <a:pt x="124840" y="586029"/>
                  <a:pt x="107695" y="579361"/>
                </a:cubicBezTo>
                <a:cubicBezTo>
                  <a:pt x="91440" y="572694"/>
                  <a:pt x="80010" y="563169"/>
                  <a:pt x="72390" y="552679"/>
                </a:cubicBezTo>
                <a:cubicBezTo>
                  <a:pt x="64769" y="541249"/>
                  <a:pt x="59054" y="526949"/>
                  <a:pt x="56261" y="507899"/>
                </a:cubicBezTo>
                <a:cubicBezTo>
                  <a:pt x="53340" y="495503"/>
                  <a:pt x="52451" y="468833"/>
                  <a:pt x="52451" y="428803"/>
                </a:cubicBezTo>
                <a:lnTo>
                  <a:pt x="52451" y="242037"/>
                </a:lnTo>
                <a:lnTo>
                  <a:pt x="0" y="242037"/>
                </a:lnTo>
                <a:lnTo>
                  <a:pt x="0" y="151511"/>
                </a:lnTo>
                <a:lnTo>
                  <a:pt x="52451" y="151511"/>
                </a:lnTo>
                <a:lnTo>
                  <a:pt x="52451" y="66700"/>
                </a:lnTo>
                <a:lnTo>
                  <a:pt x="165735" y="0"/>
                </a:lnTo>
                <a:lnTo>
                  <a:pt x="165735" y="151511"/>
                </a:lnTo>
                <a:lnTo>
                  <a:pt x="243840" y="151511"/>
                </a:lnTo>
                <a:close/>
                <a:moveTo>
                  <a:pt x="-6585814" y="1241450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39" name="Freeform 239"/>
          <p:cNvSpPr/>
          <p:nvPr/>
        </p:nvSpPr>
        <p:spPr>
          <a:xfrm>
            <a:off x="2080358" y="6409329"/>
            <a:ext cx="61413" cy="143428"/>
          </a:xfrm>
          <a:custGeom>
            <a:avLst/>
            <a:gdLst/>
            <a:ahLst/>
            <a:cxnLst/>
            <a:rect l="0" t="0" r="0" b="0"/>
            <a:pathLst>
              <a:path w="252476" h="588886">
                <a:moveTo>
                  <a:pt x="242951" y="151511"/>
                </a:moveTo>
                <a:lnTo>
                  <a:pt x="242951" y="151511"/>
                </a:lnTo>
                <a:lnTo>
                  <a:pt x="242951" y="242037"/>
                </a:lnTo>
                <a:lnTo>
                  <a:pt x="165734" y="242037"/>
                </a:lnTo>
                <a:lnTo>
                  <a:pt x="165734" y="414515"/>
                </a:lnTo>
                <a:cubicBezTo>
                  <a:pt x="165734" y="449771"/>
                  <a:pt x="166751" y="469786"/>
                  <a:pt x="167640" y="475501"/>
                </a:cubicBezTo>
                <a:cubicBezTo>
                  <a:pt x="169544" y="481216"/>
                  <a:pt x="172466" y="485978"/>
                  <a:pt x="178180" y="489788"/>
                </a:cubicBezTo>
                <a:cubicBezTo>
                  <a:pt x="182879" y="493598"/>
                  <a:pt x="189611" y="495503"/>
                  <a:pt x="197230" y="495503"/>
                </a:cubicBezTo>
                <a:cubicBezTo>
                  <a:pt x="207644" y="495503"/>
                  <a:pt x="222884" y="491693"/>
                  <a:pt x="242951" y="484073"/>
                </a:cubicBezTo>
                <a:lnTo>
                  <a:pt x="252476" y="572694"/>
                </a:lnTo>
                <a:cubicBezTo>
                  <a:pt x="225805" y="584124"/>
                  <a:pt x="196215" y="588886"/>
                  <a:pt x="162941" y="588886"/>
                </a:cubicBezTo>
                <a:cubicBezTo>
                  <a:pt x="142875" y="588886"/>
                  <a:pt x="123825" y="586029"/>
                  <a:pt x="107695" y="579361"/>
                </a:cubicBezTo>
                <a:cubicBezTo>
                  <a:pt x="91440" y="572694"/>
                  <a:pt x="79120" y="563169"/>
                  <a:pt x="71501" y="552679"/>
                </a:cubicBezTo>
                <a:cubicBezTo>
                  <a:pt x="63880" y="541249"/>
                  <a:pt x="59054" y="526949"/>
                  <a:pt x="55244" y="507899"/>
                </a:cubicBezTo>
                <a:cubicBezTo>
                  <a:pt x="53340" y="495503"/>
                  <a:pt x="52451" y="468833"/>
                  <a:pt x="52451" y="428803"/>
                </a:cubicBezTo>
                <a:lnTo>
                  <a:pt x="52451" y="242037"/>
                </a:lnTo>
                <a:lnTo>
                  <a:pt x="0" y="242037"/>
                </a:lnTo>
                <a:lnTo>
                  <a:pt x="0" y="151511"/>
                </a:lnTo>
                <a:lnTo>
                  <a:pt x="52451" y="151511"/>
                </a:lnTo>
                <a:lnTo>
                  <a:pt x="52451" y="66700"/>
                </a:lnTo>
                <a:lnTo>
                  <a:pt x="165734" y="0"/>
                </a:lnTo>
                <a:lnTo>
                  <a:pt x="165734" y="151511"/>
                </a:lnTo>
                <a:lnTo>
                  <a:pt x="242951" y="151511"/>
                </a:lnTo>
                <a:close/>
                <a:moveTo>
                  <a:pt x="-6861150" y="1241450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240" name="Picture 24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1255" y="6443911"/>
            <a:ext cx="97803" cy="108846"/>
          </a:xfrm>
          <a:prstGeom prst="rect">
            <a:avLst/>
          </a:prstGeom>
          <a:noFill/>
        </p:spPr>
      </p:pic>
      <p:sp>
        <p:nvSpPr>
          <p:cNvPr id="241" name="Freeform 241"/>
          <p:cNvSpPr/>
          <p:nvPr/>
        </p:nvSpPr>
        <p:spPr>
          <a:xfrm>
            <a:off x="2268305" y="6443911"/>
            <a:ext cx="153162" cy="106526"/>
          </a:xfrm>
          <a:custGeom>
            <a:avLst/>
            <a:gdLst/>
            <a:ahLst/>
            <a:cxnLst/>
            <a:rect l="0" t="0" r="0" b="0"/>
            <a:pathLst>
              <a:path w="629666" h="437375">
                <a:moveTo>
                  <a:pt x="0" y="9525"/>
                </a:moveTo>
                <a:lnTo>
                  <a:pt x="0" y="9525"/>
                </a:lnTo>
                <a:lnTo>
                  <a:pt x="103760" y="9525"/>
                </a:lnTo>
                <a:lnTo>
                  <a:pt x="103760" y="67653"/>
                </a:lnTo>
                <a:cubicBezTo>
                  <a:pt x="141860" y="22860"/>
                  <a:pt x="185675" y="0"/>
                  <a:pt x="238125" y="0"/>
                </a:cubicBezTo>
                <a:cubicBezTo>
                  <a:pt x="264796" y="0"/>
                  <a:pt x="288672" y="5715"/>
                  <a:pt x="308611" y="17145"/>
                </a:cubicBezTo>
                <a:cubicBezTo>
                  <a:pt x="329565" y="27635"/>
                  <a:pt x="345822" y="44780"/>
                  <a:pt x="359157" y="67653"/>
                </a:cubicBezTo>
                <a:cubicBezTo>
                  <a:pt x="377190" y="44780"/>
                  <a:pt x="398146" y="27635"/>
                  <a:pt x="419100" y="17145"/>
                </a:cubicBezTo>
                <a:cubicBezTo>
                  <a:pt x="441072" y="5715"/>
                  <a:pt x="464821" y="0"/>
                  <a:pt x="489586" y="0"/>
                </a:cubicBezTo>
                <a:cubicBezTo>
                  <a:pt x="521082" y="0"/>
                  <a:pt x="547751" y="5715"/>
                  <a:pt x="568707" y="19050"/>
                </a:cubicBezTo>
                <a:cubicBezTo>
                  <a:pt x="590677" y="31445"/>
                  <a:pt x="606807" y="50495"/>
                  <a:pt x="618237" y="75273"/>
                </a:cubicBezTo>
                <a:cubicBezTo>
                  <a:pt x="625857" y="93383"/>
                  <a:pt x="629666" y="122923"/>
                  <a:pt x="629666" y="163894"/>
                </a:cubicBezTo>
                <a:lnTo>
                  <a:pt x="629666" y="437375"/>
                </a:lnTo>
                <a:lnTo>
                  <a:pt x="516255" y="437375"/>
                </a:lnTo>
                <a:lnTo>
                  <a:pt x="516255" y="192481"/>
                </a:lnTo>
                <a:cubicBezTo>
                  <a:pt x="516255" y="150559"/>
                  <a:pt x="512446" y="122923"/>
                  <a:pt x="504825" y="110528"/>
                </a:cubicBezTo>
                <a:cubicBezTo>
                  <a:pt x="494412" y="94336"/>
                  <a:pt x="478155" y="86716"/>
                  <a:pt x="456312" y="86716"/>
                </a:cubicBezTo>
                <a:cubicBezTo>
                  <a:pt x="440055" y="86716"/>
                  <a:pt x="425832" y="91478"/>
                  <a:pt x="411480" y="101003"/>
                </a:cubicBezTo>
                <a:cubicBezTo>
                  <a:pt x="397257" y="110528"/>
                  <a:pt x="387732" y="124828"/>
                  <a:pt x="381000" y="143878"/>
                </a:cubicBezTo>
                <a:cubicBezTo>
                  <a:pt x="375286" y="161989"/>
                  <a:pt x="371475" y="191529"/>
                  <a:pt x="371475" y="232499"/>
                </a:cubicBezTo>
                <a:lnTo>
                  <a:pt x="371475" y="437375"/>
                </a:lnTo>
                <a:lnTo>
                  <a:pt x="259080" y="437375"/>
                </a:lnTo>
                <a:lnTo>
                  <a:pt x="259080" y="202959"/>
                </a:lnTo>
                <a:cubicBezTo>
                  <a:pt x="259080" y="161036"/>
                  <a:pt x="256287" y="134353"/>
                  <a:pt x="252476" y="121971"/>
                </a:cubicBezTo>
                <a:cubicBezTo>
                  <a:pt x="248539" y="110528"/>
                  <a:pt x="241936" y="101003"/>
                  <a:pt x="234315" y="95288"/>
                </a:cubicBezTo>
                <a:cubicBezTo>
                  <a:pt x="225679" y="89573"/>
                  <a:pt x="214250" y="86716"/>
                  <a:pt x="199010" y="86716"/>
                </a:cubicBezTo>
                <a:cubicBezTo>
                  <a:pt x="181864" y="86716"/>
                  <a:pt x="166625" y="91478"/>
                  <a:pt x="152400" y="101003"/>
                </a:cubicBezTo>
                <a:cubicBezTo>
                  <a:pt x="138050" y="109576"/>
                  <a:pt x="128525" y="123876"/>
                  <a:pt x="121921" y="141021"/>
                </a:cubicBezTo>
                <a:cubicBezTo>
                  <a:pt x="116205" y="159131"/>
                  <a:pt x="113285" y="188671"/>
                  <a:pt x="113285" y="229642"/>
                </a:cubicBezTo>
                <a:lnTo>
                  <a:pt x="113285" y="437375"/>
                </a:lnTo>
                <a:lnTo>
                  <a:pt x="0" y="437375"/>
                </a:lnTo>
                <a:lnTo>
                  <a:pt x="0" y="9525"/>
                </a:lnTo>
                <a:close/>
                <a:moveTo>
                  <a:pt x="-7633817" y="1099464"/>
                </a:moveTo>
              </a:path>
            </a:pathLst>
          </a:custGeom>
          <a:solidFill>
            <a:srgbClr val="254CA3">
              <a:alpha val="100000"/>
            </a:srgbClr>
          </a:solidFill>
          <a:ln w="30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242" name="Picture 24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1640" y="6443911"/>
            <a:ext cx="97773" cy="108846"/>
          </a:xfrm>
          <a:prstGeom prst="rect">
            <a:avLst/>
          </a:prstGeom>
          <a:noFill/>
        </p:spPr>
      </p:pic>
      <p:sp>
        <p:nvSpPr>
          <p:cNvPr id="243" name="Freeform 243"/>
          <p:cNvSpPr/>
          <p:nvPr/>
        </p:nvSpPr>
        <p:spPr>
          <a:xfrm>
            <a:off x="838200" y="1703833"/>
            <a:ext cx="3032759" cy="1725167"/>
          </a:xfrm>
          <a:custGeom>
            <a:avLst/>
            <a:gdLst/>
            <a:ahLst/>
            <a:cxnLst/>
            <a:rect l="0" t="0" r="0" b="0"/>
            <a:pathLst>
              <a:path w="3032759" h="1725167">
                <a:moveTo>
                  <a:pt x="0" y="287527"/>
                </a:moveTo>
                <a:cubicBezTo>
                  <a:pt x="0" y="128777"/>
                  <a:pt x="128739" y="0"/>
                  <a:pt x="287540" y="0"/>
                </a:cubicBezTo>
                <a:lnTo>
                  <a:pt x="2745232" y="0"/>
                </a:lnTo>
                <a:cubicBezTo>
                  <a:pt x="2903982" y="0"/>
                  <a:pt x="3032759" y="128777"/>
                  <a:pt x="3032759" y="287527"/>
                </a:cubicBezTo>
                <a:lnTo>
                  <a:pt x="3032759" y="1437639"/>
                </a:lnTo>
                <a:cubicBezTo>
                  <a:pt x="3032759" y="1596389"/>
                  <a:pt x="2903982" y="1725167"/>
                  <a:pt x="2745232" y="1725167"/>
                </a:cubicBezTo>
                <a:lnTo>
                  <a:pt x="287540" y="1725167"/>
                </a:lnTo>
                <a:cubicBezTo>
                  <a:pt x="128739" y="1725167"/>
                  <a:pt x="0" y="1596389"/>
                  <a:pt x="0" y="1437639"/>
                </a:cubicBezTo>
                <a:close/>
                <a:moveTo>
                  <a:pt x="4028440" y="5154167"/>
                </a:moveTo>
              </a:path>
            </a:pathLst>
          </a:custGeom>
          <a:solidFill>
            <a:srgbClr val="D1E37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44" name="Freeform 244"/>
          <p:cNvSpPr/>
          <p:nvPr/>
        </p:nvSpPr>
        <p:spPr>
          <a:xfrm>
            <a:off x="6803135" y="1703833"/>
            <a:ext cx="3032760" cy="1725167"/>
          </a:xfrm>
          <a:custGeom>
            <a:avLst/>
            <a:gdLst/>
            <a:ahLst/>
            <a:cxnLst/>
            <a:rect l="0" t="0" r="0" b="0"/>
            <a:pathLst>
              <a:path w="3032760" h="1725167">
                <a:moveTo>
                  <a:pt x="0" y="287527"/>
                </a:moveTo>
                <a:cubicBezTo>
                  <a:pt x="0" y="128777"/>
                  <a:pt x="128779" y="0"/>
                  <a:pt x="287529" y="0"/>
                </a:cubicBezTo>
                <a:lnTo>
                  <a:pt x="2745233" y="0"/>
                </a:lnTo>
                <a:cubicBezTo>
                  <a:pt x="2903983" y="0"/>
                  <a:pt x="3032760" y="128777"/>
                  <a:pt x="3032760" y="287527"/>
                </a:cubicBezTo>
                <a:lnTo>
                  <a:pt x="3032760" y="1437639"/>
                </a:lnTo>
                <a:cubicBezTo>
                  <a:pt x="3032760" y="1596389"/>
                  <a:pt x="2903983" y="1725167"/>
                  <a:pt x="2745233" y="1725167"/>
                </a:cubicBezTo>
                <a:lnTo>
                  <a:pt x="287529" y="1725167"/>
                </a:lnTo>
                <a:cubicBezTo>
                  <a:pt x="128779" y="1725167"/>
                  <a:pt x="0" y="1596389"/>
                  <a:pt x="0" y="1437639"/>
                </a:cubicBezTo>
                <a:close/>
                <a:moveTo>
                  <a:pt x="-1936495" y="5154167"/>
                </a:moveTo>
              </a:path>
            </a:pathLst>
          </a:custGeom>
          <a:solidFill>
            <a:srgbClr val="D1E37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45" name="Freeform 245"/>
          <p:cNvSpPr/>
          <p:nvPr/>
        </p:nvSpPr>
        <p:spPr>
          <a:xfrm>
            <a:off x="4672584" y="2407921"/>
            <a:ext cx="1341120" cy="182879"/>
          </a:xfrm>
          <a:custGeom>
            <a:avLst/>
            <a:gdLst/>
            <a:ahLst/>
            <a:cxnLst/>
            <a:rect l="0" t="0" r="0" b="0"/>
            <a:pathLst>
              <a:path w="1341120" h="182879">
                <a:moveTo>
                  <a:pt x="0" y="182879"/>
                </a:moveTo>
                <a:lnTo>
                  <a:pt x="1341120" y="182879"/>
                </a:lnTo>
                <a:lnTo>
                  <a:pt x="134112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1E37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246" name="Picture 24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1196" y="1855724"/>
            <a:ext cx="211328" cy="1369567"/>
          </a:xfrm>
          <a:prstGeom prst="rect">
            <a:avLst/>
          </a:prstGeom>
          <a:noFill/>
        </p:spPr>
      </p:pic>
      <p:pic>
        <p:nvPicPr>
          <p:cNvPr id="247" name="Picture 14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8135" y="5800344"/>
            <a:ext cx="3291840" cy="1057655"/>
          </a:xfrm>
          <a:prstGeom prst="rect">
            <a:avLst/>
          </a:prstGeom>
          <a:noFill/>
        </p:spPr>
      </p:pic>
      <p:sp>
        <p:nvSpPr>
          <p:cNvPr id="248" name="Rectangle 248"/>
          <p:cNvSpPr/>
          <p:nvPr/>
        </p:nvSpPr>
        <p:spPr>
          <a:xfrm>
            <a:off x="4144009" y="6189864"/>
            <a:ext cx="3904970" cy="3311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Tahoma"/>
              </a:rPr>
              <a:t>Uudistuva ja osaava Suomi 2021–2027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838504" y="492188"/>
            <a:ext cx="8442183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0" b="1" i="0" spc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</a:t>
            </a:r>
            <a:r>
              <a:rPr lang="fi-FI" sz="3200" b="1" i="0" spc="1186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3200" b="1" i="0" spc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</a:t>
            </a:r>
            <a:r>
              <a:rPr lang="fi-FI" sz="3200" b="1" i="0" spc="117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i-FI" sz="3200" b="1" i="0" spc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fi-FI" sz="3200" b="1" i="0" spc="1175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i-FI" sz="3200" b="1" i="0" spc="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ensisijainen kustannusmalli</a:t>
            </a:r>
          </a:p>
        </p:txBody>
      </p:sp>
      <p:sp>
        <p:nvSpPr>
          <p:cNvPr id="250" name="Rectangle 250"/>
          <p:cNvSpPr/>
          <p:nvPr/>
        </p:nvSpPr>
        <p:spPr>
          <a:xfrm>
            <a:off x="6805930" y="3780680"/>
            <a:ext cx="3153396" cy="6712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4423" algn="l"/>
              </a:tabLst>
            </a:pPr>
            <a:r>
              <a:rPr lang="fi-FI" sz="199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1992" b="0" i="0" spc="0" baseline="0" dirty="0">
                <a:solidFill>
                  <a:srgbClr val="000000"/>
                </a:solidFill>
                <a:latin typeface="Tahoma"/>
              </a:rPr>
              <a:t>Kaikki muut hankkeesta </a:t>
            </a:r>
          </a:p>
          <a:p>
            <a:pPr marL="344423">
              <a:lnSpc>
                <a:spcPts val="2394"/>
              </a:lnSpc>
            </a:pPr>
            <a:r>
              <a:rPr lang="fi-FI" sz="1994" b="0" i="0" spc="0" baseline="0" dirty="0">
                <a:solidFill>
                  <a:srgbClr val="000000"/>
                </a:solidFill>
                <a:latin typeface="Tahoma"/>
              </a:rPr>
              <a:t>aiheutuvat kustannukset </a:t>
            </a:r>
          </a:p>
        </p:txBody>
      </p:sp>
      <p:sp>
        <p:nvSpPr>
          <p:cNvPr id="251" name="Rectangle 251"/>
          <p:cNvSpPr/>
          <p:nvPr/>
        </p:nvSpPr>
        <p:spPr>
          <a:xfrm>
            <a:off x="7150354" y="4390534"/>
            <a:ext cx="2373726" cy="6712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992" b="0" i="0" spc="0" baseline="0" dirty="0">
                <a:solidFill>
                  <a:srgbClr val="000000"/>
                </a:solidFill>
                <a:latin typeface="Tahoma"/>
              </a:rPr>
              <a:t>korvataan 40%:n flat</a:t>
            </a:r>
          </a:p>
          <a:p>
            <a:pPr marL="0">
              <a:lnSpc>
                <a:spcPts val="2400"/>
              </a:lnSpc>
            </a:pPr>
            <a:r>
              <a:rPr lang="fi-FI" sz="1994" b="0" i="0" spc="0" baseline="0" dirty="0">
                <a:solidFill>
                  <a:srgbClr val="000000"/>
                </a:solidFill>
                <a:latin typeface="Tahoma"/>
              </a:rPr>
              <a:t>rat</a:t>
            </a:r>
            <a:r>
              <a:rPr lang="fi-FI" sz="1994" b="0" i="0" spc="617" baseline="0" dirty="0">
                <a:solidFill>
                  <a:srgbClr val="000000"/>
                </a:solidFill>
                <a:latin typeface="Tahoma"/>
              </a:rPr>
              <a:t>e</a:t>
            </a:r>
            <a:r>
              <a:rPr lang="fi-FI" sz="1994" b="0" i="0" spc="0" baseline="0" dirty="0">
                <a:solidFill>
                  <a:srgbClr val="000000"/>
                </a:solidFill>
                <a:latin typeface="Tahoma"/>
              </a:rPr>
              <a:t>–osuudella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838504" y="3832115"/>
            <a:ext cx="2613184" cy="671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4423" algn="l"/>
              </a:tabLst>
            </a:pPr>
            <a:r>
              <a:rPr lang="fi-FI" sz="199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1992" b="0" i="0" spc="0" baseline="0" dirty="0">
                <a:solidFill>
                  <a:srgbClr val="000000"/>
                </a:solidFill>
                <a:latin typeface="Tahoma"/>
              </a:rPr>
              <a:t>Hankehenkilöstön </a:t>
            </a:r>
          </a:p>
          <a:p>
            <a:pPr marL="344423">
              <a:lnSpc>
                <a:spcPts val="2394"/>
              </a:lnSpc>
            </a:pPr>
            <a:r>
              <a:rPr lang="fi-FI" sz="1992" b="0" i="0" spc="0" baseline="0" dirty="0">
                <a:solidFill>
                  <a:srgbClr val="000000"/>
                </a:solidFill>
                <a:latin typeface="Tahoma"/>
              </a:rPr>
              <a:t>palkkakustannukset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1182928" y="4441337"/>
            <a:ext cx="2681821" cy="12818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994" b="0" i="0" spc="0" baseline="0" dirty="0">
                <a:solidFill>
                  <a:srgbClr val="000000"/>
                </a:solidFill>
                <a:latin typeface="Tahoma"/>
              </a:rPr>
              <a:t>esitetään hankkeessa </a:t>
            </a:r>
          </a:p>
          <a:p>
            <a:pPr marL="0">
              <a:lnSpc>
                <a:spcPts val="2402"/>
              </a:lnSpc>
            </a:pPr>
            <a:r>
              <a:rPr lang="fi-FI" sz="1992" b="0" i="0" spc="0" baseline="0" dirty="0">
                <a:solidFill>
                  <a:srgbClr val="000000"/>
                </a:solidFill>
                <a:latin typeface="Tahoma"/>
              </a:rPr>
              <a:t>palkkakustannusten </a:t>
            </a:r>
          </a:p>
          <a:p>
            <a:pPr marL="0">
              <a:lnSpc>
                <a:spcPts val="2400"/>
              </a:lnSpc>
            </a:pPr>
            <a:r>
              <a:rPr lang="fi-FI" sz="1994" b="0" i="0" spc="0" baseline="0" dirty="0">
                <a:solidFill>
                  <a:srgbClr val="000000"/>
                </a:solidFill>
                <a:latin typeface="Tahoma"/>
              </a:rPr>
              <a:t>yksikkökustannusmallin </a:t>
            </a:r>
          </a:p>
          <a:p>
            <a:pPr marL="0">
              <a:lnSpc>
                <a:spcPts val="2401"/>
              </a:lnSpc>
            </a:pPr>
            <a:r>
              <a:rPr lang="fi-FI" sz="1992" b="0" i="0" spc="0" baseline="0" dirty="0">
                <a:solidFill>
                  <a:srgbClr val="000000"/>
                </a:solidFill>
                <a:latin typeface="Tahoma"/>
              </a:rPr>
              <a:t>mukaisesti</a:t>
            </a:r>
          </a:p>
        </p:txBody>
      </p:sp>
      <p:sp>
        <p:nvSpPr>
          <p:cNvPr id="254" name="Rectangle 254"/>
          <p:cNvSpPr/>
          <p:nvPr/>
        </p:nvSpPr>
        <p:spPr>
          <a:xfrm>
            <a:off x="1212494" y="2200803"/>
            <a:ext cx="2283938" cy="6718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15670"/>
            <a:r>
              <a:rPr lang="fi-FI" sz="1994" b="0" i="0" spc="0" baseline="0" dirty="0">
                <a:solidFill>
                  <a:srgbClr val="000000"/>
                </a:solidFill>
                <a:latin typeface="Tahoma"/>
              </a:rPr>
              <a:t>Palkkojen </a:t>
            </a:r>
          </a:p>
          <a:p>
            <a:pPr marL="0">
              <a:lnSpc>
                <a:spcPts val="2401"/>
              </a:lnSpc>
            </a:pPr>
            <a:r>
              <a:rPr lang="fi-FI" sz="1992" b="0" i="0" spc="0" baseline="0" dirty="0">
                <a:solidFill>
                  <a:srgbClr val="000000"/>
                </a:solidFill>
                <a:latin typeface="Tahoma"/>
              </a:rPr>
              <a:t>yksikkökustannukset</a:t>
            </a:r>
          </a:p>
        </p:txBody>
      </p:sp>
      <p:sp>
        <p:nvSpPr>
          <p:cNvPr id="255" name="Rectangle 255"/>
          <p:cNvSpPr/>
          <p:nvPr/>
        </p:nvSpPr>
        <p:spPr>
          <a:xfrm>
            <a:off x="7557769" y="2048781"/>
            <a:ext cx="1609853" cy="6712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992" b="0" i="0" spc="0" baseline="0" dirty="0">
                <a:solidFill>
                  <a:srgbClr val="000000"/>
                </a:solidFill>
                <a:latin typeface="Tahoma"/>
              </a:rPr>
              <a:t>Fla</a:t>
            </a:r>
            <a:r>
              <a:rPr lang="fi-FI" sz="1992" b="0" i="0" spc="627" baseline="0" dirty="0">
                <a:solidFill>
                  <a:srgbClr val="000000"/>
                </a:solidFill>
                <a:latin typeface="Tahoma"/>
              </a:rPr>
              <a:t>t</a:t>
            </a:r>
            <a:r>
              <a:rPr lang="fi-FI" sz="1992" b="0" i="0" spc="0" baseline="0" dirty="0">
                <a:solidFill>
                  <a:srgbClr val="000000"/>
                </a:solidFill>
                <a:latin typeface="Tahoma"/>
              </a:rPr>
              <a:t>rat</a:t>
            </a:r>
            <a:r>
              <a:rPr lang="fi-FI" sz="1992" b="0" i="0" spc="637" baseline="0" dirty="0">
                <a:solidFill>
                  <a:srgbClr val="000000"/>
                </a:solidFill>
                <a:latin typeface="Tahoma"/>
              </a:rPr>
              <a:t>e</a:t>
            </a:r>
            <a:r>
              <a:rPr lang="fi-FI" sz="1992" b="0" i="0" spc="0" baseline="0" dirty="0">
                <a:solidFill>
                  <a:srgbClr val="000000"/>
                </a:solidFill>
                <a:latin typeface="Tahoma"/>
              </a:rPr>
              <a:t>40% </a:t>
            </a:r>
          </a:p>
          <a:p>
            <a:pPr marL="192405">
              <a:lnSpc>
                <a:spcPts val="2400"/>
              </a:lnSpc>
            </a:pPr>
            <a:r>
              <a:rPr lang="fi-FI" sz="1994" b="0" i="0" spc="0" baseline="0" dirty="0">
                <a:solidFill>
                  <a:srgbClr val="000000"/>
                </a:solidFill>
                <a:latin typeface="Tahoma"/>
              </a:rPr>
              <a:t>laskettuna </a:t>
            </a:r>
          </a:p>
        </p:txBody>
      </p:sp>
      <p:sp>
        <p:nvSpPr>
          <p:cNvPr id="256" name="Rectangle 256"/>
          <p:cNvSpPr/>
          <p:nvPr/>
        </p:nvSpPr>
        <p:spPr>
          <a:xfrm>
            <a:off x="7140193" y="2658635"/>
            <a:ext cx="2358822" cy="3664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992" b="0" i="0" spc="0" baseline="0" dirty="0">
                <a:solidFill>
                  <a:srgbClr val="000000"/>
                </a:solidFill>
                <a:latin typeface="Tahoma"/>
              </a:rPr>
              <a:t>palkkakustannuksista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94BA0-6AE7-5145-A725-12DADBBC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 anchor="b">
            <a:normAutofit/>
          </a:bodyPr>
          <a:lstStyle/>
          <a:p>
            <a:pPr algn="ctr"/>
            <a:r>
              <a:rPr lang="fi-FI" sz="3700" dirty="0"/>
              <a:t>Tukitaso ja rahoitus </a:t>
            </a:r>
            <a:br>
              <a:rPr lang="fi-FI" sz="3700" dirty="0"/>
            </a:br>
            <a:endParaRPr lang="fi-FI" sz="3700" dirty="0"/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503D4D77-8A65-6D5F-9404-30D56007D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03665"/>
              </p:ext>
            </p:extLst>
          </p:nvPr>
        </p:nvGraphicFramePr>
        <p:xfrm>
          <a:off x="838200" y="1278294"/>
          <a:ext cx="11076992" cy="4253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41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E8EBDB4-8FE5-4EC2-903E-2AA07E61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23" y="895351"/>
            <a:ext cx="10515600" cy="530224"/>
          </a:xfrm>
        </p:spPr>
        <p:txBody>
          <a:bodyPr/>
          <a:lstStyle/>
          <a:p>
            <a:pPr algn="ctr"/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Haun yhteystiedot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943E2A8-5EB8-43E5-BB84-CE3C779C8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43" y="2003459"/>
            <a:ext cx="10705672" cy="3383837"/>
          </a:xfrm>
        </p:spPr>
        <p:txBody>
          <a:bodyPr/>
          <a:lstStyle/>
          <a:p>
            <a:pPr marL="0" indent="0" algn="ctr">
              <a:buNone/>
            </a:pPr>
            <a:endParaRPr lang="fi-FI" sz="1600" b="1" dirty="0"/>
          </a:p>
          <a:p>
            <a:pPr marL="0" indent="0" algn="ctr">
              <a:buNone/>
            </a:pPr>
            <a:r>
              <a:rPr lang="fi-FI" sz="1600" dirty="0"/>
              <a:t>Timo Ollila, puh. 0295 026 695</a:t>
            </a:r>
          </a:p>
          <a:p>
            <a:pPr marL="0" indent="0" algn="ctr">
              <a:buNone/>
            </a:pPr>
            <a:r>
              <a:rPr lang="fi-FI" sz="1600" dirty="0" err="1"/>
              <a:t>timo.ollila</a:t>
            </a:r>
            <a:r>
              <a:rPr lang="fi-FI" sz="1600" dirty="0"/>
              <a:t>(at)ely-keskus.fi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44224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6EC3F7-AC52-4548-8D2D-6653CA974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273" y="692594"/>
            <a:ext cx="10921428" cy="2723387"/>
          </a:xfrm>
        </p:spPr>
        <p:txBody>
          <a:bodyPr anchor="b">
            <a:normAutofit/>
          </a:bodyPr>
          <a:lstStyle/>
          <a:p>
            <a:r>
              <a:rPr lang="fi-FI" sz="3200" dirty="0"/>
              <a:t>Ylimaakunnallinen ESR+ haku pk-yritysten julkisen rahoituksen neuvontapalveluosaamisen kehittämiseksi</a:t>
            </a:r>
            <a:br>
              <a:rPr lang="fi-FI" sz="3200" dirty="0"/>
            </a:br>
            <a:r>
              <a:rPr lang="fi-FI" sz="2400" dirty="0"/>
              <a:t>ESAELY-080  </a:t>
            </a:r>
            <a:br>
              <a:rPr lang="fi-FI" sz="3700" b="1" i="0" dirty="0">
                <a:effectLst/>
              </a:rPr>
            </a:br>
            <a:endParaRPr lang="fi-FI" sz="3700" dirty="0"/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C6D81230-6789-45C4-BAAB-8ABEBCD40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1140"/>
            <a:ext cx="9144000" cy="1056640"/>
          </a:xfrm>
        </p:spPr>
        <p:txBody>
          <a:bodyPr/>
          <a:lstStyle/>
          <a:p>
            <a:r>
              <a:rPr lang="fi-FI" cap="none" dirty="0"/>
              <a:t>Rahoituspäällikkö Timo Ollila</a:t>
            </a:r>
          </a:p>
          <a:p>
            <a:r>
              <a:rPr lang="fi-FI" cap="none" dirty="0"/>
              <a:t>ELY-keskus</a:t>
            </a:r>
          </a:p>
          <a:p>
            <a:endParaRPr lang="fi-FI" sz="2400" dirty="0">
              <a:effectLst/>
              <a:latin typeface="Calibri" panose="020F0502020204030204" pitchFamily="34" charset="0"/>
            </a:endParaRPr>
          </a:p>
          <a:p>
            <a:endParaRPr lang="fi-FI" cap="none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9F1434F-40E4-4866-A9B9-72DECA981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16" y="5801360"/>
            <a:ext cx="3291847" cy="10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0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4A81AB-F811-44EC-B873-0C0E91DD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581"/>
          </a:xfrm>
        </p:spPr>
        <p:txBody>
          <a:bodyPr/>
          <a:lstStyle/>
          <a:p>
            <a:pPr algn="ctr"/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Hakeminen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5427D3-E17C-410C-8059-1022128D8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463"/>
            <a:ext cx="10679130" cy="4165657"/>
          </a:xfrm>
        </p:spPr>
        <p:txBody>
          <a:bodyPr/>
          <a:lstStyle/>
          <a:p>
            <a:endParaRPr lang="fi-FI" sz="2000" dirty="0"/>
          </a:p>
          <a:p>
            <a:r>
              <a:rPr lang="fi-FI" sz="2000" dirty="0"/>
              <a:t>Hakuaika 22.4.-10.5.2024</a:t>
            </a:r>
          </a:p>
          <a:p>
            <a:r>
              <a:rPr lang="fi-FI" sz="2000" dirty="0"/>
              <a:t>Hakemukset jätetään EURA 2021 –järjestelmässä </a:t>
            </a:r>
            <a:r>
              <a:rPr lang="fi-FI" sz="2000" dirty="0">
                <a:hlinkClick r:id="rId2"/>
              </a:rPr>
              <a:t>https://eura2021.fi/</a:t>
            </a:r>
            <a:endParaRPr lang="fi-FI" sz="2000" dirty="0"/>
          </a:p>
          <a:p>
            <a:r>
              <a:rPr lang="fi-FI" sz="2000" dirty="0">
                <a:cs typeface="Calibri" panose="020F0502020204030204" pitchFamily="34" charset="0"/>
              </a:rPr>
              <a:t>E</a:t>
            </a:r>
            <a:r>
              <a:rPr lang="fi-FI" sz="2000" b="0" dirty="0">
                <a:latin typeface="+mn-lt"/>
                <a:cs typeface="Calibri" panose="020F0502020204030204" pitchFamily="34" charset="0"/>
              </a:rPr>
              <a:t>rityistavoite 4.2. Uutta osaamista työelämään</a:t>
            </a:r>
            <a:endParaRPr lang="fi-FI" sz="2000" dirty="0"/>
          </a:p>
          <a:p>
            <a:r>
              <a:rPr lang="fi-FI" sz="2000" dirty="0"/>
              <a:t>ESAELY-080 </a:t>
            </a:r>
          </a:p>
          <a:p>
            <a:r>
              <a:rPr lang="fi-FI" sz="2000" dirty="0"/>
              <a:t>Viranomaiskäsittelyyn jätettyjä hakemuksia ei voi siirtää toiseen hakuun eikä toiselle rahoittajalle</a:t>
            </a:r>
          </a:p>
          <a:p>
            <a:r>
              <a:rPr lang="fi-FI" sz="2000" dirty="0">
                <a:cs typeface="Calibri" panose="020F0502020204030204" pitchFamily="34" charset="0"/>
              </a:rPr>
              <a:t>Hakijan ja toteuttajan palveluissa käyttäjällä oltava </a:t>
            </a:r>
            <a:r>
              <a:rPr lang="fi-FI" sz="2000" dirty="0" err="1">
                <a:cs typeface="Calibri" panose="020F0502020204030204" pitchFamily="34" charset="0"/>
              </a:rPr>
              <a:t>Suomi.fi:ssä</a:t>
            </a:r>
            <a:r>
              <a:rPr lang="fi-FI" sz="2000" dirty="0">
                <a:cs typeface="Calibri" panose="020F0502020204030204" pitchFamily="34" charset="0"/>
              </a:rPr>
              <a:t> myönnetty valtuus EURA 2021:n käyttöön </a:t>
            </a:r>
            <a:r>
              <a:rPr lang="fi-FI" sz="2000" dirty="0">
                <a:effectLst/>
                <a:cs typeface="Calibri" panose="020F0502020204030204" pitchFamily="34" charset="0"/>
                <a:hlinkClick r:id="rId3"/>
              </a:rPr>
              <a:t>https://www.suomi.fi/valtuudet</a:t>
            </a:r>
            <a:endParaRPr lang="fi-FI" sz="2000" dirty="0">
              <a:effectLst/>
              <a:cs typeface="Calibri" panose="020F0502020204030204" pitchFamily="34" charset="0"/>
            </a:endParaRPr>
          </a:p>
          <a:p>
            <a:r>
              <a:rPr lang="fi-FI" sz="2000" dirty="0">
                <a:cs typeface="Calibri" panose="020F0502020204030204" pitchFamily="34" charset="0"/>
              </a:rPr>
              <a:t>Hakuun asetettu summa 750 000 euroa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082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4939C4-AF59-4E76-A150-881C94A2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178"/>
          </a:xfrm>
        </p:spPr>
        <p:txBody>
          <a:bodyPr/>
          <a:lstStyle/>
          <a:p>
            <a:pPr algn="ctr"/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Haun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985B61-8334-4A0A-B215-CB20468A3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84" y="1017142"/>
            <a:ext cx="11198832" cy="4880223"/>
          </a:xfrm>
        </p:spPr>
        <p:txBody>
          <a:bodyPr/>
          <a:lstStyle/>
          <a:p>
            <a:pPr algn="l" rtl="0"/>
            <a:r>
              <a:rPr lang="fi-FI" sz="1600" dirty="0"/>
              <a:t>Haun tavoitteena on lisätä julkisen yritysneuvonnan muutoskyvykkyyttä, ammattiosaamista, tehokkuutta ja vaikuttavuutta kehittämällä yritysrahoittajien osaamista, yhteistyötä ja digipalveluiden käyttöönottoa julkisissa yritysneuvonnan palveluissa. </a:t>
            </a:r>
          </a:p>
          <a:p>
            <a:pPr algn="l" rtl="0"/>
            <a:r>
              <a:rPr lang="fi-FI" sz="1600" dirty="0"/>
              <a:t>Haku tukee jatkuvan oppisen tavoitteita julkisten yrityspalvelujen kehittämisessä ja vahvistaa yritysrahoituksen digisiirtymää.</a:t>
            </a:r>
          </a:p>
          <a:p>
            <a:pPr algn="l" rtl="0"/>
            <a:r>
              <a:rPr lang="fi-FI" sz="1600" dirty="0"/>
              <a:t>Haun tavoitteena on luoda mahdollisuus kehittää ylimaakunnallisia palvelumalleja, asiakasohjausta ja prosesseja pk-yrittäjien julkisiin rahoituspalveluihin. Tavoitteena on lisätä rahoitusasiantuntijoiden osaamista vastaamaan tulevaisuuden yritysrahoituksen osaamistarpeita mm. laaja-alaisessa liiketoimintaosaamisessa, digitaalisuudessa, biotaloudessa, palveluliiketoiminnassa ja yritysten vihreän siirtymän huomioimisessa tulevaisuuden ekosysteemeissä. Toiminnan tulee kohdentua kaikille rakennerahastoalueille.</a:t>
            </a:r>
          </a:p>
          <a:p>
            <a:pPr marL="0" indent="0" algn="l" rtl="0">
              <a:buNone/>
            </a:pPr>
            <a:r>
              <a:rPr lang="fi-FI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Hakemuksissa kehittämisteemoina voivat olla:</a:t>
            </a:r>
          </a:p>
          <a:p>
            <a:pPr algn="l" rtl="0"/>
            <a:r>
              <a:rPr lang="fi-FI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Toimintatapojen, palvelujen, palvelumallien ja digitaalisten ratkaisujen kehittäminen pk-yritysten julkisten rahoituspalveluiden, asiakasohjauksen ja neuvonnan vaikuttavuuden parantamiseksi</a:t>
            </a:r>
          </a:p>
          <a:p>
            <a:pPr algn="l" rtl="0"/>
            <a:r>
              <a:rPr lang="fi-FI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Julkisten yrityspalveluiden ja neuvonnan osaamisen kehittäminen esimerkiksi koulutuksilla ja valmennuksilla</a:t>
            </a:r>
          </a:p>
          <a:p>
            <a:pPr algn="l" rtl="0"/>
            <a:r>
              <a:rPr lang="fi-FI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Yritysten ja yritysten johdon muutoskyvykkyyden, kasvu- ja rahoitusosaamisen kehittäminen koulutuksen, neuvonnan, ohjauksen ja verkostojen kautta</a:t>
            </a:r>
            <a:br>
              <a:rPr lang="fi-FI" sz="1600" b="0" i="0" dirty="0">
                <a:solidFill>
                  <a:srgbClr val="0E2954"/>
                </a:solidFill>
                <a:effectLst/>
                <a:latin typeface="Source Sans Pro" panose="020B0503030403020204" pitchFamily="34" charset="0"/>
              </a:rPr>
            </a:b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41142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14BAD1-02D4-8AF2-CB4D-BA192EF5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600" dirty="0"/>
              <a:t>Hankkeen onnistumisen kannalta on olennaista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70B66C-DBEE-4BE4-A5FB-6896E6BB6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3865"/>
            <a:ext cx="10515599" cy="3888255"/>
          </a:xfrm>
        </p:spPr>
        <p:txBody>
          <a:bodyPr/>
          <a:lstStyle/>
          <a:p>
            <a:r>
              <a:rPr lang="fi-FI" dirty="0"/>
              <a:t>Hakijalla on vahva osaaminen ja kokemus valtakunnallisesta yritysten toimintaympäristöstä, tarjottavista julkisista rahoituspalveluista, keskeisistä toimijoista, sidosryhmistä ja kohderyhmistä. </a:t>
            </a:r>
          </a:p>
          <a:p>
            <a:r>
              <a:rPr lang="fi-FI" dirty="0"/>
              <a:t>Hankkeella on realistinen, kustannustehokas, konkreettisella tasolla kuvattu ja aikataulutettu toimenpidesuunnitelma. </a:t>
            </a:r>
          </a:p>
          <a:p>
            <a:r>
              <a:rPr lang="fi-FI" dirty="0"/>
              <a:t>Hanke on mahdollista toteuttaa joko yhden hanketoteuttajan toteutuksena tai ryhmähankkeena. Ryhmähankkeissa kunkin hankkeen osatoteuttajan hakemuksessa tulee näkyä selvä yhtymäpinta ryhmähankkeen tavoitteisiin ja toimenpiteisiin.</a:t>
            </a:r>
          </a:p>
        </p:txBody>
      </p:sp>
    </p:spTree>
    <p:extLst>
      <p:ext uri="{BB962C8B-B14F-4D97-AF65-F5344CB8AC3E}">
        <p14:creationId xmlns:p14="http://schemas.microsoft.com/office/powerpoint/2010/main" val="236980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463215-E3B5-DCF6-01EC-88BD30C5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200" dirty="0"/>
              <a:t>Hankkeen toteuttajalla/toteuttajilla tulee olla kokemusta ainakin seuraavista kokonaisuuksista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5E4500-DCD9-29DA-B01B-0D9DDDFCD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Yritysten toimintaympäristöä koskeva koko maan kattava kokemus sekä hyvä tuntemus ELY-keskusten, työ- ja elinkeinotoimistojen ja Business Finlandin, ulkoministeriön ja Finnveran yrityksille tarjoamista palveluista.</a:t>
            </a:r>
          </a:p>
          <a:p>
            <a:r>
              <a:rPr lang="fi-FI" sz="2000" dirty="0"/>
              <a:t>Aikaisempaa kokemusta yhteistyöstä valtakunnallisten neuvontapalveluorganisaatioiden kanssa sekä kokemusta ja kyvykkyyttä neuvontapalveluiden henkilöstön osaamisen kehittämisestä.</a:t>
            </a:r>
          </a:p>
          <a:p>
            <a:r>
              <a:rPr lang="fi-FI" sz="2000" dirty="0"/>
              <a:t>Julkisissa yrityspalveluissa käytettävien digijärjestelmien hyvä tuntemus sekä näkemystä niiden käytettävyydestä ja/tai kehittämistarpeista.</a:t>
            </a:r>
          </a:p>
          <a:p>
            <a:r>
              <a:rPr lang="fi-FI" sz="2000" dirty="0"/>
              <a:t>Hakijalla tulee olla osaamista ja kyvykkyyttä reagoida joustavasti ja nopeasti hanketoiminnassa esille nouseviin toimintatarpeisiin ja muutoksiin</a:t>
            </a:r>
          </a:p>
        </p:txBody>
      </p:sp>
    </p:spTree>
    <p:extLst>
      <p:ext uri="{BB962C8B-B14F-4D97-AF65-F5344CB8AC3E}">
        <p14:creationId xmlns:p14="http://schemas.microsoft.com/office/powerpoint/2010/main" val="34809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25C36F-CF92-447F-D5A6-CE85F20E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Haun maantieteellinen alue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EA9DD6-0A21-F836-5D39-102A8C15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871"/>
            <a:ext cx="7515550" cy="4109576"/>
          </a:xfrm>
        </p:spPr>
        <p:txBody>
          <a:bodyPr/>
          <a:lstStyle/>
          <a:p>
            <a:r>
              <a:rPr lang="fi-FI" sz="2000" b="1" dirty="0"/>
              <a:t>Etelä-Suomi:</a:t>
            </a:r>
          </a:p>
          <a:p>
            <a:pPr lvl="1"/>
            <a:r>
              <a:rPr lang="fi-FI" sz="1800" dirty="0"/>
              <a:t>Etelä-Karjala, Kanta-Häme, Kymenlaakso, Päijät-Häme ja Uusimaa</a:t>
            </a:r>
          </a:p>
          <a:p>
            <a:r>
              <a:rPr lang="fi-FI" sz="2000" b="1" dirty="0"/>
              <a:t>Itä-Suomi: </a:t>
            </a:r>
          </a:p>
          <a:p>
            <a:pPr lvl="1"/>
            <a:r>
              <a:rPr lang="fi-FI" sz="1800" dirty="0"/>
              <a:t>Etelä-Savo, Pohjois-Karjala ja Pohjois-Savo</a:t>
            </a:r>
          </a:p>
          <a:p>
            <a:r>
              <a:rPr lang="fi-FI" sz="2200" b="1" dirty="0"/>
              <a:t>Länsi-Suomi:</a:t>
            </a:r>
          </a:p>
          <a:p>
            <a:pPr lvl="1"/>
            <a:r>
              <a:rPr lang="fi-FI" sz="1800" dirty="0"/>
              <a:t>Etelä-Pohjanmaa, Keski-Pohjanmaa, Keski-Suomi, Pirkanmaa, Pohjanmaa, Satakunta ja Varsinais-Suomi</a:t>
            </a:r>
          </a:p>
          <a:p>
            <a:r>
              <a:rPr lang="fi-FI" sz="2200" b="1" dirty="0"/>
              <a:t>Pohjois-Suomi:</a:t>
            </a:r>
          </a:p>
          <a:p>
            <a:pPr lvl="1"/>
            <a:r>
              <a:rPr lang="fi-FI" sz="1800" dirty="0"/>
              <a:t>Kainuu, Lappi ja Pohjois-Pohjanmaa</a:t>
            </a:r>
          </a:p>
        </p:txBody>
      </p:sp>
      <p:graphicFrame>
        <p:nvGraphicFramePr>
          <p:cNvPr id="4" name="Kuvan paikkamerkki 7" descr="Suomen kartta, johon on väreillä ja tekstillä merkattu RR-elyjen kattamat alueet, sekä kyseisten elyjen sijainti punaisella ympyrällä. Alueet ovat Pohjois-Suomi (Lappi, Pohjois-Pohjanmaa, Kainuu; ELY-keskus Oulussa), Länsi-Suomi (alue kerrottu viereisessä tekstissä, ELY-keskus Jyväskylässä), Itä-Suomi (Pohjois-Savo, Etelä-Savo, Pohjois-Karjala; ELY-keskus Mikkelissä) sekä Etelä-Suomi (Uusimaa, Etelä-Karjala, Kanta-Häme, Kymenlaakso, Päijät-Häme).">
            <a:extLst>
              <a:ext uri="{FF2B5EF4-FFF2-40B4-BE49-F238E27FC236}">
                <a16:creationId xmlns:a16="http://schemas.microsoft.com/office/drawing/2014/main" id="{F215B540-EF14-810B-FBFF-AD7EF16461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69694" y="163286"/>
          <a:ext cx="3273677" cy="56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79680" imgH="1173240" progId="">
                  <p:embed/>
                </p:oleObj>
              </mc:Choice>
              <mc:Fallback>
                <p:oleObj r:id="rId3" imgW="679680" imgH="1173240" progId="">
                  <p:embed/>
                  <p:pic>
                    <p:nvPicPr>
                      <p:cNvPr id="4" name="Kuvan paikkamerkki 7" descr="Suomen kartta, johon on väreillä ja tekstillä merkattu RR-elyjen kattamat alueet, sekä kyseisten elyjen sijainti punaisella ympyrällä. Alueet ovat Pohjois-Suomi (Lappi, Pohjois-Pohjanmaa, Kainuu; ELY-keskus Oulussa), Länsi-Suomi (alue kerrottu viereisessä tekstissä, ELY-keskus Jyväskylässä), Itä-Suomi (Pohjois-Savo, Etelä-Savo, Pohjois-Karjala; ELY-keskus Mikkelissä) sekä Etelä-Suomi (Uusimaa, Etelä-Karjala, Kanta-Häme, Kymenlaakso, Päijät-Häme).">
                        <a:extLst>
                          <a:ext uri="{FF2B5EF4-FFF2-40B4-BE49-F238E27FC236}">
                            <a16:creationId xmlns:a16="http://schemas.microsoft.com/office/drawing/2014/main" id="{F215B540-EF14-810B-FBFF-AD7EF1646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69694" y="163286"/>
                        <a:ext cx="3273677" cy="5652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04CB6E4B-FB37-5AB5-A23A-F9E4183D1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26139" y="4215045"/>
            <a:ext cx="733665" cy="476726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Länsi-Suomi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1D7032E-762F-6740-DAD6-24DCAB127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9006" y="2027923"/>
            <a:ext cx="823433" cy="476726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Pohjois-Suomi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6F24044-4521-7E58-9D31-12DE82F64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55607" y="5196848"/>
            <a:ext cx="733664" cy="476726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Etelä-Suomi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C02D68C-3AAB-FEAA-B957-C9A3B341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12710" y="3999601"/>
            <a:ext cx="733664" cy="476726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Itä-Suomi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F8DE28D4-5F9F-9414-07CF-8EB37BC91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9994" y="2910702"/>
            <a:ext cx="99001" cy="981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9F5E93AE-FF47-47FD-CC9E-ABCC28A72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58003" y="4427944"/>
            <a:ext cx="99001" cy="981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8D3FE9BF-2C96-6B55-F0A4-DA07E86D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25531" y="4677646"/>
            <a:ext cx="99001" cy="981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8DCBB357-9A82-3BD3-2580-4C204F256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7141" y="5147795"/>
            <a:ext cx="99001" cy="981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11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D7E7B8-0074-CE5E-5C2C-0720B268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608"/>
            <a:ext cx="10515600" cy="647272"/>
          </a:xfrm>
        </p:spPr>
        <p:txBody>
          <a:bodyPr/>
          <a:lstStyle/>
          <a:p>
            <a:pPr algn="ctr"/>
            <a:r>
              <a:rPr lang="fi-FI" dirty="0"/>
              <a:t>Valintaperusteet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062D63-7560-406D-7D96-C3E143053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7142"/>
            <a:ext cx="10515600" cy="4514978"/>
          </a:xfrm>
        </p:spPr>
        <p:txBody>
          <a:bodyPr/>
          <a:lstStyle/>
          <a:p>
            <a:r>
              <a:rPr lang="fi-FI" sz="1800" dirty="0"/>
              <a:t>Hankkeessa kehitetään uudenlaisia koulutuksen ratkaisuja, edistetään ennakoivaa lähestymistapaa tai tuotetaan erityistä lisäarvoa olemassa oleviin toimenpiteisiin</a:t>
            </a:r>
          </a:p>
          <a:p>
            <a:r>
              <a:rPr lang="fi-FI" sz="1800" dirty="0"/>
              <a:t>Hanke edistää toimijoiden osaamista, yhteistyötä ja/tai monialaisten palvelujen hyödyntämistä koordinoidusti</a:t>
            </a:r>
          </a:p>
          <a:p>
            <a:r>
              <a:rPr lang="fi-FI" sz="1800" dirty="0"/>
              <a:t>Hankkeen toimenpiteillä edistetään työhyvinvointia ja/tai työn tuottavuutta välittömästi tai välillisesti</a:t>
            </a:r>
          </a:p>
          <a:p>
            <a:r>
              <a:rPr lang="fi-FI" sz="1800" dirty="0"/>
              <a:t>Hankkeessa kehitetään uudenlaisia ratkaisuja tai tuotetaan erityistä lisäarvoa olemassa oleviin toimenpiteisiin yritysten ja organisaatioiden uudistumisen ja kilpailukyvyn edistämiseksi</a:t>
            </a:r>
          </a:p>
          <a:p>
            <a:r>
              <a:rPr lang="fi-FI" sz="1800" dirty="0"/>
              <a:t>Hankkeessa edistetään tukea muutostilanteissa sekä yrityksille että yksilöille</a:t>
            </a:r>
          </a:p>
          <a:p>
            <a:r>
              <a:rPr lang="fi-FI" sz="1800" dirty="0"/>
              <a:t>Hanke tukee sukupuolten tasa-arvoa</a:t>
            </a:r>
          </a:p>
          <a:p>
            <a:r>
              <a:rPr lang="fi-FI" sz="1800" dirty="0"/>
              <a:t>Hanke tukee EU:n perusoikeuskirjan periaatteita ml. yhdenvertaisuutta, syrjimättömyyttä ja esteettömyyttä</a:t>
            </a:r>
          </a:p>
          <a:p>
            <a:r>
              <a:rPr lang="fi-FI" sz="1800"/>
              <a:t>Hanke </a:t>
            </a:r>
            <a:r>
              <a:rPr lang="fi-FI" sz="1800" dirty="0"/>
              <a:t>tukee kestävän kehityksen periaatteita ja unionin </a:t>
            </a:r>
            <a:r>
              <a:rPr lang="fi-FI" sz="1800"/>
              <a:t>ympäristöpolitiikkaa </a:t>
            </a:r>
          </a:p>
          <a:p>
            <a:r>
              <a:rPr lang="fi-FI" sz="1800" dirty="0"/>
              <a:t>Hanke tukee EU:n Itämeren alueen strategiaa</a:t>
            </a:r>
          </a:p>
        </p:txBody>
      </p:sp>
    </p:spTree>
    <p:extLst>
      <p:ext uri="{BB962C8B-B14F-4D97-AF65-F5344CB8AC3E}">
        <p14:creationId xmlns:p14="http://schemas.microsoft.com/office/powerpoint/2010/main" val="177555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4A81AB-F811-44EC-B873-0C0E91DD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581"/>
          </a:xfrm>
        </p:spPr>
        <p:txBody>
          <a:bodyPr/>
          <a:lstStyle/>
          <a:p>
            <a:pPr algn="ctr"/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Hakeminen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5427D3-E17C-410C-8059-1022128D8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463"/>
            <a:ext cx="10679130" cy="4165657"/>
          </a:xfrm>
        </p:spPr>
        <p:txBody>
          <a:bodyPr/>
          <a:lstStyle/>
          <a:p>
            <a:r>
              <a:rPr lang="fi-FI" dirty="0"/>
              <a:t>Hakemus tulee jättää ennen hankkeen aloittamista</a:t>
            </a:r>
          </a:p>
          <a:p>
            <a:r>
              <a:rPr lang="fi-FI" dirty="0"/>
              <a:t>Hanketta ei suositella aloitettavan ennen myönteistä päätöstä</a:t>
            </a:r>
          </a:p>
          <a:p>
            <a:r>
              <a:rPr lang="fi-FI" dirty="0"/>
              <a:t>Ryhmähankkeiden hakijoiden laadittava yhteistyösopimus, aiesopimus liitteeksi jo rahoitushakemukseen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22058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EU rahastot TEM2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31E1E9"/>
      </a:accent1>
      <a:accent2>
        <a:srgbClr val="D1E371"/>
      </a:accent2>
      <a:accent3>
        <a:srgbClr val="767171"/>
      </a:accent3>
      <a:accent4>
        <a:srgbClr val="BFBFBF"/>
      </a:accent4>
      <a:accent5>
        <a:srgbClr val="98F0F4"/>
      </a:accent5>
      <a:accent6>
        <a:srgbClr val="E8F1B8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2.potx" id="{94F9BA5B-60B6-4D69-8675-DA177850F926}" vid="{7163FCC7-62EA-488E-AAC5-CB1F30A6FA9C}"/>
    </a:ext>
  </a:extLst>
</a:theme>
</file>

<file path=ppt/theme/theme2.xml><?xml version="1.0" encoding="utf-8"?>
<a:theme xmlns:a="http://schemas.openxmlformats.org/drawingml/2006/main" name="Office-teema">
  <a:themeElements>
    <a:clrScheme name="TEM 1 cyan 2 vihreä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31E1E9"/>
      </a:accent1>
      <a:accent2>
        <a:srgbClr val="D1E371"/>
      </a:accent2>
      <a:accent3>
        <a:srgbClr val="767171"/>
      </a:accent3>
      <a:accent4>
        <a:srgbClr val="BFBFBF"/>
      </a:accent4>
      <a:accent5>
        <a:srgbClr val="98F0F4"/>
      </a:accent5>
      <a:accent6>
        <a:srgbClr val="E8F1B8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-pohja 2021-2027 ELY&amp;EU-logot vihreä.potx" id="{7B3CA2FC-83A9-439C-B89A-603921C27775}" vid="{2EC54B22-1D71-471A-B2F4-CA9158355A21}"/>
    </a:ext>
  </a:extLst>
</a:theme>
</file>

<file path=ppt/theme/theme3.xml><?xml version="1.0" encoding="utf-8"?>
<a:theme xmlns:a="http://schemas.openxmlformats.org/drawingml/2006/main" name="2_Office-teema">
  <a:themeElements>
    <a:clrScheme name="TEM 1 cyan 2 vihreä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31E1E9"/>
      </a:accent1>
      <a:accent2>
        <a:srgbClr val="D1E371"/>
      </a:accent2>
      <a:accent3>
        <a:srgbClr val="767171"/>
      </a:accent3>
      <a:accent4>
        <a:srgbClr val="BFBFBF"/>
      </a:accent4>
      <a:accent5>
        <a:srgbClr val="98F0F4"/>
      </a:accent5>
      <a:accent6>
        <a:srgbClr val="E8F1B8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2" id="{05E16302-CD32-3C42-9A4F-4AAC2D1E4E18}" vid="{99484D1B-D783-9743-BC76-8E3B53A37AD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055F0B18DAF943AD369F0DCC79C1EE" ma:contentTypeVersion="18" ma:contentTypeDescription="Luo uusi asiakirja." ma:contentTypeScope="" ma:versionID="35e3a61d9408e061bc80760575f8bbe1">
  <xsd:schema xmlns:xsd="http://www.w3.org/2001/XMLSchema" xmlns:xs="http://www.w3.org/2001/XMLSchema" xmlns:p="http://schemas.microsoft.com/office/2006/metadata/properties" xmlns:ns2="4efb1dc6-d5f2-4f67-b270-210d6bba50ab" xmlns:ns3="983a6ed7-3b14-4ed5-9bd0-999a5c6a4b10" xmlns:ns4="a90a8554-5475-4609-9feb-2f024996965b" targetNamespace="http://schemas.microsoft.com/office/2006/metadata/properties" ma:root="true" ma:fieldsID="d5bdbd8d3591487df128ac31d5c2036d" ns2:_="" ns3:_="" ns4:_="">
    <xsd:import namespace="4efb1dc6-d5f2-4f67-b270-210d6bba50ab"/>
    <xsd:import namespace="983a6ed7-3b14-4ed5-9bd0-999a5c6a4b10"/>
    <xsd:import namespace="a90a8554-5475-4609-9feb-2f02499696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b1dc6-d5f2-4f67-b270-210d6bba5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d2c86073-d20c-4242-97f1-555d656055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a6ed7-3b14-4ed5-9bd0-999a5c6a4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a8554-5475-4609-9feb-2f024996965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5338855-2dba-4ce2-9306-f969fecebfc7}" ma:internalName="TaxCatchAll" ma:showField="CatchAllData" ma:web="983a6ed7-3b14-4ed5-9bd0-999a5c6a4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fb1dc6-d5f2-4f67-b270-210d6bba50ab">
      <Terms xmlns="http://schemas.microsoft.com/office/infopath/2007/PartnerControls"/>
    </lcf76f155ced4ddcb4097134ff3c332f>
    <TaxCatchAll xmlns="a90a8554-5475-4609-9feb-2f024996965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BE4543-7212-42C1-B481-B40D0E65E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b1dc6-d5f2-4f67-b270-210d6bba50ab"/>
    <ds:schemaRef ds:uri="983a6ed7-3b14-4ed5-9bd0-999a5c6a4b10"/>
    <ds:schemaRef ds:uri="a90a8554-5475-4609-9feb-2f02499696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9B4694-CE72-4F4C-B360-92E7C8B058F9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983a6ed7-3b14-4ed5-9bd0-999a5c6a4b10"/>
    <ds:schemaRef ds:uri="http://www.w3.org/XML/1998/namespace"/>
    <ds:schemaRef ds:uri="http://schemas.microsoft.com/office/2006/metadata/properties"/>
    <ds:schemaRef ds:uri="4efb1dc6-d5f2-4f67-b270-210d6bba50ab"/>
    <ds:schemaRef ds:uri="http://purl.org/dc/elements/1.1/"/>
    <ds:schemaRef ds:uri="a90a8554-5475-4609-9feb-2f024996965b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3871C3-FBEE-42A5-B17A-232668AB59A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95951a6-dfd3-4a74-9abb-f2b2cb89d671}" enabled="0" method="" siteId="{d95951a6-dfd3-4a74-9abb-f2b2cb89d6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717</Words>
  <Application>Microsoft Office PowerPoint</Application>
  <PresentationFormat>Laajakuva</PresentationFormat>
  <Paragraphs>99</Paragraphs>
  <Slides>13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0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Arial</vt:lpstr>
      <vt:lpstr>ArialMT</vt:lpstr>
      <vt:lpstr>Calibri</vt:lpstr>
      <vt:lpstr>Courier New</vt:lpstr>
      <vt:lpstr>Source Sans Pro</vt:lpstr>
      <vt:lpstr>System Font Regular</vt:lpstr>
      <vt:lpstr>Tahoma</vt:lpstr>
      <vt:lpstr>1_Office-teema</vt:lpstr>
      <vt:lpstr>Office-teema</vt:lpstr>
      <vt:lpstr>2_Office-teema</vt:lpstr>
      <vt:lpstr>Ylimaakunnallinen ESR+ haku pk-yritysten julkisen rahoituksen neuvontapalveluosaamisen kehittämiseksi  Hakuinfo 30.4.2024 klo 12-12.30</vt:lpstr>
      <vt:lpstr>Ylimaakunnallinen ESR+ haku pk-yritysten julkisen rahoituksen neuvontapalveluosaamisen kehittämiseksi ESAELY-080   </vt:lpstr>
      <vt:lpstr>Hakeminen</vt:lpstr>
      <vt:lpstr>Haun sisältö</vt:lpstr>
      <vt:lpstr>Hankkeen onnistumisen kannalta on olennaista</vt:lpstr>
      <vt:lpstr>Hankkeen toteuttajalla/toteuttajilla tulee olla kokemusta ainakin seuraavista kokonaisuuksista </vt:lpstr>
      <vt:lpstr>Haun maantieteellinen alue</vt:lpstr>
      <vt:lpstr>Valintaperusteet </vt:lpstr>
      <vt:lpstr>Hakeminen</vt:lpstr>
      <vt:lpstr>Hakemuksen liitteet:</vt:lpstr>
      <vt:lpstr>PowerPoint-esitys</vt:lpstr>
      <vt:lpstr>Tukitaso ja rahoitus  </vt:lpstr>
      <vt:lpstr>Haun yhteystiedot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Käytössä olevat kustannusmallit (ESR+)</dc:title>
  <dc:creator>Arpola Tiina (ELY)</dc:creator>
  <cp:lastModifiedBy>Ollila Timo (ELY)</cp:lastModifiedBy>
  <cp:revision>122</cp:revision>
  <dcterms:created xsi:type="dcterms:W3CDTF">2022-01-13T12:27:13Z</dcterms:created>
  <dcterms:modified xsi:type="dcterms:W3CDTF">2024-04-30T06:22:10Z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0x01010044055F0B18DAF943AD369F0DCC79C1EE</vt:lpwstr>
  </property>
  <property fmtid="{D5CDD505-2E9C-101B-9397-08002B2CF9AE}" pid="3" name="MediaServiceImageTags">
    <vt:lpwstr/>
  </property>
</Properties>
</file>